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3" r:id="rId8"/>
    <p:sldId id="262"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5" d="100"/>
          <a:sy n="105" d="100"/>
        </p:scale>
        <p:origin x="17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02/09/2018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972187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02/09/2018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3321844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02/09/2018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918908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nowledge Organis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53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CC8B2A8-6217-44FD-8941-90D239E66D6B}" type="datetimeFigureOut">
              <a:rPr lang="en-GB" smtClean="0"/>
              <a:t>02/09/2018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44232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C8B2A8-6217-44FD-8941-90D239E66D6B}" type="datetimeFigureOut">
              <a:rPr lang="en-GB" smtClean="0"/>
              <a:t>02/09/2018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604621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CC8B2A8-6217-44FD-8941-90D239E66D6B}" type="datetimeFigureOut">
              <a:rPr lang="en-GB" smtClean="0"/>
              <a:t>02/09/2018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20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CC8B2A8-6217-44FD-8941-90D239E66D6B}" type="datetimeFigureOut">
              <a:rPr lang="en-GB" smtClean="0"/>
              <a:t>02/09/2018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27745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CC8B2A8-6217-44FD-8941-90D239E66D6B}" type="datetimeFigureOut">
              <a:rPr lang="en-GB" smtClean="0"/>
              <a:t>02/09/2018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030908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C8B2A8-6217-44FD-8941-90D239E66D6B}" type="datetimeFigureOut">
              <a:rPr lang="en-GB" smtClean="0"/>
              <a:t>02/09/2018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1448863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C8B2A8-6217-44FD-8941-90D239E66D6B}" type="datetimeFigureOut">
              <a:rPr lang="en-GB" smtClean="0"/>
              <a:t>02/09/2018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392919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CC8B2A8-6217-44FD-8941-90D239E66D6B}" type="datetimeFigureOut">
              <a:rPr lang="en-GB" smtClean="0"/>
              <a:t>02/09/2018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EAC78D2-ADBA-47E9-9061-BE1C282256B7}" type="slidenum">
              <a:rPr lang="en-GB" smtClean="0"/>
              <a:t>‹#›</a:t>
            </a:fld>
            <a:endParaRPr lang="en-GB"/>
          </a:p>
        </p:txBody>
      </p:sp>
    </p:spTree>
    <p:extLst>
      <p:ext uri="{BB962C8B-B14F-4D97-AF65-F5344CB8AC3E}">
        <p14:creationId xmlns:p14="http://schemas.microsoft.com/office/powerpoint/2010/main" val="264718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C8B2A8-6217-44FD-8941-90D239E66D6B}" type="datetimeFigureOut">
              <a:rPr lang="en-GB" smtClean="0"/>
              <a:t>02/09/2018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C78D2-ADBA-47E9-9061-BE1C282256B7}" type="slidenum">
              <a:rPr lang="en-GB" smtClean="0"/>
              <a:t>‹#›</a:t>
            </a:fld>
            <a:endParaRPr lang="en-GB"/>
          </a:p>
        </p:txBody>
      </p:sp>
    </p:spTree>
    <p:extLst>
      <p:ext uri="{BB962C8B-B14F-4D97-AF65-F5344CB8AC3E}">
        <p14:creationId xmlns:p14="http://schemas.microsoft.com/office/powerpoint/2010/main" val="28041866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www.bbc.co.uk/"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49116559"/>
              </p:ext>
            </p:extLst>
          </p:nvPr>
        </p:nvGraphicFramePr>
        <p:xfrm>
          <a:off x="72008" y="116632"/>
          <a:ext cx="5940153" cy="5913120"/>
        </p:xfrm>
        <a:graphic>
          <a:graphicData uri="http://schemas.openxmlformats.org/drawingml/2006/table">
            <a:tbl>
              <a:tblPr firstRow="1" bandRow="1">
                <a:tableStyleId>{5940675A-B579-460E-94D1-54222C63F5DA}</a:tableStyleId>
              </a:tblPr>
              <a:tblGrid>
                <a:gridCol w="1053956">
                  <a:extLst>
                    <a:ext uri="{9D8B030D-6E8A-4147-A177-3AD203B41FA5}">
                      <a16:colId xmlns:a16="http://schemas.microsoft.com/office/drawing/2014/main" val="20000"/>
                    </a:ext>
                  </a:extLst>
                </a:gridCol>
                <a:gridCol w="709732">
                  <a:extLst>
                    <a:ext uri="{9D8B030D-6E8A-4147-A177-3AD203B41FA5}">
                      <a16:colId xmlns:a16="http://schemas.microsoft.com/office/drawing/2014/main" val="20002"/>
                    </a:ext>
                  </a:extLst>
                </a:gridCol>
                <a:gridCol w="4176465">
                  <a:extLst>
                    <a:ext uri="{9D8B030D-6E8A-4147-A177-3AD203B41FA5}">
                      <a16:colId xmlns:a16="http://schemas.microsoft.com/office/drawing/2014/main" val="20003"/>
                    </a:ext>
                  </a:extLst>
                </a:gridCol>
              </a:tblGrid>
              <a:tr h="351160">
                <a:tc gridSpan="3">
                  <a:txBody>
                    <a:bodyPr/>
                    <a:lstStyle/>
                    <a:p>
                      <a:pPr algn="ctr"/>
                      <a:r>
                        <a:rPr lang="en-GB" sz="2400" b="1" dirty="0"/>
                        <a:t>1.1 Systems Architecture: CPU</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13539937"/>
                  </a:ext>
                </a:extLst>
              </a:tr>
              <a:tr h="308017">
                <a:tc gridSpan="3">
                  <a:txBody>
                    <a:bodyPr/>
                    <a:lstStyle/>
                    <a:p>
                      <a:pPr algn="ctr"/>
                      <a:r>
                        <a:rPr lang="en-GB" sz="1800" b="1" dirty="0"/>
                        <a:t>Central</a:t>
                      </a:r>
                      <a:r>
                        <a:rPr lang="en-GB" sz="1800" b="1" baseline="0" dirty="0"/>
                        <a:t> Processing Unit (CPU)</a:t>
                      </a:r>
                      <a:endParaRPr lang="en-GB" sz="1800" b="1" dirty="0"/>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34107">
                <a:tc gridSpan="2">
                  <a:txBody>
                    <a:bodyPr/>
                    <a:lstStyle/>
                    <a:p>
                      <a:r>
                        <a:rPr lang="en-GB" sz="1400" b="1" dirty="0"/>
                        <a:t>Purpose of CPU</a:t>
                      </a:r>
                    </a:p>
                  </a:txBody>
                  <a:tcPr/>
                </a:tc>
                <a:tc hMerge="1">
                  <a:txBody>
                    <a:bodyPr/>
                    <a:lstStyle/>
                    <a:p>
                      <a:endParaRPr lang="en-GB"/>
                    </a:p>
                  </a:txBody>
                  <a:tcPr/>
                </a:tc>
                <a:tc>
                  <a:txBody>
                    <a:bodyPr/>
                    <a:lstStyle/>
                    <a:p>
                      <a:r>
                        <a:rPr lang="en-GB" sz="1400" dirty="0"/>
                        <a:t>To process data</a:t>
                      </a:r>
                    </a:p>
                  </a:txBody>
                  <a:tcPr/>
                </a:tc>
                <a:extLst>
                  <a:ext uri="{0D108BD9-81ED-4DB2-BD59-A6C34878D82A}">
                    <a16:rowId xmlns:a16="http://schemas.microsoft.com/office/drawing/2014/main" val="10001"/>
                  </a:ext>
                </a:extLst>
              </a:tr>
              <a:tr h="308017">
                <a:tc gridSpan="3">
                  <a:txBody>
                    <a:bodyPr/>
                    <a:lstStyle/>
                    <a:p>
                      <a:pPr algn="ctr"/>
                      <a:r>
                        <a:rPr lang="en-GB" sz="1800" b="1" dirty="0"/>
                        <a:t>Components</a:t>
                      </a:r>
                      <a:r>
                        <a:rPr lang="en-GB" sz="1800" b="1" baseline="0" dirty="0"/>
                        <a:t> of CPU</a:t>
                      </a:r>
                      <a:endParaRPr lang="en-GB" sz="1800" b="1" dirty="0"/>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430379">
                <a:tc>
                  <a:txBody>
                    <a:bodyPr/>
                    <a:lstStyle/>
                    <a:p>
                      <a:pPr marL="0" indent="0">
                        <a:buNone/>
                      </a:pPr>
                      <a:r>
                        <a:rPr lang="en-GB" sz="1400" b="1" dirty="0"/>
                        <a:t>1. ALU</a:t>
                      </a:r>
                    </a:p>
                  </a:txBody>
                  <a:tcPr/>
                </a:tc>
                <a:tc gridSpan="2">
                  <a:txBody>
                    <a:bodyPr/>
                    <a:lstStyle/>
                    <a:p>
                      <a:pPr marL="342900" indent="-342900">
                        <a:buFont typeface="Arial" panose="020B0604020202020204" pitchFamily="34" charset="0"/>
                        <a:buChar char="•"/>
                      </a:pPr>
                      <a:r>
                        <a:rPr lang="en-GB" sz="1400" dirty="0"/>
                        <a:t>Performs</a:t>
                      </a:r>
                      <a:r>
                        <a:rPr lang="en-GB" sz="1400" baseline="0" dirty="0"/>
                        <a:t> </a:t>
                      </a:r>
                      <a:r>
                        <a:rPr lang="en-GB" sz="1400" b="1" u="sng" baseline="0" dirty="0"/>
                        <a:t>arithmetic</a:t>
                      </a:r>
                      <a:r>
                        <a:rPr lang="en-GB" sz="1400" baseline="0" dirty="0"/>
                        <a:t> calculations</a:t>
                      </a:r>
                    </a:p>
                    <a:p>
                      <a:pPr marL="342900" indent="-342900">
                        <a:buFont typeface="Arial" panose="020B0604020202020204" pitchFamily="34" charset="0"/>
                        <a:buChar char="•"/>
                      </a:pPr>
                      <a:r>
                        <a:rPr lang="en-GB" sz="1400" baseline="0" dirty="0"/>
                        <a:t>Performs </a:t>
                      </a:r>
                      <a:r>
                        <a:rPr lang="en-GB" sz="1400" b="1" u="sng" baseline="0" dirty="0"/>
                        <a:t>logic</a:t>
                      </a:r>
                      <a:r>
                        <a:rPr lang="en-GB" sz="1400" baseline="0" dirty="0"/>
                        <a:t> operations</a:t>
                      </a:r>
                    </a:p>
                  </a:txBody>
                  <a:tcPr/>
                </a:tc>
                <a:tc hMerge="1">
                  <a:txBody>
                    <a:bodyPr/>
                    <a:lstStyle/>
                    <a:p>
                      <a:endParaRPr lang="en-GB" dirty="0"/>
                    </a:p>
                  </a:txBody>
                  <a:tcPr/>
                </a:tc>
                <a:extLst>
                  <a:ext uri="{0D108BD9-81ED-4DB2-BD59-A6C34878D82A}">
                    <a16:rowId xmlns:a16="http://schemas.microsoft.com/office/drawing/2014/main" val="10003"/>
                  </a:ext>
                </a:extLst>
              </a:tr>
              <a:tr h="430379">
                <a:tc>
                  <a:txBody>
                    <a:bodyPr/>
                    <a:lstStyle/>
                    <a:p>
                      <a:r>
                        <a:rPr lang="en-GB" sz="1400" b="1" dirty="0"/>
                        <a:t>2. CU</a:t>
                      </a:r>
                    </a:p>
                  </a:txBody>
                  <a:tcPr/>
                </a:tc>
                <a:tc gridSpan="2">
                  <a:txBody>
                    <a:bodyPr/>
                    <a:lstStyle/>
                    <a:p>
                      <a:pPr marL="342900" indent="-342900">
                        <a:buFont typeface="Arial" panose="020B0604020202020204" pitchFamily="34" charset="0"/>
                        <a:buChar char="•"/>
                      </a:pPr>
                      <a:r>
                        <a:rPr lang="en-GB" sz="1400" dirty="0"/>
                        <a:t>Decodes instructions</a:t>
                      </a:r>
                    </a:p>
                    <a:p>
                      <a:pPr marL="342900" indent="-342900">
                        <a:buFont typeface="Arial" panose="020B0604020202020204" pitchFamily="34" charset="0"/>
                        <a:buChar char="•"/>
                      </a:pPr>
                      <a:r>
                        <a:rPr lang="en-GB" sz="1400" dirty="0"/>
                        <a:t>Controls flow of data inside (and outside the</a:t>
                      </a:r>
                      <a:r>
                        <a:rPr lang="en-GB" sz="1400" baseline="0" dirty="0"/>
                        <a:t> CPU)</a:t>
                      </a:r>
                      <a:endParaRPr lang="en-GB" sz="1400" dirty="0"/>
                    </a:p>
                  </a:txBody>
                  <a:tcPr/>
                </a:tc>
                <a:tc hMerge="1">
                  <a:txBody>
                    <a:bodyPr/>
                    <a:lstStyle/>
                    <a:p>
                      <a:endParaRPr lang="en-GB" dirty="0"/>
                    </a:p>
                  </a:txBody>
                  <a:tcPr/>
                </a:tc>
                <a:extLst>
                  <a:ext uri="{0D108BD9-81ED-4DB2-BD59-A6C34878D82A}">
                    <a16:rowId xmlns:a16="http://schemas.microsoft.com/office/drawing/2014/main" val="10004"/>
                  </a:ext>
                </a:extLst>
              </a:tr>
              <a:tr h="430379">
                <a:tc>
                  <a:txBody>
                    <a:bodyPr/>
                    <a:lstStyle/>
                    <a:p>
                      <a:r>
                        <a:rPr lang="en-GB" sz="1400" b="1" dirty="0"/>
                        <a:t>3. Cache</a:t>
                      </a:r>
                    </a:p>
                  </a:txBody>
                  <a:tcPr/>
                </a:tc>
                <a:tc gridSpan="2">
                  <a:txBody>
                    <a:bodyPr/>
                    <a:lstStyle/>
                    <a:p>
                      <a:pPr marL="342900" indent="-342900">
                        <a:buFont typeface="Arial" panose="020B0604020202020204" pitchFamily="34" charset="0"/>
                        <a:buChar char="•"/>
                      </a:pPr>
                      <a:r>
                        <a:rPr lang="en-GB" sz="1400" dirty="0"/>
                        <a:t>Low capacity, </a:t>
                      </a:r>
                      <a:r>
                        <a:rPr lang="en-GB" sz="1400" b="1" u="sng" dirty="0"/>
                        <a:t>expensive</a:t>
                      </a:r>
                      <a:r>
                        <a:rPr lang="en-GB" sz="1400" dirty="0"/>
                        <a:t>,</a:t>
                      </a:r>
                      <a:r>
                        <a:rPr lang="en-GB" sz="1400" baseline="0" dirty="0"/>
                        <a:t> but very </a:t>
                      </a:r>
                      <a:r>
                        <a:rPr lang="en-GB" sz="1400" b="1" u="sng" baseline="0" dirty="0"/>
                        <a:t>fast</a:t>
                      </a:r>
                      <a:r>
                        <a:rPr lang="en-GB" sz="1400" u="sng" baseline="0" dirty="0"/>
                        <a:t> </a:t>
                      </a:r>
                      <a:r>
                        <a:rPr lang="en-GB" sz="1400" baseline="0" dirty="0"/>
                        <a:t>memory</a:t>
                      </a:r>
                    </a:p>
                    <a:p>
                      <a:pPr marL="342900" indent="-342900">
                        <a:buFont typeface="Arial" panose="020B0604020202020204" pitchFamily="34" charset="0"/>
                        <a:buChar char="•"/>
                      </a:pPr>
                      <a:r>
                        <a:rPr lang="en-GB" sz="1400" baseline="0" dirty="0"/>
                        <a:t>Stores regularly used data for </a:t>
                      </a:r>
                      <a:r>
                        <a:rPr lang="en-GB" sz="1400" b="1" u="sng" baseline="0" dirty="0"/>
                        <a:t>fast</a:t>
                      </a:r>
                      <a:r>
                        <a:rPr lang="en-GB" sz="1400" baseline="0" dirty="0"/>
                        <a:t> access by CPU</a:t>
                      </a:r>
                    </a:p>
                  </a:txBody>
                  <a:tcPr/>
                </a:tc>
                <a:tc hMerge="1">
                  <a:txBody>
                    <a:bodyPr/>
                    <a:lstStyle/>
                    <a:p>
                      <a:endParaRPr lang="en-GB"/>
                    </a:p>
                  </a:txBody>
                  <a:tcPr/>
                </a:tc>
                <a:extLst>
                  <a:ext uri="{0D108BD9-81ED-4DB2-BD59-A6C34878D82A}">
                    <a16:rowId xmlns:a16="http://schemas.microsoft.com/office/drawing/2014/main" val="10005"/>
                  </a:ext>
                </a:extLst>
              </a:tr>
              <a:tr h="397982">
                <a:tc>
                  <a:txBody>
                    <a:bodyPr/>
                    <a:lstStyle/>
                    <a:p>
                      <a:r>
                        <a:rPr lang="en-GB" sz="1400" b="1" dirty="0"/>
                        <a:t>4. Registers</a:t>
                      </a:r>
                    </a:p>
                  </a:txBody>
                  <a:tcPr/>
                </a:tc>
                <a:tc gridSpan="2">
                  <a:txBody>
                    <a:bodyPr/>
                    <a:lstStyle/>
                    <a:p>
                      <a:pPr marL="342900" indent="-342900">
                        <a:buFont typeface="Arial" panose="020B0604020202020204" pitchFamily="34" charset="0"/>
                        <a:buChar char="•"/>
                      </a:pPr>
                      <a:r>
                        <a:rPr lang="en-GB" sz="1400" dirty="0"/>
                        <a:t>Tiny capacity but super </a:t>
                      </a:r>
                      <a:r>
                        <a:rPr lang="en-GB" sz="1400" b="1" u="sng" dirty="0"/>
                        <a:t>quick</a:t>
                      </a:r>
                      <a:r>
                        <a:rPr lang="en-GB" sz="1400" baseline="0" dirty="0"/>
                        <a:t> memory.</a:t>
                      </a:r>
                    </a:p>
                    <a:p>
                      <a:pPr marL="342900" indent="-342900">
                        <a:buFont typeface="Arial" panose="020B0604020202020204" pitchFamily="34" charset="0"/>
                        <a:buChar char="•"/>
                      </a:pPr>
                      <a:r>
                        <a:rPr lang="en-GB" sz="1400" baseline="0" dirty="0"/>
                        <a:t>Stores </a:t>
                      </a:r>
                      <a:r>
                        <a:rPr lang="en-GB" sz="1400" b="1" u="sng" baseline="0" dirty="0"/>
                        <a:t>addresses</a:t>
                      </a:r>
                      <a:r>
                        <a:rPr lang="en-GB" sz="1400" baseline="0" dirty="0"/>
                        <a:t>/instructions as they are used by CPU.</a:t>
                      </a:r>
                      <a:endParaRPr lang="en-GB" sz="1400" dirty="0"/>
                    </a:p>
                  </a:txBody>
                  <a:tcPr/>
                </a:tc>
                <a:tc hMerge="1">
                  <a:txBody>
                    <a:bodyPr/>
                    <a:lstStyle/>
                    <a:p>
                      <a:endParaRPr lang="en-GB"/>
                    </a:p>
                  </a:txBody>
                  <a:tcPr/>
                </a:tc>
                <a:extLst>
                  <a:ext uri="{0D108BD9-81ED-4DB2-BD59-A6C34878D82A}">
                    <a16:rowId xmlns:a16="http://schemas.microsoft.com/office/drawing/2014/main" val="10006"/>
                  </a:ext>
                </a:extLst>
              </a:tr>
              <a:tr h="308017">
                <a:tc gridSpan="3">
                  <a:txBody>
                    <a:bodyPr/>
                    <a:lstStyle/>
                    <a:p>
                      <a:pPr algn="ctr"/>
                      <a:r>
                        <a:rPr lang="en-GB" sz="1800" b="1" dirty="0"/>
                        <a:t>CPU Characteristics</a:t>
                      </a:r>
                    </a:p>
                  </a:txBody>
                  <a:tcPr/>
                </a:tc>
                <a:tc hMerge="1">
                  <a:txBody>
                    <a:bodyPr/>
                    <a:lstStyle/>
                    <a:p>
                      <a:pPr marL="285750" indent="-285750">
                        <a:buFont typeface="Arial" panose="020B0604020202020204" pitchFamily="34" charset="0"/>
                        <a:buChar char="•"/>
                      </a:pPr>
                      <a:endParaRPr lang="en-GB" dirty="0"/>
                    </a:p>
                  </a:txBody>
                  <a:tcPr/>
                </a:tc>
                <a:tc hMerge="1">
                  <a:txBody>
                    <a:bodyPr/>
                    <a:lstStyle/>
                    <a:p>
                      <a:endParaRPr lang="en-GB"/>
                    </a:p>
                  </a:txBody>
                  <a:tcPr/>
                </a:tc>
                <a:extLst>
                  <a:ext uri="{0D108BD9-81ED-4DB2-BD59-A6C34878D82A}">
                    <a16:rowId xmlns:a16="http://schemas.microsoft.com/office/drawing/2014/main" val="10007"/>
                  </a:ext>
                </a:extLst>
              </a:tr>
              <a:tr h="725732">
                <a:tc>
                  <a:txBody>
                    <a:bodyPr/>
                    <a:lstStyle/>
                    <a:p>
                      <a:r>
                        <a:rPr lang="en-GB" sz="1400" b="1" dirty="0"/>
                        <a:t>5. Clock Speed</a:t>
                      </a:r>
                    </a:p>
                  </a:txBody>
                  <a:tcPr/>
                </a:tc>
                <a:tc gridSpan="2">
                  <a:txBody>
                    <a:bodyPr/>
                    <a:lstStyle/>
                    <a:p>
                      <a:pPr marL="285750" indent="-285750">
                        <a:buFont typeface="Arial" panose="020B0604020202020204" pitchFamily="34" charset="0"/>
                        <a:buChar char="•"/>
                      </a:pPr>
                      <a:r>
                        <a:rPr lang="en-GB" sz="1400" dirty="0"/>
                        <a:t>The number of instructions</a:t>
                      </a:r>
                      <a:r>
                        <a:rPr lang="en-GB" sz="1400" baseline="0" dirty="0"/>
                        <a:t> a singe processor </a:t>
                      </a:r>
                      <a:r>
                        <a:rPr lang="en-GB" sz="1400" b="1" u="sng" baseline="0" dirty="0"/>
                        <a:t>core </a:t>
                      </a:r>
                      <a:r>
                        <a:rPr lang="en-GB" sz="1400" baseline="0" dirty="0"/>
                        <a:t>can carry out per second (Hz)</a:t>
                      </a:r>
                    </a:p>
                    <a:p>
                      <a:pPr marL="285750" indent="-285750">
                        <a:buFont typeface="Arial" panose="020B0604020202020204" pitchFamily="34" charset="0"/>
                        <a:buChar char="•"/>
                      </a:pPr>
                      <a:r>
                        <a:rPr lang="en-GB" sz="1400" baseline="0" dirty="0"/>
                        <a:t>The higher the speed, the greater the number of instructions that can be carried out per second</a:t>
                      </a:r>
                    </a:p>
                  </a:txBody>
                  <a:tcPr/>
                </a:tc>
                <a:tc hMerge="1">
                  <a:txBody>
                    <a:bodyPr/>
                    <a:lstStyle/>
                    <a:p>
                      <a:endParaRPr lang="en-GB"/>
                    </a:p>
                  </a:txBody>
                  <a:tcPr/>
                </a:tc>
                <a:extLst>
                  <a:ext uri="{0D108BD9-81ED-4DB2-BD59-A6C34878D82A}">
                    <a16:rowId xmlns:a16="http://schemas.microsoft.com/office/drawing/2014/main" val="10008"/>
                  </a:ext>
                </a:extLst>
              </a:tr>
              <a:tr h="397982">
                <a:tc>
                  <a:txBody>
                    <a:bodyPr/>
                    <a:lstStyle/>
                    <a:p>
                      <a:r>
                        <a:rPr lang="en-GB" sz="1400" b="1" dirty="0"/>
                        <a:t>6. Number of Cores</a:t>
                      </a:r>
                    </a:p>
                  </a:txBody>
                  <a:tcPr/>
                </a:tc>
                <a:tc gridSpan="2">
                  <a:txBody>
                    <a:bodyPr/>
                    <a:lstStyle/>
                    <a:p>
                      <a:pPr marL="285750" indent="-285750">
                        <a:buFont typeface="Arial" panose="020B0604020202020204" pitchFamily="34" charset="0"/>
                        <a:buChar char="•"/>
                      </a:pPr>
                      <a:r>
                        <a:rPr lang="en-GB" sz="1400" dirty="0"/>
                        <a:t>Each </a:t>
                      </a:r>
                      <a:r>
                        <a:rPr lang="en-GB" sz="1400" b="1" u="sng" dirty="0"/>
                        <a:t>core</a:t>
                      </a:r>
                      <a:r>
                        <a:rPr lang="en-GB" sz="1400" dirty="0"/>
                        <a:t> can process data independently</a:t>
                      </a:r>
                    </a:p>
                    <a:p>
                      <a:pPr marL="285750" indent="-285750">
                        <a:buFont typeface="Arial" panose="020B0604020202020204" pitchFamily="34" charset="0"/>
                        <a:buChar char="•"/>
                      </a:pPr>
                      <a:r>
                        <a:rPr lang="en-GB" sz="1400" dirty="0"/>
                        <a:t>More</a:t>
                      </a:r>
                      <a:r>
                        <a:rPr lang="en-GB" sz="1400" baseline="0" dirty="0"/>
                        <a:t> </a:t>
                      </a:r>
                      <a:r>
                        <a:rPr lang="en-GB" sz="1400" b="1" u="sng" baseline="0" dirty="0"/>
                        <a:t>cores </a:t>
                      </a:r>
                      <a:r>
                        <a:rPr lang="en-GB" sz="1400" baseline="0" dirty="0"/>
                        <a:t>means more instructions carried out at once</a:t>
                      </a:r>
                      <a:endParaRPr lang="en-GB" sz="1400" dirty="0"/>
                    </a:p>
                  </a:txBody>
                  <a:tcPr/>
                </a:tc>
                <a:tc hMerge="1">
                  <a:txBody>
                    <a:bodyPr/>
                    <a:lstStyle/>
                    <a:p>
                      <a:endParaRPr lang="en-GB"/>
                    </a:p>
                  </a:txBody>
                  <a:tcPr/>
                </a:tc>
                <a:extLst>
                  <a:ext uri="{0D108BD9-81ED-4DB2-BD59-A6C34878D82A}">
                    <a16:rowId xmlns:a16="http://schemas.microsoft.com/office/drawing/2014/main" val="10009"/>
                  </a:ext>
                </a:extLst>
              </a:tr>
              <a:tr h="430379">
                <a:tc>
                  <a:txBody>
                    <a:bodyPr/>
                    <a:lstStyle/>
                    <a:p>
                      <a:r>
                        <a:rPr lang="en-GB" sz="1400" b="1" dirty="0"/>
                        <a:t>7. Cache Size</a:t>
                      </a:r>
                    </a:p>
                  </a:txBody>
                  <a:tcPr/>
                </a:tc>
                <a:tc gridSpan="2">
                  <a:txBody>
                    <a:bodyPr/>
                    <a:lstStyle/>
                    <a:p>
                      <a:pPr marL="285750" indent="-285750">
                        <a:buFont typeface="Arial" panose="020B0604020202020204" pitchFamily="34" charset="0"/>
                        <a:buChar char="•"/>
                      </a:pPr>
                      <a:r>
                        <a:rPr lang="en-GB" sz="1400" b="1" u="sng" dirty="0"/>
                        <a:t>Memory</a:t>
                      </a:r>
                      <a:r>
                        <a:rPr lang="en-GB" sz="1400" dirty="0"/>
                        <a:t> inside the CPU</a:t>
                      </a:r>
                      <a:r>
                        <a:rPr lang="en-GB" sz="1400" baseline="0" dirty="0"/>
                        <a:t> that’s much faster than RAM</a:t>
                      </a:r>
                    </a:p>
                    <a:p>
                      <a:pPr marL="285750" indent="-285750">
                        <a:buFont typeface="Arial" panose="020B0604020202020204" pitchFamily="34" charset="0"/>
                        <a:buChar char="•"/>
                      </a:pPr>
                      <a:r>
                        <a:rPr lang="en-GB" sz="1400" baseline="0" dirty="0"/>
                        <a:t>A larger </a:t>
                      </a:r>
                      <a:r>
                        <a:rPr lang="en-GB" sz="1400" b="1" u="sng" baseline="0" dirty="0"/>
                        <a:t>cache</a:t>
                      </a:r>
                      <a:r>
                        <a:rPr lang="en-GB" sz="1400" baseline="0" dirty="0"/>
                        <a:t> means the CPU has faster access to more data</a:t>
                      </a:r>
                      <a:endParaRPr lang="en-GB" sz="1400" dirty="0"/>
                    </a:p>
                  </a:txBody>
                  <a:tcPr/>
                </a:tc>
                <a:tc hMerge="1">
                  <a:txBody>
                    <a:bodyPr/>
                    <a:lstStyle/>
                    <a:p>
                      <a:endParaRPr lang="en-GB"/>
                    </a:p>
                  </a:txBody>
                  <a:tcPr/>
                </a:tc>
                <a:extLst>
                  <a:ext uri="{0D108BD9-81ED-4DB2-BD59-A6C34878D82A}">
                    <a16:rowId xmlns:a16="http://schemas.microsoft.com/office/drawing/2014/main" val="1001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38622547"/>
              </p:ext>
            </p:extLst>
          </p:nvPr>
        </p:nvGraphicFramePr>
        <p:xfrm>
          <a:off x="6192784" y="4869160"/>
          <a:ext cx="2868488" cy="1833880"/>
        </p:xfrm>
        <a:graphic>
          <a:graphicData uri="http://schemas.openxmlformats.org/drawingml/2006/table">
            <a:tbl>
              <a:tblPr firstRow="1" bandRow="1">
                <a:tableStyleId>{5940675A-B579-460E-94D1-54222C63F5DA}</a:tableStyleId>
              </a:tblPr>
              <a:tblGrid>
                <a:gridCol w="1043512">
                  <a:extLst>
                    <a:ext uri="{9D8B030D-6E8A-4147-A177-3AD203B41FA5}">
                      <a16:colId xmlns:a16="http://schemas.microsoft.com/office/drawing/2014/main" val="20000"/>
                    </a:ext>
                  </a:extLst>
                </a:gridCol>
                <a:gridCol w="1824976">
                  <a:extLst>
                    <a:ext uri="{9D8B030D-6E8A-4147-A177-3AD203B41FA5}">
                      <a16:colId xmlns:a16="http://schemas.microsoft.com/office/drawing/2014/main" val="20001"/>
                    </a:ext>
                  </a:extLst>
                </a:gridCol>
              </a:tblGrid>
              <a:tr h="370840">
                <a:tc gridSpan="2">
                  <a:txBody>
                    <a:bodyPr/>
                    <a:lstStyle/>
                    <a:p>
                      <a:pPr algn="ctr"/>
                      <a:r>
                        <a:rPr lang="en-GB" b="1" dirty="0"/>
                        <a:t>Registers</a:t>
                      </a:r>
                    </a:p>
                  </a:txBody>
                  <a:tcPr/>
                </a:tc>
                <a:tc hMerge="1">
                  <a:txBody>
                    <a:bodyPr/>
                    <a:lstStyle/>
                    <a:p>
                      <a:endParaRPr lang="en-GB" dirty="0"/>
                    </a:p>
                  </a:txBody>
                  <a:tcPr/>
                </a:tc>
                <a:extLst>
                  <a:ext uri="{0D108BD9-81ED-4DB2-BD59-A6C34878D82A}">
                    <a16:rowId xmlns:a16="http://schemas.microsoft.com/office/drawing/2014/main" val="10000"/>
                  </a:ext>
                </a:extLst>
              </a:tr>
              <a:tr h="370840">
                <a:tc>
                  <a:txBody>
                    <a:bodyPr/>
                    <a:lstStyle/>
                    <a:p>
                      <a:r>
                        <a:rPr lang="en-GB" sz="1400" b="1" dirty="0"/>
                        <a:t>8. General Purpose</a:t>
                      </a:r>
                    </a:p>
                  </a:txBody>
                  <a:tcPr/>
                </a:tc>
                <a:tc>
                  <a:txBody>
                    <a:bodyPr/>
                    <a:lstStyle/>
                    <a:p>
                      <a:r>
                        <a:rPr lang="en-GB" sz="1400" dirty="0"/>
                        <a:t>Used to hold intermediate</a:t>
                      </a:r>
                      <a:r>
                        <a:rPr lang="en-GB" sz="1400" baseline="0" dirty="0"/>
                        <a:t> results whilst working through a calculation.</a:t>
                      </a:r>
                      <a:endParaRPr lang="en-GB" sz="1400" dirty="0"/>
                    </a:p>
                  </a:txBody>
                  <a:tcPr/>
                </a:tc>
                <a:extLst>
                  <a:ext uri="{0D108BD9-81ED-4DB2-BD59-A6C34878D82A}">
                    <a16:rowId xmlns:a16="http://schemas.microsoft.com/office/drawing/2014/main" val="10001"/>
                  </a:ext>
                </a:extLst>
              </a:tr>
              <a:tr h="370840">
                <a:tc>
                  <a:txBody>
                    <a:bodyPr/>
                    <a:lstStyle/>
                    <a:p>
                      <a:r>
                        <a:rPr lang="en-GB" sz="1400" b="1" dirty="0"/>
                        <a:t>9. Special Purpose</a:t>
                      </a:r>
                    </a:p>
                  </a:txBody>
                  <a:tcPr/>
                </a:tc>
                <a:tc>
                  <a:txBody>
                    <a:bodyPr/>
                    <a:lstStyle/>
                    <a:p>
                      <a:r>
                        <a:rPr lang="en-GB" sz="1400" dirty="0"/>
                        <a:t>Designed to carry</a:t>
                      </a:r>
                      <a:r>
                        <a:rPr lang="en-GB" sz="1400" baseline="0" dirty="0"/>
                        <a:t> out a specific role.</a:t>
                      </a:r>
                      <a:endParaRPr lang="en-GB" sz="1400" dirty="0"/>
                    </a:p>
                  </a:txBody>
                  <a:tcPr/>
                </a:tc>
                <a:extLst>
                  <a:ext uri="{0D108BD9-81ED-4DB2-BD59-A6C34878D82A}">
                    <a16:rowId xmlns:a16="http://schemas.microsoft.com/office/drawing/2014/main" val="1000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502572861"/>
              </p:ext>
            </p:extLst>
          </p:nvPr>
        </p:nvGraphicFramePr>
        <p:xfrm>
          <a:off x="6192784" y="116632"/>
          <a:ext cx="2868488" cy="4648200"/>
        </p:xfrm>
        <a:graphic>
          <a:graphicData uri="http://schemas.openxmlformats.org/drawingml/2006/table">
            <a:tbl>
              <a:tblPr firstRow="1" bandRow="1">
                <a:tableStyleId>{5940675A-B579-460E-94D1-54222C63F5DA}</a:tableStyleId>
              </a:tblPr>
              <a:tblGrid>
                <a:gridCol w="1067241">
                  <a:extLst>
                    <a:ext uri="{9D8B030D-6E8A-4147-A177-3AD203B41FA5}">
                      <a16:colId xmlns:a16="http://schemas.microsoft.com/office/drawing/2014/main" val="20000"/>
                    </a:ext>
                  </a:extLst>
                </a:gridCol>
                <a:gridCol w="1801247">
                  <a:extLst>
                    <a:ext uri="{9D8B030D-6E8A-4147-A177-3AD203B41FA5}">
                      <a16:colId xmlns:a16="http://schemas.microsoft.com/office/drawing/2014/main" val="20001"/>
                    </a:ext>
                  </a:extLst>
                </a:gridCol>
              </a:tblGrid>
              <a:tr h="37084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10000"/>
                  </a:ext>
                </a:extLst>
              </a:tr>
              <a:tr h="370840">
                <a:tc>
                  <a:txBody>
                    <a:bodyPr/>
                    <a:lstStyle/>
                    <a:p>
                      <a:r>
                        <a:rPr lang="en-GB" sz="1400" b="1" dirty="0"/>
                        <a:t>Arithmetic</a:t>
                      </a:r>
                    </a:p>
                  </a:txBody>
                  <a:tcPr/>
                </a:tc>
                <a:tc>
                  <a:txBody>
                    <a:bodyPr/>
                    <a:lstStyle/>
                    <a:p>
                      <a:r>
                        <a:rPr lang="en-GB" sz="1400" dirty="0"/>
                        <a:t>Maths</a:t>
                      </a:r>
                      <a:r>
                        <a:rPr lang="en-GB" sz="1400" baseline="0" dirty="0"/>
                        <a:t> operations: “+, -, * , /, MOD, DIV”</a:t>
                      </a:r>
                      <a:endParaRPr lang="en-GB" sz="1400" dirty="0"/>
                    </a:p>
                  </a:txBody>
                  <a:tcPr/>
                </a:tc>
                <a:extLst>
                  <a:ext uri="{0D108BD9-81ED-4DB2-BD59-A6C34878D82A}">
                    <a16:rowId xmlns:a16="http://schemas.microsoft.com/office/drawing/2014/main" val="10001"/>
                  </a:ext>
                </a:extLst>
              </a:tr>
              <a:tr h="370840">
                <a:tc>
                  <a:txBody>
                    <a:bodyPr/>
                    <a:lstStyle/>
                    <a:p>
                      <a:r>
                        <a:rPr lang="en-GB" sz="1400" b="1" dirty="0"/>
                        <a:t>Logic</a:t>
                      </a:r>
                    </a:p>
                  </a:txBody>
                  <a:tcPr/>
                </a:tc>
                <a:tc>
                  <a:txBody>
                    <a:bodyPr/>
                    <a:lstStyle/>
                    <a:p>
                      <a:r>
                        <a:rPr lang="en-GB" sz="1400" dirty="0"/>
                        <a:t>Comparisons:</a:t>
                      </a:r>
                      <a:r>
                        <a:rPr lang="en-GB" sz="1400" baseline="0" dirty="0"/>
                        <a:t> AND, OR, NOT</a:t>
                      </a:r>
                      <a:endParaRPr lang="en-GB" sz="1400" dirty="0"/>
                    </a:p>
                  </a:txBody>
                  <a:tcPr/>
                </a:tc>
                <a:extLst>
                  <a:ext uri="{0D108BD9-81ED-4DB2-BD59-A6C34878D82A}">
                    <a16:rowId xmlns:a16="http://schemas.microsoft.com/office/drawing/2014/main" val="10002"/>
                  </a:ext>
                </a:extLst>
              </a:tr>
              <a:tr h="370840">
                <a:tc>
                  <a:txBody>
                    <a:bodyPr/>
                    <a:lstStyle/>
                    <a:p>
                      <a:r>
                        <a:rPr lang="en-GB" sz="1400" b="1" dirty="0"/>
                        <a:t>Capacity</a:t>
                      </a:r>
                    </a:p>
                  </a:txBody>
                  <a:tcPr/>
                </a:tc>
                <a:tc>
                  <a:txBody>
                    <a:bodyPr/>
                    <a:lstStyle/>
                    <a:p>
                      <a:r>
                        <a:rPr lang="en-GB" sz="1400" dirty="0"/>
                        <a:t>The amount</a:t>
                      </a:r>
                      <a:r>
                        <a:rPr lang="en-GB" sz="1400" baseline="0" dirty="0"/>
                        <a:t> of bits that memory can store.</a:t>
                      </a:r>
                      <a:endParaRPr lang="en-GB" sz="1400" dirty="0"/>
                    </a:p>
                  </a:txBody>
                  <a:tcPr/>
                </a:tc>
                <a:extLst>
                  <a:ext uri="{0D108BD9-81ED-4DB2-BD59-A6C34878D82A}">
                    <a16:rowId xmlns:a16="http://schemas.microsoft.com/office/drawing/2014/main" val="10003"/>
                  </a:ext>
                </a:extLst>
              </a:tr>
              <a:tr h="370840">
                <a:tc>
                  <a:txBody>
                    <a:bodyPr/>
                    <a:lstStyle/>
                    <a:p>
                      <a:r>
                        <a:rPr lang="en-GB" sz="1400" b="1" dirty="0"/>
                        <a:t>Fast/Quick</a:t>
                      </a:r>
                    </a:p>
                  </a:txBody>
                  <a:tcPr/>
                </a:tc>
                <a:tc>
                  <a:txBody>
                    <a:bodyPr/>
                    <a:lstStyle/>
                    <a:p>
                      <a:r>
                        <a:rPr lang="en-GB" sz="1400" dirty="0"/>
                        <a:t>“Able</a:t>
                      </a:r>
                      <a:r>
                        <a:rPr lang="en-GB" sz="1400" baseline="0" dirty="0"/>
                        <a:t> to be read from/written to at high speed”</a:t>
                      </a:r>
                      <a:endParaRPr lang="en-GB" sz="1400" dirty="0"/>
                    </a:p>
                  </a:txBody>
                  <a:tcPr/>
                </a:tc>
                <a:extLst>
                  <a:ext uri="{0D108BD9-81ED-4DB2-BD59-A6C34878D82A}">
                    <a16:rowId xmlns:a16="http://schemas.microsoft.com/office/drawing/2014/main" val="10004"/>
                  </a:ext>
                </a:extLst>
              </a:tr>
              <a:tr h="370840">
                <a:tc>
                  <a:txBody>
                    <a:bodyPr/>
                    <a:lstStyle/>
                    <a:p>
                      <a:r>
                        <a:rPr lang="en-GB" sz="1400" b="1" dirty="0"/>
                        <a:t>Expensive</a:t>
                      </a:r>
                    </a:p>
                  </a:txBody>
                  <a:tcPr/>
                </a:tc>
                <a:tc>
                  <a:txBody>
                    <a:bodyPr/>
                    <a:lstStyle/>
                    <a:p>
                      <a:r>
                        <a:rPr lang="en-GB" sz="1400" dirty="0"/>
                        <a:t>“High cost per bit “</a:t>
                      </a:r>
                    </a:p>
                  </a:txBody>
                  <a:tcPr/>
                </a:tc>
                <a:extLst>
                  <a:ext uri="{0D108BD9-81ED-4DB2-BD59-A6C34878D82A}">
                    <a16:rowId xmlns:a16="http://schemas.microsoft.com/office/drawing/2014/main" val="10005"/>
                  </a:ext>
                </a:extLst>
              </a:tr>
              <a:tr h="370840">
                <a:tc>
                  <a:txBody>
                    <a:bodyPr/>
                    <a:lstStyle/>
                    <a:p>
                      <a:r>
                        <a:rPr lang="en-GB" sz="1400" b="1" dirty="0"/>
                        <a:t>Core</a:t>
                      </a:r>
                    </a:p>
                  </a:txBody>
                  <a:tcPr/>
                </a:tc>
                <a:tc>
                  <a:txBody>
                    <a:bodyPr/>
                    <a:lstStyle/>
                    <a:p>
                      <a:r>
                        <a:rPr lang="en-GB" sz="1400" dirty="0"/>
                        <a:t>Individual processor within a CPU.</a:t>
                      </a:r>
                    </a:p>
                  </a:txBody>
                  <a:tcPr/>
                </a:tc>
                <a:extLst>
                  <a:ext uri="{0D108BD9-81ED-4DB2-BD59-A6C34878D82A}">
                    <a16:rowId xmlns:a16="http://schemas.microsoft.com/office/drawing/2014/main" val="3780731297"/>
                  </a:ext>
                </a:extLst>
              </a:tr>
              <a:tr h="370840">
                <a:tc>
                  <a:txBody>
                    <a:bodyPr/>
                    <a:lstStyle/>
                    <a:p>
                      <a:r>
                        <a:rPr lang="en-GB" sz="1400" b="1" dirty="0"/>
                        <a:t>Memory</a:t>
                      </a:r>
                    </a:p>
                  </a:txBody>
                  <a:tcPr/>
                </a:tc>
                <a:tc>
                  <a:txBody>
                    <a:bodyPr/>
                    <a:lstStyle/>
                    <a:p>
                      <a:r>
                        <a:rPr lang="en-GB" sz="1400" dirty="0"/>
                        <a:t>Temporary data store</a:t>
                      </a:r>
                    </a:p>
                  </a:txBody>
                  <a:tcPr/>
                </a:tc>
                <a:extLst>
                  <a:ext uri="{0D108BD9-81ED-4DB2-BD59-A6C34878D82A}">
                    <a16:rowId xmlns:a16="http://schemas.microsoft.com/office/drawing/2014/main" val="2039420445"/>
                  </a:ext>
                </a:extLst>
              </a:tr>
              <a:tr h="370840">
                <a:tc>
                  <a:txBody>
                    <a:bodyPr/>
                    <a:lstStyle/>
                    <a:p>
                      <a:r>
                        <a:rPr lang="en-GB" sz="1400" b="1" dirty="0"/>
                        <a:t>Address</a:t>
                      </a:r>
                    </a:p>
                  </a:txBody>
                  <a:tcPr/>
                </a:tc>
                <a:tc>
                  <a:txBody>
                    <a:bodyPr/>
                    <a:lstStyle/>
                    <a:p>
                      <a:r>
                        <a:rPr lang="en-GB" sz="1400" dirty="0"/>
                        <a:t>Location within memory</a:t>
                      </a:r>
                    </a:p>
                  </a:txBody>
                  <a:tcPr/>
                </a:tc>
                <a:extLst>
                  <a:ext uri="{0D108BD9-81ED-4DB2-BD59-A6C34878D82A}">
                    <a16:rowId xmlns:a16="http://schemas.microsoft.com/office/drawing/2014/main" val="1202073980"/>
                  </a:ext>
                </a:extLst>
              </a:tr>
            </a:tbl>
          </a:graphicData>
        </a:graphic>
      </p:graphicFrame>
    </p:spTree>
    <p:extLst>
      <p:ext uri="{BB962C8B-B14F-4D97-AF65-F5344CB8AC3E}">
        <p14:creationId xmlns:p14="http://schemas.microsoft.com/office/powerpoint/2010/main" val="1905462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3451333635"/>
              </p:ext>
            </p:extLst>
          </p:nvPr>
        </p:nvGraphicFramePr>
        <p:xfrm>
          <a:off x="107504" y="116633"/>
          <a:ext cx="6336704" cy="6675120"/>
        </p:xfrm>
        <a:graphic>
          <a:graphicData uri="http://schemas.openxmlformats.org/drawingml/2006/table">
            <a:tbl>
              <a:tblPr firstRow="1" bandRow="1">
                <a:tableStyleId>{5940675A-B579-460E-94D1-54222C63F5DA}</a:tableStyleId>
              </a:tblPr>
              <a:tblGrid>
                <a:gridCol w="6336704">
                  <a:extLst>
                    <a:ext uri="{9D8B030D-6E8A-4147-A177-3AD203B41FA5}">
                      <a16:colId xmlns:a16="http://schemas.microsoft.com/office/drawing/2014/main" val="20000"/>
                    </a:ext>
                  </a:extLst>
                </a:gridCol>
              </a:tblGrid>
              <a:tr h="0">
                <a:tc>
                  <a:txBody>
                    <a:bodyPr/>
                    <a:lstStyle/>
                    <a:p>
                      <a:pPr algn="ctr"/>
                      <a:r>
                        <a:rPr lang="en-GB" b="1" dirty="0"/>
                        <a:t>1.4 Wired and wireless networks – The Internet</a:t>
                      </a:r>
                    </a:p>
                  </a:txBody>
                  <a:tcPr/>
                </a:tc>
                <a:extLst>
                  <a:ext uri="{0D108BD9-81ED-4DB2-BD59-A6C34878D82A}">
                    <a16:rowId xmlns:a16="http://schemas.microsoft.com/office/drawing/2014/main" val="2391731998"/>
                  </a:ext>
                </a:extLst>
              </a:tr>
              <a:tr h="177869">
                <a:tc>
                  <a:txBody>
                    <a:bodyPr/>
                    <a:lstStyle/>
                    <a:p>
                      <a:pPr marL="285750" indent="-285750" algn="l">
                        <a:buFont typeface="Arial" panose="020B0604020202020204" pitchFamily="34" charset="0"/>
                        <a:buChar char="•"/>
                      </a:pPr>
                      <a:r>
                        <a:rPr lang="en-GB" sz="1200" b="0" u="none" dirty="0"/>
                        <a:t>The Internet is a worldwide collection of computer </a:t>
                      </a:r>
                      <a:r>
                        <a:rPr lang="en-GB" sz="1200" b="1" u="sng" dirty="0"/>
                        <a:t>networks</a:t>
                      </a:r>
                      <a:r>
                        <a:rPr lang="en-GB" sz="1200" b="0" u="none" dirty="0"/>
                        <a:t>.</a:t>
                      </a:r>
                    </a:p>
                    <a:p>
                      <a:pPr marL="285750" indent="-285750" algn="l">
                        <a:buFont typeface="Arial" panose="020B0604020202020204" pitchFamily="34" charset="0"/>
                        <a:buChar char="•"/>
                      </a:pPr>
                      <a:r>
                        <a:rPr lang="en-GB" sz="1200" b="0" u="none" dirty="0"/>
                        <a:t>The term Internet applies specifically to the </a:t>
                      </a:r>
                      <a:r>
                        <a:rPr lang="en-GB" sz="1200" b="1" u="sng" dirty="0"/>
                        <a:t>hardware</a:t>
                      </a:r>
                      <a:r>
                        <a:rPr lang="en-GB" sz="1200" b="0" u="none" dirty="0"/>
                        <a:t> and </a:t>
                      </a:r>
                      <a:r>
                        <a:rPr lang="en-GB" sz="1200" b="1" u="sng" dirty="0"/>
                        <a:t>infrastructure</a:t>
                      </a:r>
                      <a:r>
                        <a:rPr lang="en-GB" sz="1200" b="0" u="none" dirty="0"/>
                        <a:t> of these </a:t>
                      </a:r>
                      <a:r>
                        <a:rPr lang="en-GB" sz="1200" b="1" u="sng" dirty="0"/>
                        <a:t>networks</a:t>
                      </a:r>
                      <a:r>
                        <a:rPr lang="en-GB" sz="1200" b="0" u="none" dirty="0"/>
                        <a:t>.</a:t>
                      </a:r>
                    </a:p>
                    <a:p>
                      <a:pPr marL="285750" indent="-285750" algn="l">
                        <a:buFont typeface="Arial" panose="020B0604020202020204" pitchFamily="34" charset="0"/>
                        <a:buChar char="•"/>
                      </a:pPr>
                      <a:r>
                        <a:rPr lang="en-GB" sz="1200" b="0" u="none" dirty="0"/>
                        <a:t>Web pages, emails, file downloads etc. all travel on the Internet by passing through the </a:t>
                      </a:r>
                      <a:r>
                        <a:rPr lang="en-GB" sz="1200" b="1" u="sng" dirty="0"/>
                        <a:t>routers</a:t>
                      </a:r>
                      <a:r>
                        <a:rPr lang="en-GB" sz="1200" b="0" u="none" dirty="0"/>
                        <a:t> of a series of </a:t>
                      </a:r>
                      <a:r>
                        <a:rPr lang="en-GB" sz="1200" b="1" u="sng" dirty="0"/>
                        <a:t>networks</a:t>
                      </a:r>
                      <a:r>
                        <a:rPr lang="en-GB" sz="1200" b="0" u="none" dirty="0"/>
                        <a:t> to get from their location to their destination.</a:t>
                      </a:r>
                    </a:p>
                    <a:p>
                      <a:pPr marL="285750" indent="-285750" algn="l">
                        <a:buFont typeface="Arial" panose="020B0604020202020204" pitchFamily="34" charset="0"/>
                        <a:buChar char="•"/>
                      </a:pPr>
                      <a:r>
                        <a:rPr lang="en-GB" sz="1200" b="0" u="none" dirty="0"/>
                        <a:t>The World Wide Web are the web pages and websites that exist on the Internet.</a:t>
                      </a:r>
                    </a:p>
                  </a:txBody>
                  <a:tcPr/>
                </a:tc>
                <a:extLst>
                  <a:ext uri="{0D108BD9-81ED-4DB2-BD59-A6C34878D82A}">
                    <a16:rowId xmlns:a16="http://schemas.microsoft.com/office/drawing/2014/main" val="27784747"/>
                  </a:ext>
                </a:extLst>
              </a:tr>
              <a:tr h="0">
                <a:tc>
                  <a:txBody>
                    <a:bodyPr/>
                    <a:lstStyle/>
                    <a:p>
                      <a:pPr marL="0" indent="0" algn="ctr">
                        <a:buFont typeface="Arial" panose="020B0604020202020204" pitchFamily="34" charset="0"/>
                        <a:buNone/>
                      </a:pPr>
                      <a:r>
                        <a:rPr lang="en-GB" sz="1600" b="1" dirty="0"/>
                        <a:t>1. Domain Name System (DNS)</a:t>
                      </a:r>
                    </a:p>
                  </a:txBody>
                  <a:tcPr/>
                </a:tc>
                <a:extLst>
                  <a:ext uri="{0D108BD9-81ED-4DB2-BD59-A6C34878D82A}">
                    <a16:rowId xmlns:a16="http://schemas.microsoft.com/office/drawing/2014/main" val="3452179311"/>
                  </a:ext>
                </a:extLst>
              </a:tr>
              <a:tr h="0">
                <a:tc>
                  <a:txBody>
                    <a:bodyPr/>
                    <a:lstStyle/>
                    <a:p>
                      <a:pPr marL="171450" indent="-171450" algn="l">
                        <a:buFont typeface="Arial" panose="020B0604020202020204" pitchFamily="34" charset="0"/>
                        <a:buChar char="•"/>
                      </a:pPr>
                      <a:r>
                        <a:rPr lang="en-GB" sz="1200" b="0" dirty="0"/>
                        <a:t>Every device on the Internet has an </a:t>
                      </a:r>
                      <a:r>
                        <a:rPr lang="en-GB" sz="1200" b="1" u="sng" dirty="0"/>
                        <a:t>IP address</a:t>
                      </a:r>
                      <a:r>
                        <a:rPr lang="en-GB" sz="1200" b="0" u="none" dirty="0"/>
                        <a:t> that allows other devices to send and receive data to/from the required address – this includes the servers that hold websites.</a:t>
                      </a:r>
                    </a:p>
                    <a:p>
                      <a:pPr marL="171450" indent="-171450" algn="l">
                        <a:buFont typeface="Arial" panose="020B0604020202020204" pitchFamily="34" charset="0"/>
                        <a:buChar char="•"/>
                      </a:pPr>
                      <a:r>
                        <a:rPr lang="en-GB" sz="1200" b="0" u="none" dirty="0"/>
                        <a:t>If the user wants to access a website, using the world wide web, they input a Uniform Resource Locator (URL) that contains a </a:t>
                      </a:r>
                      <a:r>
                        <a:rPr lang="en-GB" sz="1200" b="1" u="sng" dirty="0"/>
                        <a:t>domain</a:t>
                      </a:r>
                      <a:r>
                        <a:rPr lang="en-GB" sz="1200" b="0" u="none" dirty="0"/>
                        <a:t> name for example: </a:t>
                      </a:r>
                      <a:r>
                        <a:rPr lang="en-GB" sz="1200" b="0" u="none" dirty="0">
                          <a:hlinkClick r:id="rId2"/>
                        </a:rPr>
                        <a:t>www.bbc.co.uk</a:t>
                      </a:r>
                      <a:r>
                        <a:rPr lang="en-GB" sz="1200" b="0" u="none" dirty="0"/>
                        <a:t>.</a:t>
                      </a:r>
                    </a:p>
                    <a:p>
                      <a:pPr marL="171450" indent="-171450" algn="l">
                        <a:buFont typeface="Arial" panose="020B0604020202020204" pitchFamily="34" charset="0"/>
                        <a:buChar char="•"/>
                      </a:pPr>
                      <a:r>
                        <a:rPr lang="en-GB" sz="1200" b="0" u="none" dirty="0"/>
                        <a:t>The </a:t>
                      </a:r>
                      <a:r>
                        <a:rPr lang="en-GB" sz="1200" b="1" u="sng" dirty="0"/>
                        <a:t>IP address</a:t>
                      </a:r>
                      <a:r>
                        <a:rPr lang="en-GB" sz="1200" b="0" u="none" dirty="0"/>
                        <a:t> of every </a:t>
                      </a:r>
                      <a:r>
                        <a:rPr lang="en-GB" sz="1200" b="1" u="sng" dirty="0"/>
                        <a:t>domain</a:t>
                      </a:r>
                      <a:r>
                        <a:rPr lang="en-GB" sz="1200" b="0" u="none" dirty="0"/>
                        <a:t> on the Internet is stored on a global collection of DNS servers.</a:t>
                      </a:r>
                    </a:p>
                    <a:p>
                      <a:pPr marL="171450" indent="-171450" algn="l">
                        <a:buFont typeface="Arial" panose="020B0604020202020204" pitchFamily="34" charset="0"/>
                        <a:buChar char="•"/>
                      </a:pPr>
                      <a:r>
                        <a:rPr lang="en-GB" sz="1200" b="0" u="none" dirty="0"/>
                        <a:t>The </a:t>
                      </a:r>
                      <a:r>
                        <a:rPr lang="en-GB" sz="1200" b="1" u="sng" dirty="0"/>
                        <a:t>domain name</a:t>
                      </a:r>
                      <a:r>
                        <a:rPr lang="en-GB" sz="1200" b="0" u="none" dirty="0"/>
                        <a:t> of the requested URL is looked up on the DNS server and the </a:t>
                      </a:r>
                      <a:r>
                        <a:rPr lang="en-GB" sz="1200" b="1" u="sng" dirty="0"/>
                        <a:t>IP address</a:t>
                      </a:r>
                      <a:r>
                        <a:rPr lang="en-GB" sz="1200" b="0" u="none" dirty="0"/>
                        <a:t> returned to the </a:t>
                      </a:r>
                      <a:r>
                        <a:rPr lang="en-GB" sz="1200" b="1" u="sng" dirty="0"/>
                        <a:t>Internet Browser</a:t>
                      </a:r>
                      <a:r>
                        <a:rPr lang="en-GB" sz="1200" b="0" u="none" dirty="0"/>
                        <a:t>, which is then used to connect to the correct server so that the web page can be accessed.</a:t>
                      </a:r>
                      <a:endParaRPr lang="en-GB" sz="1200" b="1" u="sng" dirty="0"/>
                    </a:p>
                  </a:txBody>
                  <a:tcPr/>
                </a:tc>
                <a:extLst>
                  <a:ext uri="{0D108BD9-81ED-4DB2-BD59-A6C34878D82A}">
                    <a16:rowId xmlns:a16="http://schemas.microsoft.com/office/drawing/2014/main" val="1543644974"/>
                  </a:ext>
                </a:extLst>
              </a:tr>
              <a:tr h="117450">
                <a:tc>
                  <a:txBody>
                    <a:bodyPr/>
                    <a:lstStyle/>
                    <a:p>
                      <a:pPr marL="0" indent="0" algn="ctr">
                        <a:buFont typeface="Arial" panose="020B0604020202020204" pitchFamily="34" charset="0"/>
                        <a:buNone/>
                      </a:pPr>
                      <a:r>
                        <a:rPr lang="en-GB" sz="1600" b="1" dirty="0"/>
                        <a:t>2. Hosting</a:t>
                      </a:r>
                      <a:endParaRPr lang="en-GB" sz="1200" b="1" dirty="0"/>
                    </a:p>
                  </a:txBody>
                  <a:tcPr/>
                </a:tc>
                <a:extLst>
                  <a:ext uri="{0D108BD9-81ED-4DB2-BD59-A6C34878D82A}">
                    <a16:rowId xmlns:a16="http://schemas.microsoft.com/office/drawing/2014/main" val="295735002"/>
                  </a:ext>
                </a:extLst>
              </a:tr>
              <a:tr h="224400">
                <a:tc>
                  <a:txBody>
                    <a:bodyPr/>
                    <a:lstStyle/>
                    <a:p>
                      <a:pPr marL="171450" indent="-171450" algn="l">
                        <a:buFont typeface="Arial" panose="020B0604020202020204" pitchFamily="34" charset="0"/>
                        <a:buChar char="•"/>
                      </a:pPr>
                      <a:r>
                        <a:rPr lang="en-GB" sz="1200" b="0" u="none" dirty="0"/>
                        <a:t>In order to publish a website online you need a web host to store all the page of your website and make them available, through the Internet, to other users.</a:t>
                      </a:r>
                    </a:p>
                    <a:p>
                      <a:pPr marL="171450" indent="-171450" algn="l">
                        <a:buFont typeface="Arial" panose="020B0604020202020204" pitchFamily="34" charset="0"/>
                        <a:buChar char="•"/>
                      </a:pPr>
                      <a:r>
                        <a:rPr lang="en-GB" sz="1200" b="0" u="none" dirty="0"/>
                        <a:t>The web host will place your site onto their </a:t>
                      </a:r>
                      <a:r>
                        <a:rPr lang="en-GB" sz="1200" b="1" u="sng" dirty="0"/>
                        <a:t>network</a:t>
                      </a:r>
                      <a:r>
                        <a:rPr lang="en-GB" sz="1200" b="0" u="none" dirty="0"/>
                        <a:t> and your </a:t>
                      </a:r>
                      <a:r>
                        <a:rPr lang="en-GB" sz="1200" b="1" u="sng" dirty="0"/>
                        <a:t>domain name</a:t>
                      </a:r>
                      <a:r>
                        <a:rPr lang="en-GB" sz="1200" b="0" u="none" dirty="0"/>
                        <a:t> is then used, alongside DNS to allow users to input your </a:t>
                      </a:r>
                      <a:r>
                        <a:rPr lang="en-GB" sz="1200" b="1" u="sng" dirty="0"/>
                        <a:t>domain name</a:t>
                      </a:r>
                      <a:r>
                        <a:rPr lang="en-GB" sz="1200" b="0" u="none" dirty="0"/>
                        <a:t> and received your webpage.</a:t>
                      </a:r>
                      <a:endParaRPr lang="en-GB" sz="1200" b="1" u="sng" dirty="0"/>
                    </a:p>
                    <a:p>
                      <a:pPr marL="171450" indent="-171450" algn="l">
                        <a:buFont typeface="Arial" panose="020B0604020202020204" pitchFamily="34" charset="0"/>
                        <a:buChar char="•"/>
                      </a:pPr>
                      <a:r>
                        <a:rPr lang="en-GB" sz="1200" b="0" u="none" dirty="0"/>
                        <a:t>Websites need to be hosted on dedicated </a:t>
                      </a:r>
                      <a:r>
                        <a:rPr lang="en-GB" sz="1200" b="1" u="sng" dirty="0"/>
                        <a:t>servers</a:t>
                      </a:r>
                      <a:r>
                        <a:rPr lang="en-GB" sz="1200" b="0" u="none" dirty="0"/>
                        <a:t> as home Internet connections are unlikely to have enough </a:t>
                      </a:r>
                      <a:r>
                        <a:rPr lang="en-GB" sz="1200" b="1" u="sng" dirty="0"/>
                        <a:t>bandwidth</a:t>
                      </a:r>
                      <a:r>
                        <a:rPr lang="en-GB" sz="1200" b="0" u="none" dirty="0"/>
                        <a:t> to be able to handle the incoming requests, they will often have more sophisticated </a:t>
                      </a:r>
                      <a:r>
                        <a:rPr lang="en-GB" sz="1200" b="1" u="sng" dirty="0"/>
                        <a:t>security</a:t>
                      </a:r>
                      <a:r>
                        <a:rPr lang="en-GB" sz="1200" b="0" u="none" dirty="0"/>
                        <a:t> than is available at home.</a:t>
                      </a:r>
                      <a:endParaRPr lang="en-GB" sz="1200" b="1" u="sng" dirty="0"/>
                    </a:p>
                  </a:txBody>
                  <a:tcPr/>
                </a:tc>
                <a:extLst>
                  <a:ext uri="{0D108BD9-81ED-4DB2-BD59-A6C34878D82A}">
                    <a16:rowId xmlns:a16="http://schemas.microsoft.com/office/drawing/2014/main" val="78547915"/>
                  </a:ext>
                </a:extLst>
              </a:tr>
              <a:tr h="0">
                <a:tc>
                  <a:txBody>
                    <a:bodyPr/>
                    <a:lstStyle/>
                    <a:p>
                      <a:pPr marL="0" indent="0" algn="ctr">
                        <a:buFont typeface="Arial" panose="020B0604020202020204" pitchFamily="34" charset="0"/>
                        <a:buNone/>
                      </a:pPr>
                      <a:r>
                        <a:rPr lang="en-GB" sz="1600" b="1" u="sng" dirty="0"/>
                        <a:t>3. The Cloud</a:t>
                      </a:r>
                    </a:p>
                  </a:txBody>
                  <a:tcPr/>
                </a:tc>
                <a:extLst>
                  <a:ext uri="{0D108BD9-81ED-4DB2-BD59-A6C34878D82A}">
                    <a16:rowId xmlns:a16="http://schemas.microsoft.com/office/drawing/2014/main" val="4182672281"/>
                  </a:ext>
                </a:extLst>
              </a:tr>
              <a:tr h="184564">
                <a:tc>
                  <a:txBody>
                    <a:bodyPr/>
                    <a:lstStyle/>
                    <a:p>
                      <a:pPr marL="171450" indent="-171450" algn="l">
                        <a:buFont typeface="Arial" panose="020B0604020202020204" pitchFamily="34" charset="0"/>
                        <a:buChar char="•"/>
                      </a:pPr>
                      <a:r>
                        <a:rPr lang="en-GB" sz="1200" b="0" u="none" dirty="0"/>
                        <a:t>The cloud refers to storing data or application on the Internet rather than on a </a:t>
                      </a:r>
                      <a:r>
                        <a:rPr lang="en-GB" sz="1200" b="1" u="sng" dirty="0"/>
                        <a:t>local server </a:t>
                      </a:r>
                      <a:r>
                        <a:rPr lang="en-GB" sz="1200" b="0" u="none" dirty="0"/>
                        <a:t>or a personal computer.</a:t>
                      </a:r>
                    </a:p>
                    <a:p>
                      <a:pPr marL="171450" indent="-171450" algn="l">
                        <a:buFont typeface="Arial" panose="020B0604020202020204" pitchFamily="34" charset="0"/>
                        <a:buChar char="•"/>
                      </a:pPr>
                      <a:r>
                        <a:rPr lang="en-GB" sz="1200" b="0" u="none" dirty="0"/>
                        <a:t>This allows the user to access their data or applications wherever they are in the world, or more easily share and collaborate with others but comes with the </a:t>
                      </a:r>
                      <a:r>
                        <a:rPr lang="en-GB" sz="1200" b="1" u="sng" dirty="0"/>
                        <a:t>security</a:t>
                      </a:r>
                      <a:r>
                        <a:rPr lang="en-GB" sz="1200" b="0" u="none" dirty="0"/>
                        <a:t> risk of data being accessed without permission and the need to be connected to the Internet to access the data.</a:t>
                      </a:r>
                    </a:p>
                    <a:p>
                      <a:pPr marL="171450" indent="-171450" algn="l">
                        <a:buFont typeface="Arial" panose="020B0604020202020204" pitchFamily="34" charset="0"/>
                        <a:buChar char="•"/>
                      </a:pPr>
                      <a:r>
                        <a:rPr lang="en-GB" sz="1200" b="0" u="none" dirty="0"/>
                        <a:t>Examples include Dropbox, Google Drive, iCloud.</a:t>
                      </a:r>
                    </a:p>
                    <a:p>
                      <a:pPr marL="171450" indent="-171450" algn="l">
                        <a:buFont typeface="Arial" panose="020B0604020202020204" pitchFamily="34" charset="0"/>
                        <a:buChar char="•"/>
                      </a:pPr>
                      <a:r>
                        <a:rPr lang="en-GB" sz="1200" b="0" u="none" dirty="0"/>
                        <a:t>iCloud has been hacked a number of times in recent years to access celebrities photos.</a:t>
                      </a:r>
                    </a:p>
                  </a:txBody>
                  <a:tcPr/>
                </a:tc>
                <a:extLst>
                  <a:ext uri="{0D108BD9-81ED-4DB2-BD59-A6C34878D82A}">
                    <a16:rowId xmlns:a16="http://schemas.microsoft.com/office/drawing/2014/main" val="300788916"/>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1079833468"/>
              </p:ext>
            </p:extLst>
          </p:nvPr>
        </p:nvGraphicFramePr>
        <p:xfrm>
          <a:off x="6516216" y="116632"/>
          <a:ext cx="2592288" cy="6422912"/>
        </p:xfrm>
        <a:graphic>
          <a:graphicData uri="http://schemas.openxmlformats.org/drawingml/2006/table">
            <a:tbl>
              <a:tblPr firstRow="1" bandRow="1">
                <a:tableStyleId>{5940675A-B579-460E-94D1-54222C63F5DA}</a:tableStyleId>
              </a:tblPr>
              <a:tblGrid>
                <a:gridCol w="1152128">
                  <a:extLst>
                    <a:ext uri="{9D8B030D-6E8A-4147-A177-3AD203B41FA5}">
                      <a16:colId xmlns:a16="http://schemas.microsoft.com/office/drawing/2014/main" val="633833441"/>
                    </a:ext>
                  </a:extLst>
                </a:gridCol>
                <a:gridCol w="1440160">
                  <a:extLst>
                    <a:ext uri="{9D8B030D-6E8A-4147-A177-3AD203B41FA5}">
                      <a16:colId xmlns:a16="http://schemas.microsoft.com/office/drawing/2014/main" val="1036891275"/>
                    </a:ext>
                  </a:extLst>
                </a:gridCol>
              </a:tblGrid>
              <a:tr h="334117">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751764">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3577195444"/>
                  </a:ext>
                </a:extLst>
              </a:tr>
              <a:tr h="584705">
                <a:tc>
                  <a:txBody>
                    <a:bodyPr/>
                    <a:lstStyle/>
                    <a:p>
                      <a:r>
                        <a:rPr lang="en-GB" sz="1200" b="1" dirty="0"/>
                        <a:t>Hardware</a:t>
                      </a:r>
                    </a:p>
                  </a:txBody>
                  <a:tcPr/>
                </a:tc>
                <a:tc>
                  <a:txBody>
                    <a:bodyPr/>
                    <a:lstStyle/>
                    <a:p>
                      <a:pPr marL="0" indent="0">
                        <a:buFont typeface="Arial" panose="020B0604020202020204" pitchFamily="34" charset="0"/>
                        <a:buNone/>
                      </a:pPr>
                      <a:r>
                        <a:rPr lang="en-GB" sz="1200" dirty="0"/>
                        <a:t>Physical components of a computer</a:t>
                      </a:r>
                    </a:p>
                  </a:txBody>
                  <a:tcPr/>
                </a:tc>
                <a:extLst>
                  <a:ext uri="{0D108BD9-81ED-4DB2-BD59-A6C34878D82A}">
                    <a16:rowId xmlns:a16="http://schemas.microsoft.com/office/drawing/2014/main" val="3122635714"/>
                  </a:ext>
                </a:extLst>
              </a:tr>
              <a:tr h="584705">
                <a:tc>
                  <a:txBody>
                    <a:bodyPr/>
                    <a:lstStyle/>
                    <a:p>
                      <a:r>
                        <a:rPr lang="en-GB" sz="1200" b="1" dirty="0"/>
                        <a:t>Infrastructure</a:t>
                      </a:r>
                    </a:p>
                  </a:txBody>
                  <a:tcPr/>
                </a:tc>
                <a:tc>
                  <a:txBody>
                    <a:bodyPr/>
                    <a:lstStyle/>
                    <a:p>
                      <a:pPr marL="0" indent="0">
                        <a:buFont typeface="Arial" panose="020B0604020202020204" pitchFamily="34" charset="0"/>
                        <a:buNone/>
                      </a:pPr>
                      <a:r>
                        <a:rPr lang="en-GB" sz="1200" dirty="0"/>
                        <a:t>Physical structures and facilities</a:t>
                      </a:r>
                    </a:p>
                  </a:txBody>
                  <a:tcPr/>
                </a:tc>
                <a:extLst>
                  <a:ext uri="{0D108BD9-81ED-4DB2-BD59-A6C34878D82A}">
                    <a16:rowId xmlns:a16="http://schemas.microsoft.com/office/drawing/2014/main" val="32711888"/>
                  </a:ext>
                </a:extLst>
              </a:tr>
              <a:tr h="751764">
                <a:tc>
                  <a:txBody>
                    <a:bodyPr/>
                    <a:lstStyle/>
                    <a:p>
                      <a:r>
                        <a:rPr lang="en-GB" sz="1200" b="1" dirty="0"/>
                        <a:t>Router</a:t>
                      </a:r>
                    </a:p>
                  </a:txBody>
                  <a:tcPr/>
                </a:tc>
                <a:tc>
                  <a:txBody>
                    <a:bodyPr/>
                    <a:lstStyle/>
                    <a:p>
                      <a:pPr marL="0" indent="0">
                        <a:buFont typeface="Arial" panose="020B0604020202020204" pitchFamily="34" charset="0"/>
                        <a:buNone/>
                      </a:pPr>
                      <a:r>
                        <a:rPr lang="en-GB" sz="1200" dirty="0"/>
                        <a:t>Network hardware for directing data on the Internet</a:t>
                      </a:r>
                    </a:p>
                  </a:txBody>
                  <a:tcPr/>
                </a:tc>
                <a:extLst>
                  <a:ext uri="{0D108BD9-81ED-4DB2-BD59-A6C34878D82A}">
                    <a16:rowId xmlns:a16="http://schemas.microsoft.com/office/drawing/2014/main" val="1906505364"/>
                  </a:ext>
                </a:extLst>
              </a:tr>
              <a:tr h="584705">
                <a:tc>
                  <a:txBody>
                    <a:bodyPr/>
                    <a:lstStyle/>
                    <a:p>
                      <a:r>
                        <a:rPr lang="en-GB" sz="1200" b="1" dirty="0"/>
                        <a:t>IP Address</a:t>
                      </a:r>
                    </a:p>
                  </a:txBody>
                  <a:tcPr/>
                </a:tc>
                <a:tc>
                  <a:txBody>
                    <a:bodyPr/>
                    <a:lstStyle/>
                    <a:p>
                      <a:pPr marL="0" indent="0">
                        <a:buFont typeface="Arial" panose="020B0604020202020204" pitchFamily="34" charset="0"/>
                        <a:buNone/>
                      </a:pPr>
                      <a:r>
                        <a:rPr lang="en-GB" sz="1200" dirty="0"/>
                        <a:t>Location of data on Internet</a:t>
                      </a:r>
                    </a:p>
                  </a:txBody>
                  <a:tcPr/>
                </a:tc>
                <a:extLst>
                  <a:ext uri="{0D108BD9-81ED-4DB2-BD59-A6C34878D82A}">
                    <a16:rowId xmlns:a16="http://schemas.microsoft.com/office/drawing/2014/main" val="2622285574"/>
                  </a:ext>
                </a:extLst>
              </a:tr>
              <a:tr h="751764">
                <a:tc>
                  <a:txBody>
                    <a:bodyPr/>
                    <a:lstStyle/>
                    <a:p>
                      <a:r>
                        <a:rPr lang="en-GB" sz="1200" b="1" dirty="0"/>
                        <a:t>Domain</a:t>
                      </a:r>
                    </a:p>
                  </a:txBody>
                  <a:tcPr/>
                </a:tc>
                <a:tc>
                  <a:txBody>
                    <a:bodyPr/>
                    <a:lstStyle/>
                    <a:p>
                      <a:pPr marL="0" indent="0">
                        <a:buFont typeface="Arial" panose="020B0604020202020204" pitchFamily="34" charset="0"/>
                        <a:buNone/>
                      </a:pPr>
                      <a:r>
                        <a:rPr lang="en-GB" sz="1200" dirty="0"/>
                        <a:t>Subset of Internet under control of an organisation.</a:t>
                      </a:r>
                    </a:p>
                  </a:txBody>
                  <a:tcPr/>
                </a:tc>
                <a:extLst>
                  <a:ext uri="{0D108BD9-81ED-4DB2-BD59-A6C34878D82A}">
                    <a16:rowId xmlns:a16="http://schemas.microsoft.com/office/drawing/2014/main" val="1722610568"/>
                  </a:ext>
                </a:extLst>
              </a:tr>
              <a:tr h="584705">
                <a:tc>
                  <a:txBody>
                    <a:bodyPr/>
                    <a:lstStyle/>
                    <a:p>
                      <a:r>
                        <a:rPr lang="en-GB" sz="1200" b="1" dirty="0"/>
                        <a:t>Internet Browser</a:t>
                      </a:r>
                    </a:p>
                  </a:txBody>
                  <a:tcPr/>
                </a:tc>
                <a:tc>
                  <a:txBody>
                    <a:bodyPr/>
                    <a:lstStyle/>
                    <a:p>
                      <a:pPr marL="0" indent="0">
                        <a:buFont typeface="Arial" panose="020B0604020202020204" pitchFamily="34" charset="0"/>
                        <a:buNone/>
                      </a:pPr>
                      <a:r>
                        <a:rPr lang="en-GB" sz="1200" dirty="0"/>
                        <a:t>Program used to view web pages</a:t>
                      </a:r>
                    </a:p>
                  </a:txBody>
                  <a:tcPr/>
                </a:tc>
                <a:extLst>
                  <a:ext uri="{0D108BD9-81ED-4DB2-BD59-A6C34878D82A}">
                    <a16:rowId xmlns:a16="http://schemas.microsoft.com/office/drawing/2014/main" val="3638959412"/>
                  </a:ext>
                </a:extLst>
              </a:tr>
              <a:tr h="751764">
                <a:tc>
                  <a:txBody>
                    <a:bodyPr/>
                    <a:lstStyle/>
                    <a:p>
                      <a:r>
                        <a:rPr lang="en-GB" sz="1200" b="1" dirty="0"/>
                        <a:t>Bandwidth</a:t>
                      </a:r>
                    </a:p>
                  </a:txBody>
                  <a:tcPr/>
                </a:tc>
                <a:tc>
                  <a:txBody>
                    <a:bodyPr/>
                    <a:lstStyle/>
                    <a:p>
                      <a:pPr marL="0" indent="0">
                        <a:buFont typeface="Arial" panose="020B0604020202020204" pitchFamily="34" charset="0"/>
                        <a:buNone/>
                      </a:pPr>
                      <a:r>
                        <a:rPr lang="en-GB" sz="1200" dirty="0"/>
                        <a:t>The amount of data that can be transferred in a given time</a:t>
                      </a:r>
                    </a:p>
                  </a:txBody>
                  <a:tcPr/>
                </a:tc>
                <a:extLst>
                  <a:ext uri="{0D108BD9-81ED-4DB2-BD59-A6C34878D82A}">
                    <a16:rowId xmlns:a16="http://schemas.microsoft.com/office/drawing/2014/main" val="790303257"/>
                  </a:ext>
                </a:extLst>
              </a:tr>
              <a:tr h="584705">
                <a:tc>
                  <a:txBody>
                    <a:bodyPr/>
                    <a:lstStyle/>
                    <a:p>
                      <a:r>
                        <a:rPr lang="en-GB" sz="1200" b="1" dirty="0"/>
                        <a:t>Security</a:t>
                      </a:r>
                    </a:p>
                  </a:txBody>
                  <a:tcPr/>
                </a:tc>
                <a:tc>
                  <a:txBody>
                    <a:bodyPr/>
                    <a:lstStyle/>
                    <a:p>
                      <a:pPr marL="0" indent="0">
                        <a:buFont typeface="Arial" panose="020B0604020202020204" pitchFamily="34" charset="0"/>
                        <a:buNone/>
                      </a:pPr>
                      <a:r>
                        <a:rPr lang="en-GB" sz="1200" dirty="0"/>
                        <a:t>Protection from hackers and viruses</a:t>
                      </a:r>
                    </a:p>
                  </a:txBody>
                  <a:tcPr/>
                </a:tc>
                <a:extLst>
                  <a:ext uri="{0D108BD9-81ED-4DB2-BD59-A6C34878D82A}">
                    <a16:rowId xmlns:a16="http://schemas.microsoft.com/office/drawing/2014/main" val="3334980817"/>
                  </a:ext>
                </a:extLst>
              </a:tr>
            </a:tbl>
          </a:graphicData>
        </a:graphic>
      </p:graphicFrame>
    </p:spTree>
    <p:extLst>
      <p:ext uri="{BB962C8B-B14F-4D97-AF65-F5344CB8AC3E}">
        <p14:creationId xmlns:p14="http://schemas.microsoft.com/office/powerpoint/2010/main" val="3239139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3876008"/>
              </p:ext>
            </p:extLst>
          </p:nvPr>
        </p:nvGraphicFramePr>
        <p:xfrm>
          <a:off x="35496" y="66248"/>
          <a:ext cx="6912766" cy="6688778"/>
        </p:xfrm>
        <a:graphic>
          <a:graphicData uri="http://schemas.openxmlformats.org/drawingml/2006/table">
            <a:tbl>
              <a:tblPr firstRow="1" bandRow="1">
                <a:tableStyleId>{5940675A-B579-460E-94D1-54222C63F5DA}</a:tableStyleId>
              </a:tblPr>
              <a:tblGrid>
                <a:gridCol w="1595969">
                  <a:extLst>
                    <a:ext uri="{9D8B030D-6E8A-4147-A177-3AD203B41FA5}">
                      <a16:colId xmlns:a16="http://schemas.microsoft.com/office/drawing/2014/main" val="20000"/>
                    </a:ext>
                  </a:extLst>
                </a:gridCol>
                <a:gridCol w="1428367">
                  <a:extLst>
                    <a:ext uri="{9D8B030D-6E8A-4147-A177-3AD203B41FA5}">
                      <a16:colId xmlns:a16="http://schemas.microsoft.com/office/drawing/2014/main" val="20001"/>
                    </a:ext>
                  </a:extLst>
                </a:gridCol>
                <a:gridCol w="1676345">
                  <a:extLst>
                    <a:ext uri="{9D8B030D-6E8A-4147-A177-3AD203B41FA5}">
                      <a16:colId xmlns:a16="http://schemas.microsoft.com/office/drawing/2014/main" val="20003"/>
                    </a:ext>
                  </a:extLst>
                </a:gridCol>
                <a:gridCol w="2212085">
                  <a:extLst>
                    <a:ext uri="{9D8B030D-6E8A-4147-A177-3AD203B41FA5}">
                      <a16:colId xmlns:a16="http://schemas.microsoft.com/office/drawing/2014/main" val="20004"/>
                    </a:ext>
                  </a:extLst>
                </a:gridCol>
              </a:tblGrid>
              <a:tr h="307751">
                <a:tc gridSpan="4">
                  <a:txBody>
                    <a:bodyPr/>
                    <a:lstStyle/>
                    <a:p>
                      <a:pPr algn="ctr"/>
                      <a:r>
                        <a:rPr lang="en-GB" sz="1800" b="1" dirty="0"/>
                        <a:t>1.5 Network topologies, protocol and layers - Topologies</a:t>
                      </a:r>
                    </a:p>
                  </a:txBody>
                  <a:tcPr/>
                </a:tc>
                <a:tc hMerge="1">
                  <a:txBody>
                    <a:bodyPr/>
                    <a:lstStyle/>
                    <a:p>
                      <a:endParaRPr lang="en-GB"/>
                    </a:p>
                  </a:txBody>
                  <a:tcPr/>
                </a:tc>
                <a:tc hMerge="1">
                  <a:txBody>
                    <a:bodyPr/>
                    <a:lstStyle/>
                    <a:p>
                      <a:pPr algn="ctr"/>
                      <a:endParaRPr lang="en-GB" sz="1400" b="1" dirty="0"/>
                    </a:p>
                  </a:txBody>
                  <a:tcPr/>
                </a:tc>
                <a:tc hMerge="1">
                  <a:txBody>
                    <a:bodyPr/>
                    <a:lstStyle/>
                    <a:p>
                      <a:endParaRPr lang="en-GB"/>
                    </a:p>
                  </a:txBody>
                  <a:tcPr/>
                </a:tc>
                <a:extLst>
                  <a:ext uri="{0D108BD9-81ED-4DB2-BD59-A6C34878D82A}">
                    <a16:rowId xmlns:a16="http://schemas.microsoft.com/office/drawing/2014/main" val="3885202668"/>
                  </a:ext>
                </a:extLst>
              </a:tr>
              <a:tr h="252127">
                <a:tc gridSpan="2">
                  <a:txBody>
                    <a:bodyPr/>
                    <a:lstStyle/>
                    <a:p>
                      <a:pPr algn="ctr"/>
                      <a:r>
                        <a:rPr lang="en-GB" sz="1200" b="1" dirty="0"/>
                        <a:t>1. Star Network</a:t>
                      </a:r>
                    </a:p>
                  </a:txBody>
                  <a:tcPr/>
                </a:tc>
                <a:tc hMerge="1">
                  <a:txBody>
                    <a:bodyPr/>
                    <a:lstStyle/>
                    <a:p>
                      <a:endParaRPr lang="en-GB"/>
                    </a:p>
                  </a:txBody>
                  <a:tcPr/>
                </a:tc>
                <a:tc gridSpan="2">
                  <a:txBody>
                    <a:bodyPr/>
                    <a:lstStyle/>
                    <a:p>
                      <a:pPr algn="ctr"/>
                      <a:r>
                        <a:rPr lang="en-GB" sz="1200" b="1" dirty="0"/>
                        <a:t>2. Mesh Network</a:t>
                      </a:r>
                    </a:p>
                  </a:txBody>
                  <a:tcPr/>
                </a:tc>
                <a:tc hMerge="1">
                  <a:txBody>
                    <a:bodyPr/>
                    <a:lstStyle/>
                    <a:p>
                      <a:endParaRPr lang="en-GB"/>
                    </a:p>
                  </a:txBody>
                  <a:tcPr/>
                </a:tc>
                <a:extLst>
                  <a:ext uri="{0D108BD9-81ED-4DB2-BD59-A6C34878D82A}">
                    <a16:rowId xmlns:a16="http://schemas.microsoft.com/office/drawing/2014/main" val="10000"/>
                  </a:ext>
                </a:extLst>
              </a:tr>
              <a:tr h="1615690">
                <a:tc>
                  <a:txBody>
                    <a:bodyPr/>
                    <a:lstStyle/>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txBody>
                  <a:tcPr/>
                </a:tc>
                <a:tc>
                  <a:txBody>
                    <a:bodyPr/>
                    <a:lstStyle/>
                    <a:p>
                      <a:pPr marL="285750" indent="-285750">
                        <a:buFont typeface="Arial" panose="020B0604020202020204" pitchFamily="34" charset="0"/>
                        <a:buChar char="•"/>
                      </a:pPr>
                      <a:r>
                        <a:rPr lang="en-GB" sz="1200" b="0" dirty="0"/>
                        <a:t>All</a:t>
                      </a:r>
                      <a:r>
                        <a:rPr lang="en-GB" sz="1200" b="0" baseline="0" dirty="0"/>
                        <a:t> computers are connect through a central </a:t>
                      </a:r>
                      <a:r>
                        <a:rPr lang="en-GB" sz="1200" b="0" u="none" baseline="0" dirty="0"/>
                        <a:t>hub / switch.</a:t>
                      </a:r>
                    </a:p>
                    <a:p>
                      <a:pPr marL="285750" indent="-285750">
                        <a:buFont typeface="Arial" panose="020B0604020202020204" pitchFamily="34" charset="0"/>
                        <a:buChar char="•"/>
                      </a:pPr>
                      <a:endParaRPr lang="en-GB" sz="1200" b="0" baseline="0" dirty="0"/>
                    </a:p>
                  </a:txBody>
                  <a:tcPr/>
                </a:tc>
                <a:tc>
                  <a:txBody>
                    <a:bodyPr/>
                    <a:lstStyle/>
                    <a:p>
                      <a:pPr marL="285750" indent="-285750">
                        <a:buFont typeface="Arial" panose="020B0604020202020204" pitchFamily="34" charset="0"/>
                        <a:buChar char="•"/>
                      </a:pPr>
                      <a:endParaRPr lang="en-GB" sz="1400" baseline="0" dirty="0"/>
                    </a:p>
                  </a:txBody>
                  <a:tcPr/>
                </a:tc>
                <a:tc>
                  <a:txBody>
                    <a:bodyPr/>
                    <a:lstStyle/>
                    <a:p>
                      <a:pPr marL="285750" indent="-285750">
                        <a:buFont typeface="Arial" panose="020B0604020202020204" pitchFamily="34" charset="0"/>
                        <a:buChar char="•"/>
                      </a:pPr>
                      <a:r>
                        <a:rPr lang="en-GB" sz="1200" baseline="0" dirty="0"/>
                        <a:t>Two types: Full and Partial</a:t>
                      </a:r>
                    </a:p>
                    <a:p>
                      <a:pPr marL="285750" indent="-285750">
                        <a:buFont typeface="Arial" panose="020B0604020202020204" pitchFamily="34" charset="0"/>
                        <a:buChar char="•"/>
                      </a:pPr>
                      <a:r>
                        <a:rPr lang="en-GB" sz="1200" baseline="0" dirty="0"/>
                        <a:t>In a full mesh all computers are  connected directly.</a:t>
                      </a:r>
                    </a:p>
                    <a:p>
                      <a:pPr marL="285750" indent="-285750">
                        <a:buFont typeface="Arial" panose="020B0604020202020204" pitchFamily="34" charset="0"/>
                        <a:buChar char="•"/>
                      </a:pPr>
                      <a:r>
                        <a:rPr lang="en-GB" sz="1200" baseline="0" dirty="0"/>
                        <a:t>In a partial mesh some direct connections are missing.</a:t>
                      </a:r>
                    </a:p>
                    <a:p>
                      <a:pPr marL="285750" indent="-285750">
                        <a:buFont typeface="Arial" panose="020B0604020202020204" pitchFamily="34" charset="0"/>
                        <a:buChar char="•"/>
                      </a:pPr>
                      <a:r>
                        <a:rPr lang="en-GB" sz="1200" baseline="0" dirty="0"/>
                        <a:t>Increasingly common as </a:t>
                      </a:r>
                      <a:r>
                        <a:rPr lang="en-GB" sz="1200" b="1" u="sng" baseline="0" dirty="0"/>
                        <a:t>wireless</a:t>
                      </a:r>
                      <a:r>
                        <a:rPr lang="en-GB" sz="1200" baseline="0" dirty="0"/>
                        <a:t> technology improves.</a:t>
                      </a:r>
                    </a:p>
                  </a:txBody>
                  <a:tcPr/>
                </a:tc>
                <a:extLst>
                  <a:ext uri="{0D108BD9-81ED-4DB2-BD59-A6C34878D82A}">
                    <a16:rowId xmlns:a16="http://schemas.microsoft.com/office/drawing/2014/main" val="10001"/>
                  </a:ext>
                </a:extLst>
              </a:tr>
              <a:tr h="230813">
                <a:tc>
                  <a:txBody>
                    <a:bodyPr/>
                    <a:lstStyle/>
                    <a:p>
                      <a:pPr marL="0" indent="0" algn="ctr">
                        <a:buFont typeface="Arial" panose="020B0604020202020204" pitchFamily="34" charset="0"/>
                        <a:buNone/>
                      </a:pPr>
                      <a:r>
                        <a:rPr lang="en-GB" sz="1200" b="1" dirty="0"/>
                        <a:t>3. Pros</a:t>
                      </a:r>
                    </a:p>
                  </a:txBody>
                  <a:tcPr/>
                </a:tc>
                <a:tc>
                  <a:txBody>
                    <a:bodyPr/>
                    <a:lstStyle/>
                    <a:p>
                      <a:pPr marL="0" indent="0" algn="ctr">
                        <a:buFont typeface="Arial" panose="020B0604020202020204" pitchFamily="34" charset="0"/>
                        <a:buNone/>
                      </a:pPr>
                      <a:r>
                        <a:rPr lang="en-GB" sz="1200" b="1" dirty="0"/>
                        <a:t>4. Cons</a:t>
                      </a:r>
                      <a:endParaRPr lang="en-GB" sz="1400" b="0" baseline="0" dirty="0"/>
                    </a:p>
                  </a:txBody>
                  <a:tcPr/>
                </a:tc>
                <a:tc>
                  <a:txBody>
                    <a:bodyPr/>
                    <a:lstStyle/>
                    <a:p>
                      <a:pPr marL="0" indent="0" algn="ctr">
                        <a:buFont typeface="Arial" panose="020B0604020202020204" pitchFamily="34" charset="0"/>
                        <a:buNone/>
                      </a:pPr>
                      <a:r>
                        <a:rPr lang="en-GB" sz="1200" b="1" dirty="0"/>
                        <a:t>5. Pros</a:t>
                      </a:r>
                    </a:p>
                  </a:txBody>
                  <a:tcPr/>
                </a:tc>
                <a:tc>
                  <a:txBody>
                    <a:bodyPr/>
                    <a:lstStyle/>
                    <a:p>
                      <a:pPr algn="ctr"/>
                      <a:r>
                        <a:rPr lang="en-GB" sz="1200" b="1" dirty="0"/>
                        <a:t>6. Cons</a:t>
                      </a:r>
                    </a:p>
                  </a:txBody>
                  <a:tcPr/>
                </a:tc>
                <a:extLst>
                  <a:ext uri="{0D108BD9-81ED-4DB2-BD59-A6C34878D82A}">
                    <a16:rowId xmlns:a16="http://schemas.microsoft.com/office/drawing/2014/main" val="10003"/>
                  </a:ext>
                </a:extLst>
              </a:tr>
              <a:tr h="2231192">
                <a:tc>
                  <a:txBody>
                    <a:bodyPr/>
                    <a:lstStyle/>
                    <a:p>
                      <a:pPr marL="285750" indent="-285750" algn="l">
                        <a:buFont typeface="Arial" panose="020B0604020202020204" pitchFamily="34" charset="0"/>
                        <a:buChar char="•"/>
                      </a:pPr>
                      <a:r>
                        <a:rPr lang="en-GB" sz="1200" b="0" dirty="0"/>
                        <a:t>Very </a:t>
                      </a:r>
                      <a:r>
                        <a:rPr lang="en-GB" sz="1200" b="1" u="sng" dirty="0"/>
                        <a:t>reliable</a:t>
                      </a:r>
                      <a:r>
                        <a:rPr lang="en-GB" sz="1200" b="0" dirty="0"/>
                        <a:t> as if one device / cable fails then the others are unaffected.</a:t>
                      </a:r>
                    </a:p>
                    <a:p>
                      <a:pPr marL="285750" indent="-285750" algn="l">
                        <a:buFont typeface="Arial" panose="020B0604020202020204" pitchFamily="34" charset="0"/>
                        <a:buChar char="•"/>
                      </a:pPr>
                      <a:r>
                        <a:rPr lang="en-GB" sz="1200" b="0" dirty="0"/>
                        <a:t>Fewer </a:t>
                      </a:r>
                      <a:r>
                        <a:rPr lang="en-GB" sz="1200" b="1" u="sng" dirty="0"/>
                        <a:t>data collisions</a:t>
                      </a:r>
                      <a:r>
                        <a:rPr lang="en-GB" sz="1200" b="0" dirty="0"/>
                        <a:t> than ring or bus </a:t>
                      </a:r>
                      <a:r>
                        <a:rPr lang="en-GB" sz="1200" b="1" u="sng" dirty="0"/>
                        <a:t>topologies</a:t>
                      </a:r>
                      <a:r>
                        <a:rPr lang="en-GB" sz="1200" b="0" dirty="0"/>
                        <a:t>.</a:t>
                      </a:r>
                    </a:p>
                    <a:p>
                      <a:pPr marL="285750" indent="-285750" algn="l">
                        <a:buFont typeface="Arial" panose="020B0604020202020204" pitchFamily="34" charset="0"/>
                        <a:buChar char="•"/>
                      </a:pPr>
                      <a:r>
                        <a:rPr lang="en-GB" sz="1200" b="0" dirty="0"/>
                        <a:t>Easy to add extra devices.</a:t>
                      </a:r>
                    </a:p>
                  </a:txBody>
                  <a:tcPr/>
                </a:tc>
                <a:tc>
                  <a:txBody>
                    <a:bodyPr/>
                    <a:lstStyle/>
                    <a:p>
                      <a:pPr marL="285750" indent="-285750" algn="l">
                        <a:buFont typeface="Arial" panose="020B0604020202020204" pitchFamily="34" charset="0"/>
                        <a:buChar char="•"/>
                      </a:pPr>
                      <a:r>
                        <a:rPr lang="en-GB" sz="1200" b="0" dirty="0"/>
                        <a:t>Expensive to install due to amount of cable required and expensive specialist equipment (hub/switch)</a:t>
                      </a:r>
                    </a:p>
                    <a:p>
                      <a:pPr marL="285750" indent="-285750" algn="l">
                        <a:buFont typeface="Arial" panose="020B0604020202020204" pitchFamily="34" charset="0"/>
                        <a:buChar char="•"/>
                      </a:pPr>
                      <a:r>
                        <a:rPr lang="en-GB" sz="1200" b="0" dirty="0"/>
                        <a:t>If hub / switch fails all devices connected lose network connection.</a:t>
                      </a:r>
                      <a:endParaRPr lang="en-GB" dirty="0"/>
                    </a:p>
                  </a:txBody>
                  <a:tcPr/>
                </a:tc>
                <a:tc>
                  <a:txBody>
                    <a:bodyPr/>
                    <a:lstStyle/>
                    <a:p>
                      <a:pPr marL="285750" indent="-285750" algn="l">
                        <a:buFont typeface="Arial" panose="020B0604020202020204" pitchFamily="34" charset="0"/>
                        <a:buChar char="•"/>
                      </a:pPr>
                      <a:r>
                        <a:rPr lang="en-GB" sz="1200" b="0" dirty="0"/>
                        <a:t>If one device breaks then the data can be routed another direction.</a:t>
                      </a:r>
                    </a:p>
                    <a:p>
                      <a:pPr marL="285750" indent="-285750" algn="l">
                        <a:buFont typeface="Arial" panose="020B0604020202020204" pitchFamily="34" charset="0"/>
                        <a:buChar char="•"/>
                      </a:pPr>
                      <a:r>
                        <a:rPr lang="en-GB" sz="1200" b="0" dirty="0"/>
                        <a:t>Fewest </a:t>
                      </a:r>
                      <a:r>
                        <a:rPr lang="en-GB" sz="1200" b="1" u="sng" dirty="0"/>
                        <a:t>data collisions </a:t>
                      </a:r>
                      <a:r>
                        <a:rPr lang="en-GB" sz="1200" b="0" dirty="0"/>
                        <a:t>as data travels directly between devices.</a:t>
                      </a:r>
                    </a:p>
                  </a:txBody>
                  <a:tcPr/>
                </a:tc>
                <a:tc>
                  <a:txBody>
                    <a:bodyPr/>
                    <a:lstStyle/>
                    <a:p>
                      <a:pPr marL="285750" indent="-285750" algn="l">
                        <a:buFont typeface="Arial" panose="020B0604020202020204" pitchFamily="34" charset="0"/>
                        <a:buChar char="•"/>
                      </a:pPr>
                      <a:r>
                        <a:rPr lang="en-GB" sz="1200" b="0" baseline="0" dirty="0"/>
                        <a:t>Complex to plan and build due to need to ensure that all devices are connected only once to all other devices.</a:t>
                      </a:r>
                    </a:p>
                    <a:p>
                      <a:pPr marL="285750" indent="-285750" algn="l">
                        <a:buFont typeface="Arial" panose="020B0604020202020204" pitchFamily="34" charset="0"/>
                        <a:buChar char="•"/>
                      </a:pPr>
                      <a:r>
                        <a:rPr lang="en-GB" sz="1200" b="0" baseline="0" dirty="0"/>
                        <a:t>Cost increases </a:t>
                      </a:r>
                      <a:r>
                        <a:rPr lang="en-GB" sz="1200" b="1" u="sng" baseline="0" dirty="0"/>
                        <a:t>exponentially</a:t>
                      </a:r>
                      <a:r>
                        <a:rPr lang="en-GB" sz="1200" b="0" baseline="0" dirty="0"/>
                        <a:t> as more devices are added due to the cost of the cables required to connect devices</a:t>
                      </a:r>
                    </a:p>
                    <a:p>
                      <a:pPr marL="285750" indent="-285750" algn="l">
                        <a:buFont typeface="Arial" panose="020B0604020202020204" pitchFamily="34" charset="0"/>
                        <a:buChar char="•"/>
                      </a:pPr>
                      <a:r>
                        <a:rPr lang="en-GB" sz="1200" b="0" baseline="0" dirty="0"/>
                        <a:t>In a partial mesh, devices may be reliant on connected devices being on to access rest of </a:t>
                      </a:r>
                      <a:r>
                        <a:rPr lang="en-GB" sz="1200" b="1" u="sng" baseline="0" dirty="0"/>
                        <a:t>network</a:t>
                      </a:r>
                      <a:r>
                        <a:rPr lang="en-GB" sz="1200" b="0" baseline="0" dirty="0"/>
                        <a:t>.</a:t>
                      </a:r>
                    </a:p>
                  </a:txBody>
                  <a:tcPr/>
                </a:tc>
                <a:extLst>
                  <a:ext uri="{0D108BD9-81ED-4DB2-BD59-A6C34878D82A}">
                    <a16:rowId xmlns:a16="http://schemas.microsoft.com/office/drawing/2014/main" val="10004"/>
                  </a:ext>
                </a:extLst>
              </a:tr>
              <a:tr h="379418">
                <a:tc gridSpan="4">
                  <a:txBody>
                    <a:bodyPr/>
                    <a:lstStyle/>
                    <a:p>
                      <a:pPr marL="0" indent="0" algn="ctr">
                        <a:buFont typeface="Arial" panose="020B0604020202020204" pitchFamily="34" charset="0"/>
                        <a:buNone/>
                      </a:pPr>
                      <a:r>
                        <a:rPr lang="en-GB" sz="1600" b="1" dirty="0"/>
                        <a:t>7. Other Network Topologies</a:t>
                      </a:r>
                    </a:p>
                  </a:txBody>
                  <a:tcPr/>
                </a:tc>
                <a:tc hMerge="1">
                  <a:txBody>
                    <a:bodyPr/>
                    <a:lstStyle/>
                    <a:p>
                      <a:endParaRPr lang="en-GB"/>
                    </a:p>
                  </a:txBody>
                  <a:tcPr/>
                </a:tc>
                <a:tc hMerge="1">
                  <a:txBody>
                    <a:bodyPr/>
                    <a:lstStyle/>
                    <a:p>
                      <a:pPr marL="285750" indent="-285750" algn="l">
                        <a:buFont typeface="Arial" panose="020B0604020202020204" pitchFamily="34" charset="0"/>
                        <a:buChar char="•"/>
                      </a:pPr>
                      <a:endParaRPr lang="en-GB" sz="1200" b="0" dirty="0"/>
                    </a:p>
                  </a:txBody>
                  <a:tcPr/>
                </a:tc>
                <a:tc hMerge="1">
                  <a:txBody>
                    <a:bodyPr/>
                    <a:lstStyle/>
                    <a:p>
                      <a:pPr marL="285750" indent="-285750" algn="l">
                        <a:buFont typeface="Arial" panose="020B0604020202020204" pitchFamily="34" charset="0"/>
                        <a:buChar char="•"/>
                      </a:pPr>
                      <a:endParaRPr lang="en-GB" sz="1200" b="0" baseline="0" dirty="0"/>
                    </a:p>
                  </a:txBody>
                  <a:tcPr/>
                </a:tc>
                <a:extLst>
                  <a:ext uri="{0D108BD9-81ED-4DB2-BD59-A6C34878D82A}">
                    <a16:rowId xmlns:a16="http://schemas.microsoft.com/office/drawing/2014/main" val="3446916457"/>
                  </a:ext>
                </a:extLst>
              </a:tr>
              <a:tr h="379418">
                <a:tc gridSpan="4">
                  <a:txBody>
                    <a:bodyPr/>
                    <a:lstStyle/>
                    <a:p>
                      <a:pPr marL="171450" indent="-171450" algn="l">
                        <a:buFont typeface="Arial" panose="020B0604020202020204" pitchFamily="34" charset="0"/>
                        <a:buChar char="•"/>
                      </a:pPr>
                      <a:r>
                        <a:rPr lang="en-GB" sz="1200" b="0" dirty="0"/>
                        <a:t>Two other topologies used to be common: ring and bus.</a:t>
                      </a:r>
                    </a:p>
                    <a:p>
                      <a:pPr marL="171450" indent="-171450" algn="l">
                        <a:buFont typeface="Arial" panose="020B0604020202020204" pitchFamily="34" charset="0"/>
                        <a:buChar char="•"/>
                      </a:pPr>
                      <a:r>
                        <a:rPr lang="en-GB" sz="1200" b="0" dirty="0"/>
                        <a:t>Bus topology had one main cable that each device connected to, data travelled in either direction to reach its destination. The main cable had terminators at each end so that data didn’t “bounce” back.</a:t>
                      </a:r>
                    </a:p>
                    <a:p>
                      <a:pPr marL="171450" indent="-171450" algn="l">
                        <a:buFont typeface="Arial" panose="020B0604020202020204" pitchFamily="34" charset="0"/>
                        <a:buChar char="•"/>
                      </a:pPr>
                      <a:r>
                        <a:rPr lang="en-GB" sz="1200" b="0" dirty="0"/>
                        <a:t>Ring topology consisted of each device connected to one other device, data would need to pass through each device until it reached its destination.</a:t>
                      </a:r>
                    </a:p>
                  </a:txBody>
                  <a:tcPr/>
                </a:tc>
                <a:tc hMerge="1">
                  <a:txBody>
                    <a:bodyPr/>
                    <a:lstStyle/>
                    <a:p>
                      <a:endParaRPr lang="en-GB"/>
                    </a:p>
                  </a:txBody>
                  <a:tcPr/>
                </a:tc>
                <a:tc hMerge="1">
                  <a:txBody>
                    <a:bodyPr/>
                    <a:lstStyle/>
                    <a:p>
                      <a:pPr marL="285750" indent="-285750" algn="l">
                        <a:buFont typeface="Arial" panose="020B0604020202020204" pitchFamily="34" charset="0"/>
                        <a:buChar char="•"/>
                      </a:pPr>
                      <a:endParaRPr lang="en-GB" sz="1200" b="0" dirty="0"/>
                    </a:p>
                  </a:txBody>
                  <a:tcPr/>
                </a:tc>
                <a:tc hMerge="1">
                  <a:txBody>
                    <a:bodyPr/>
                    <a:lstStyle/>
                    <a:p>
                      <a:pPr marL="285750" indent="-285750" algn="l">
                        <a:buFont typeface="Arial" panose="020B0604020202020204" pitchFamily="34" charset="0"/>
                        <a:buChar char="•"/>
                      </a:pPr>
                      <a:endParaRPr lang="en-GB" sz="1200" b="0" baseline="0" dirty="0"/>
                    </a:p>
                  </a:txBody>
                  <a:tcPr/>
                </a:tc>
                <a:extLst>
                  <a:ext uri="{0D108BD9-81ED-4DB2-BD59-A6C34878D82A}">
                    <a16:rowId xmlns:a16="http://schemas.microsoft.com/office/drawing/2014/main" val="349126610"/>
                  </a:ext>
                </a:extLst>
              </a:tr>
            </a:tbl>
          </a:graphicData>
        </a:graphic>
      </p:graphicFrame>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43" t="9471" r="53732" b="20374"/>
          <a:stretch/>
        </p:blipFill>
        <p:spPr bwMode="auto">
          <a:xfrm>
            <a:off x="136308" y="764704"/>
            <a:ext cx="1267340"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Image result for peer to peer network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l="57382" t="9176" r="2751" b="19266"/>
          <a:stretch/>
        </p:blipFill>
        <p:spPr bwMode="auto">
          <a:xfrm>
            <a:off x="3382728" y="764704"/>
            <a:ext cx="1267340" cy="11751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EFE8A859-9847-42DE-9906-59AAAAB16FDE}"/>
              </a:ext>
            </a:extLst>
          </p:cNvPr>
          <p:cNvGraphicFramePr>
            <a:graphicFrameLocks noGrp="1"/>
          </p:cNvGraphicFramePr>
          <p:nvPr>
            <p:extLst>
              <p:ext uri="{D42A27DB-BD31-4B8C-83A1-F6EECF244321}">
                <p14:modId xmlns:p14="http://schemas.microsoft.com/office/powerpoint/2010/main" val="1344458490"/>
              </p:ext>
            </p:extLst>
          </p:nvPr>
        </p:nvGraphicFramePr>
        <p:xfrm>
          <a:off x="7020270" y="57150"/>
          <a:ext cx="2088234" cy="5303520"/>
        </p:xfrm>
        <a:graphic>
          <a:graphicData uri="http://schemas.openxmlformats.org/drawingml/2006/table">
            <a:tbl>
              <a:tblPr firstRow="1" bandRow="1">
                <a:tableStyleId>{5940675A-B579-460E-94D1-54222C63F5DA}</a:tableStyleId>
              </a:tblPr>
              <a:tblGrid>
                <a:gridCol w="1028986">
                  <a:extLst>
                    <a:ext uri="{9D8B030D-6E8A-4147-A177-3AD203B41FA5}">
                      <a16:colId xmlns:a16="http://schemas.microsoft.com/office/drawing/2014/main" val="3637928660"/>
                    </a:ext>
                  </a:extLst>
                </a:gridCol>
                <a:gridCol w="1059248">
                  <a:extLst>
                    <a:ext uri="{9D8B030D-6E8A-4147-A177-3AD203B41FA5}">
                      <a16:colId xmlns:a16="http://schemas.microsoft.com/office/drawing/2014/main" val="3515631604"/>
                    </a:ext>
                  </a:extLst>
                </a:gridCol>
              </a:tblGrid>
              <a:tr h="243027">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1186388664"/>
                  </a:ext>
                </a:extLst>
              </a:tr>
              <a:tr h="243027">
                <a:tc>
                  <a:txBody>
                    <a:bodyPr/>
                    <a:lstStyle/>
                    <a:p>
                      <a:r>
                        <a:rPr lang="en-GB" sz="1200" b="1" dirty="0"/>
                        <a:t>Reliable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Unlikely to stop working and remain available to clients.</a:t>
                      </a:r>
                    </a:p>
                  </a:txBody>
                  <a:tcPr/>
                </a:tc>
                <a:extLst>
                  <a:ext uri="{0D108BD9-81ED-4DB2-BD59-A6C34878D82A}">
                    <a16:rowId xmlns:a16="http://schemas.microsoft.com/office/drawing/2014/main" val="3739845924"/>
                  </a:ext>
                </a:extLst>
              </a:tr>
              <a:tr h="243027">
                <a:tc>
                  <a:txBody>
                    <a:bodyPr/>
                    <a:lstStyle/>
                    <a:p>
                      <a:r>
                        <a:rPr lang="en-GB" sz="1200" b="1" dirty="0"/>
                        <a:t>Data Collision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When two pieces of data “bump” into each other in a network causing data to be lost.</a:t>
                      </a:r>
                    </a:p>
                  </a:txBody>
                  <a:tcPr/>
                </a:tc>
                <a:extLst>
                  <a:ext uri="{0D108BD9-81ED-4DB2-BD59-A6C34878D82A}">
                    <a16:rowId xmlns:a16="http://schemas.microsoft.com/office/drawing/2014/main" val="712877731"/>
                  </a:ext>
                </a:extLst>
              </a:tr>
              <a:tr h="243027">
                <a:tc>
                  <a:txBody>
                    <a:bodyPr/>
                    <a:lstStyle/>
                    <a:p>
                      <a:r>
                        <a:rPr lang="en-GB" sz="1200" b="1" dirty="0"/>
                        <a:t>Topologies</a:t>
                      </a:r>
                    </a:p>
                  </a:txBody>
                  <a:tcPr/>
                </a:tc>
                <a:tc>
                  <a:txBody>
                    <a:bodyPr/>
                    <a:lstStyle/>
                    <a:p>
                      <a:pPr marL="0" indent="0">
                        <a:buFont typeface="Arial" panose="020B0604020202020204" pitchFamily="34" charset="0"/>
                        <a:buNone/>
                      </a:pPr>
                      <a:r>
                        <a:rPr lang="en-GB" sz="1200" dirty="0"/>
                        <a:t>Layout of a network</a:t>
                      </a:r>
                    </a:p>
                  </a:txBody>
                  <a:tcPr/>
                </a:tc>
                <a:extLst>
                  <a:ext uri="{0D108BD9-81ED-4DB2-BD59-A6C34878D82A}">
                    <a16:rowId xmlns:a16="http://schemas.microsoft.com/office/drawing/2014/main" val="424455783"/>
                  </a:ext>
                </a:extLst>
              </a:tr>
              <a:tr h="243027">
                <a:tc>
                  <a:txBody>
                    <a:bodyPr/>
                    <a:lstStyle/>
                    <a:p>
                      <a:r>
                        <a:rPr lang="en-GB" sz="1200" b="1" dirty="0"/>
                        <a:t>Wireless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Network connection that doesn’t use wires</a:t>
                      </a:r>
                    </a:p>
                  </a:txBody>
                  <a:tcPr/>
                </a:tc>
                <a:extLst>
                  <a:ext uri="{0D108BD9-81ED-4DB2-BD59-A6C34878D82A}">
                    <a16:rowId xmlns:a16="http://schemas.microsoft.com/office/drawing/2014/main" val="4115693233"/>
                  </a:ext>
                </a:extLst>
              </a:tr>
              <a:tr h="243027">
                <a:tc>
                  <a:txBody>
                    <a:bodyPr/>
                    <a:lstStyle/>
                    <a:p>
                      <a:r>
                        <a:rPr lang="en-GB" sz="1200" b="1" dirty="0"/>
                        <a:t>Exponential</a:t>
                      </a:r>
                    </a:p>
                  </a:txBody>
                  <a:tcPr/>
                </a:tc>
                <a:tc>
                  <a:txBody>
                    <a:bodyPr/>
                    <a:lstStyle/>
                    <a:p>
                      <a:pPr marL="0" indent="0">
                        <a:buFont typeface="Arial" panose="020B0604020202020204" pitchFamily="34" charset="0"/>
                        <a:buNone/>
                      </a:pPr>
                      <a:r>
                        <a:rPr lang="en-GB" sz="1200" dirty="0"/>
                        <a:t>Increase more rapidly.</a:t>
                      </a:r>
                    </a:p>
                  </a:txBody>
                  <a:tcPr/>
                </a:tc>
                <a:extLst>
                  <a:ext uri="{0D108BD9-81ED-4DB2-BD59-A6C34878D82A}">
                    <a16:rowId xmlns:a16="http://schemas.microsoft.com/office/drawing/2014/main" val="3674438528"/>
                  </a:ext>
                </a:extLst>
              </a:tr>
              <a:tr h="243027">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302047910"/>
                  </a:ext>
                </a:extLst>
              </a:tr>
            </a:tbl>
          </a:graphicData>
        </a:graphic>
      </p:graphicFrame>
    </p:spTree>
    <p:extLst>
      <p:ext uri="{BB962C8B-B14F-4D97-AF65-F5344CB8AC3E}">
        <p14:creationId xmlns:p14="http://schemas.microsoft.com/office/powerpoint/2010/main" val="3944719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1000011825"/>
              </p:ext>
            </p:extLst>
          </p:nvPr>
        </p:nvGraphicFramePr>
        <p:xfrm>
          <a:off x="107504" y="116633"/>
          <a:ext cx="6336704" cy="6461760"/>
        </p:xfrm>
        <a:graphic>
          <a:graphicData uri="http://schemas.openxmlformats.org/drawingml/2006/table">
            <a:tbl>
              <a:tblPr firstRow="1" bandRow="1">
                <a:tableStyleId>{5940675A-B579-460E-94D1-54222C63F5DA}</a:tableStyleId>
              </a:tblPr>
              <a:tblGrid>
                <a:gridCol w="3168352">
                  <a:extLst>
                    <a:ext uri="{9D8B030D-6E8A-4147-A177-3AD203B41FA5}">
                      <a16:colId xmlns:a16="http://schemas.microsoft.com/office/drawing/2014/main" val="20000"/>
                    </a:ext>
                  </a:extLst>
                </a:gridCol>
                <a:gridCol w="3168352">
                  <a:extLst>
                    <a:ext uri="{9D8B030D-6E8A-4147-A177-3AD203B41FA5}">
                      <a16:colId xmlns:a16="http://schemas.microsoft.com/office/drawing/2014/main" val="315018425"/>
                    </a:ext>
                  </a:extLst>
                </a:gridCol>
              </a:tblGrid>
              <a:tr h="0">
                <a:tc gridSpan="2">
                  <a:txBody>
                    <a:bodyPr/>
                    <a:lstStyle/>
                    <a:p>
                      <a:pPr algn="ctr"/>
                      <a:r>
                        <a:rPr lang="en-GB" b="1" dirty="0"/>
                        <a:t>1.5 Wired and wireless networks – </a:t>
                      </a:r>
                      <a:r>
                        <a:rPr lang="en-GB" b="1" dirty="0" err="1"/>
                        <a:t>WiFi</a:t>
                      </a:r>
                      <a:r>
                        <a:rPr lang="en-GB" b="1" dirty="0"/>
                        <a:t> and Ethernet</a:t>
                      </a:r>
                    </a:p>
                  </a:txBody>
                  <a:tcPr/>
                </a:tc>
                <a:tc hMerge="1">
                  <a:txBody>
                    <a:bodyPr/>
                    <a:lstStyle/>
                    <a:p>
                      <a:endParaRPr lang="en-GB"/>
                    </a:p>
                  </a:txBody>
                  <a:tcPr/>
                </a:tc>
                <a:extLst>
                  <a:ext uri="{0D108BD9-81ED-4DB2-BD59-A6C34878D82A}">
                    <a16:rowId xmlns:a16="http://schemas.microsoft.com/office/drawing/2014/main" val="2391731998"/>
                  </a:ext>
                </a:extLst>
              </a:tr>
              <a:tr h="177869">
                <a:tc gridSpan="2">
                  <a:txBody>
                    <a:bodyPr/>
                    <a:lstStyle/>
                    <a:p>
                      <a:pPr marL="285750" indent="-285750" algn="l">
                        <a:buFont typeface="Arial" panose="020B0604020202020204" pitchFamily="34" charset="0"/>
                        <a:buChar char="•"/>
                      </a:pPr>
                      <a:r>
                        <a:rPr lang="en-GB" sz="1200" b="0" u="none" dirty="0"/>
                        <a:t>The most commonly used methods for connecting devices in a </a:t>
                      </a:r>
                      <a:r>
                        <a:rPr lang="en-GB" sz="1200" b="1" u="sng" dirty="0"/>
                        <a:t>network</a:t>
                      </a:r>
                      <a:r>
                        <a:rPr lang="en-GB" sz="1200" b="0" u="none" dirty="0"/>
                        <a:t> are </a:t>
                      </a:r>
                      <a:r>
                        <a:rPr lang="en-GB" sz="1200" b="0" u="none" dirty="0" err="1"/>
                        <a:t>WiFi</a:t>
                      </a:r>
                      <a:r>
                        <a:rPr lang="en-GB" sz="1200" b="0" u="none" dirty="0"/>
                        <a:t> and Ethernet.</a:t>
                      </a:r>
                    </a:p>
                  </a:txBody>
                  <a:tcPr/>
                </a:tc>
                <a:tc hMerge="1">
                  <a:txBody>
                    <a:bodyPr/>
                    <a:lstStyle/>
                    <a:p>
                      <a:endParaRPr lang="en-GB"/>
                    </a:p>
                  </a:txBody>
                  <a:tcPr/>
                </a:tc>
                <a:extLst>
                  <a:ext uri="{0D108BD9-81ED-4DB2-BD59-A6C34878D82A}">
                    <a16:rowId xmlns:a16="http://schemas.microsoft.com/office/drawing/2014/main" val="27784747"/>
                  </a:ext>
                </a:extLst>
              </a:tr>
              <a:tr h="0">
                <a:tc gridSpan="2">
                  <a:txBody>
                    <a:bodyPr/>
                    <a:lstStyle/>
                    <a:p>
                      <a:pPr marL="0" indent="0" algn="ctr">
                        <a:buFont typeface="Arial" panose="020B0604020202020204" pitchFamily="34" charset="0"/>
                        <a:buNone/>
                      </a:pPr>
                      <a:r>
                        <a:rPr lang="en-GB" sz="1600" b="1" dirty="0"/>
                        <a:t>1. </a:t>
                      </a:r>
                      <a:r>
                        <a:rPr lang="en-GB" sz="1600" b="1" dirty="0" err="1"/>
                        <a:t>WiFi</a:t>
                      </a:r>
                      <a:endParaRPr lang="en-GB" sz="1600" b="1" dirty="0"/>
                    </a:p>
                  </a:txBody>
                  <a:tcPr/>
                </a:tc>
                <a:tc hMerge="1">
                  <a:txBody>
                    <a:bodyPr/>
                    <a:lstStyle/>
                    <a:p>
                      <a:endParaRPr lang="en-GB"/>
                    </a:p>
                  </a:txBody>
                  <a:tcPr/>
                </a:tc>
                <a:extLst>
                  <a:ext uri="{0D108BD9-81ED-4DB2-BD59-A6C34878D82A}">
                    <a16:rowId xmlns:a16="http://schemas.microsoft.com/office/drawing/2014/main" val="3452179311"/>
                  </a:ext>
                </a:extLst>
              </a:tr>
              <a:tr h="0">
                <a:tc gridSpan="2">
                  <a:txBody>
                    <a:bodyPr/>
                    <a:lstStyle/>
                    <a:p>
                      <a:pPr marL="171450" indent="-171450" algn="l">
                        <a:buFont typeface="Arial" panose="020B0604020202020204" pitchFamily="34" charset="0"/>
                        <a:buChar char="•"/>
                      </a:pPr>
                      <a:r>
                        <a:rPr lang="en-GB" sz="1200" b="0" dirty="0" err="1"/>
                        <a:t>WiFi</a:t>
                      </a:r>
                      <a:r>
                        <a:rPr lang="en-GB" sz="1200" b="0" dirty="0"/>
                        <a:t> is a standardised family of </a:t>
                      </a:r>
                      <a:r>
                        <a:rPr lang="en-GB" sz="1200" b="1" u="sng" dirty="0"/>
                        <a:t>protocols</a:t>
                      </a:r>
                      <a:r>
                        <a:rPr lang="en-GB" sz="1200" b="0" u="none" dirty="0"/>
                        <a:t> used to transmit data across a network</a:t>
                      </a:r>
                      <a:r>
                        <a:rPr lang="en-GB" sz="1200" b="0" dirty="0"/>
                        <a:t> </a:t>
                      </a:r>
                      <a:r>
                        <a:rPr lang="en-GB" sz="1200" b="1" u="sng" dirty="0"/>
                        <a:t>wirelessly.</a:t>
                      </a:r>
                      <a:endParaRPr lang="en-GB" sz="1200" b="0" dirty="0"/>
                    </a:p>
                    <a:p>
                      <a:pPr marL="171450" indent="-171450" algn="l">
                        <a:buFont typeface="Arial" panose="020B0604020202020204" pitchFamily="34" charset="0"/>
                        <a:buChar char="•"/>
                      </a:pPr>
                      <a:r>
                        <a:rPr lang="en-GB" sz="1200" b="0" u="none" dirty="0"/>
                        <a:t>Devices are not physically connected but instead use transmitters and receivers to send data as radio waves.</a:t>
                      </a:r>
                    </a:p>
                    <a:p>
                      <a:pPr marL="171450" indent="-171450" algn="l">
                        <a:buFont typeface="Arial" panose="020B0604020202020204" pitchFamily="34" charset="0"/>
                        <a:buChar char="•"/>
                      </a:pPr>
                      <a:r>
                        <a:rPr lang="en-GB" sz="1200" b="0" u="none" dirty="0" err="1"/>
                        <a:t>WiFi</a:t>
                      </a:r>
                      <a:r>
                        <a:rPr lang="en-GB" sz="1200" b="0" u="none" dirty="0"/>
                        <a:t> is only effective over a short distance and can suffer from </a:t>
                      </a:r>
                      <a:r>
                        <a:rPr lang="en-GB" sz="1200" b="1" u="sng" dirty="0"/>
                        <a:t>interference</a:t>
                      </a:r>
                      <a:r>
                        <a:rPr lang="en-GB" sz="1200" b="0" u="none" dirty="0"/>
                        <a:t> from other electronic devices and physical obstacles including walls.</a:t>
                      </a:r>
                    </a:p>
                  </a:txBody>
                  <a:tcPr/>
                </a:tc>
                <a:tc hMerge="1">
                  <a:txBody>
                    <a:bodyPr/>
                    <a:lstStyle/>
                    <a:p>
                      <a:endParaRPr lang="en-GB"/>
                    </a:p>
                  </a:txBody>
                  <a:tcPr/>
                </a:tc>
                <a:extLst>
                  <a:ext uri="{0D108BD9-81ED-4DB2-BD59-A6C34878D82A}">
                    <a16:rowId xmlns:a16="http://schemas.microsoft.com/office/drawing/2014/main" val="1543644974"/>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u="none" dirty="0"/>
                        <a:t>2. </a:t>
                      </a:r>
                      <a:r>
                        <a:rPr lang="en-GB" sz="1600" b="1" u="none" dirty="0" err="1"/>
                        <a:t>WiFi</a:t>
                      </a:r>
                      <a:r>
                        <a:rPr lang="en-GB" sz="1600" b="1" u="none" dirty="0"/>
                        <a:t> Frequencies</a:t>
                      </a:r>
                    </a:p>
                  </a:txBody>
                  <a:tcPr/>
                </a:tc>
                <a:tc hMerge="1">
                  <a:txBody>
                    <a:bodyPr/>
                    <a:lstStyle/>
                    <a:p>
                      <a:endParaRPr lang="en-GB"/>
                    </a:p>
                  </a:txBody>
                  <a:tcPr/>
                </a:tc>
                <a:extLst>
                  <a:ext uri="{0D108BD9-81ED-4DB2-BD59-A6C34878D82A}">
                    <a16:rowId xmlns:a16="http://schemas.microsoft.com/office/drawing/2014/main" val="4178605367"/>
                  </a:ext>
                </a:extLst>
              </a:tr>
              <a:tr h="0">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u="none" dirty="0"/>
                        <a:t>There are two frequency bands available when setting up a </a:t>
                      </a:r>
                      <a:r>
                        <a:rPr lang="en-GB" sz="1200" b="0" u="none" dirty="0" err="1"/>
                        <a:t>WiFi</a:t>
                      </a:r>
                      <a:r>
                        <a:rPr lang="en-GB" sz="1200" b="0" u="none" dirty="0"/>
                        <a:t> network.</a:t>
                      </a:r>
                    </a:p>
                  </a:txBody>
                  <a:tcPr/>
                </a:tc>
                <a:tc hMerge="1">
                  <a:txBody>
                    <a:bodyPr/>
                    <a:lstStyle/>
                    <a:p>
                      <a:pPr marL="0" indent="0" algn="ctr">
                        <a:buFont typeface="Arial" panose="020B0604020202020204" pitchFamily="34" charset="0"/>
                        <a:buNone/>
                      </a:pPr>
                      <a:endParaRPr lang="en-GB" sz="1200" b="1" u="none" dirty="0"/>
                    </a:p>
                  </a:txBody>
                  <a:tcPr/>
                </a:tc>
                <a:extLst>
                  <a:ext uri="{0D108BD9-81ED-4DB2-BD59-A6C34878D82A}">
                    <a16:rowId xmlns:a16="http://schemas.microsoft.com/office/drawing/2014/main" val="440365486"/>
                  </a:ext>
                </a:extLst>
              </a:tr>
              <a:tr h="0">
                <a:tc>
                  <a:txBody>
                    <a:bodyPr/>
                    <a:lstStyle/>
                    <a:p>
                      <a:pPr marL="171450" indent="-171450" algn="l">
                        <a:buFont typeface="Arial" panose="020B0604020202020204" pitchFamily="34" charset="0"/>
                        <a:buChar char="•"/>
                      </a:pPr>
                      <a:r>
                        <a:rPr lang="en-GB" sz="1200" b="0" u="none" dirty="0"/>
                        <a:t>2.4 GHz is most commonly used as the waves are about 5 inches long, allowing them to pass through walls. </a:t>
                      </a:r>
                    </a:p>
                    <a:p>
                      <a:pPr marL="171450" indent="-171450" algn="l">
                        <a:buFont typeface="Arial" panose="020B0604020202020204" pitchFamily="34" charset="0"/>
                        <a:buChar char="•"/>
                      </a:pPr>
                      <a:r>
                        <a:rPr lang="en-GB" sz="1200" b="0" u="none" dirty="0"/>
                        <a:t>Has a range of about 100 metres.</a:t>
                      </a:r>
                    </a:p>
                    <a:p>
                      <a:pPr marL="171450" indent="-171450" algn="l">
                        <a:buFont typeface="Arial" panose="020B0604020202020204" pitchFamily="34" charset="0"/>
                        <a:buChar char="•"/>
                      </a:pPr>
                      <a:r>
                        <a:rPr lang="en-GB" sz="1200" b="0" u="none" dirty="0"/>
                        <a:t>As most devices use 2.4 GHz it can result in more </a:t>
                      </a:r>
                      <a:r>
                        <a:rPr lang="en-GB" sz="1200" b="1" u="sng" dirty="0"/>
                        <a:t>interference.</a:t>
                      </a:r>
                      <a:endParaRPr lang="en-GB" sz="1200" b="0" u="none"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u="none" dirty="0"/>
                        <a:t>5GHz is less common because the 2.5 inch</a:t>
                      </a:r>
                      <a:r>
                        <a:rPr lang="en-GB" sz="1200" b="1" u="sng" dirty="0"/>
                        <a:t> wavelength</a:t>
                      </a:r>
                      <a:r>
                        <a:rPr lang="en-GB" sz="1200" b="0" u="none" dirty="0"/>
                        <a:t> struggles to pass through walls. </a:t>
                      </a:r>
                    </a:p>
                    <a:p>
                      <a:pPr marL="171450" indent="-171450" algn="l">
                        <a:buFont typeface="Arial" panose="020B0604020202020204" pitchFamily="34" charset="0"/>
                        <a:buChar char="•"/>
                      </a:pPr>
                      <a:r>
                        <a:rPr lang="en-GB" sz="1200" b="0" u="none" dirty="0"/>
                        <a:t>Has a range of about 30 metres</a:t>
                      </a:r>
                    </a:p>
                    <a:p>
                      <a:pPr marL="171450" indent="-171450" algn="l">
                        <a:buFont typeface="Arial" panose="020B0604020202020204" pitchFamily="34" charset="0"/>
                        <a:buChar char="•"/>
                      </a:pPr>
                      <a:r>
                        <a:rPr lang="en-GB" sz="1200" b="0" u="none" dirty="0"/>
                        <a:t>As fewer devices use 5Ghz it can result in faster data transfer due to less </a:t>
                      </a:r>
                      <a:r>
                        <a:rPr lang="en-GB" sz="1200" b="1" u="sng" dirty="0"/>
                        <a:t>interference.</a:t>
                      </a:r>
                      <a:endParaRPr lang="en-GB" sz="1200" b="0" u="none" dirty="0"/>
                    </a:p>
                  </a:txBody>
                  <a:tcPr/>
                </a:tc>
                <a:extLst>
                  <a:ext uri="{0D108BD9-81ED-4DB2-BD59-A6C34878D82A}">
                    <a16:rowId xmlns:a16="http://schemas.microsoft.com/office/drawing/2014/main" val="1829043201"/>
                  </a:ext>
                </a:extLst>
              </a:tr>
              <a:tr h="117450">
                <a:tc gridSpan="2">
                  <a:txBody>
                    <a:bodyPr/>
                    <a:lstStyle/>
                    <a:p>
                      <a:pPr marL="0" indent="0" algn="ctr">
                        <a:buFont typeface="Arial" panose="020B0604020202020204" pitchFamily="34" charset="0"/>
                        <a:buNone/>
                      </a:pPr>
                      <a:r>
                        <a:rPr lang="en-GB" sz="1600" b="1" u="none" dirty="0"/>
                        <a:t>3. </a:t>
                      </a:r>
                      <a:r>
                        <a:rPr lang="en-GB" sz="1600" b="1" u="none" dirty="0" err="1"/>
                        <a:t>WiFi</a:t>
                      </a:r>
                      <a:r>
                        <a:rPr lang="en-GB" sz="1600" b="1" u="none" dirty="0"/>
                        <a:t> Channels</a:t>
                      </a:r>
                    </a:p>
                  </a:txBody>
                  <a:tcPr/>
                </a:tc>
                <a:tc hMerge="1">
                  <a:txBody>
                    <a:bodyPr/>
                    <a:lstStyle/>
                    <a:p>
                      <a:endParaRPr lang="en-GB"/>
                    </a:p>
                  </a:txBody>
                  <a:tcPr/>
                </a:tc>
                <a:extLst>
                  <a:ext uri="{0D108BD9-81ED-4DB2-BD59-A6C34878D82A}">
                    <a16:rowId xmlns:a16="http://schemas.microsoft.com/office/drawing/2014/main" val="2783430572"/>
                  </a:ext>
                </a:extLst>
              </a:tr>
              <a:tr h="184564">
                <a:tc gridSpan="2">
                  <a:txBody>
                    <a:bodyPr/>
                    <a:lstStyle/>
                    <a:p>
                      <a:pPr marL="171450" indent="-171450" algn="l">
                        <a:buFont typeface="Arial" panose="020B0604020202020204" pitchFamily="34" charset="0"/>
                        <a:buChar char="•"/>
                      </a:pPr>
                      <a:r>
                        <a:rPr lang="en-GB" sz="1200" b="0" u="none" dirty="0"/>
                        <a:t>Each frequency band is divided into frequency ranges (channels) so that multiple data transfers can occur simultaneously with fewer </a:t>
                      </a:r>
                      <a:r>
                        <a:rPr lang="en-GB" sz="1200" b="1" u="sng" dirty="0"/>
                        <a:t>data collisions</a:t>
                      </a:r>
                      <a:r>
                        <a:rPr lang="en-GB" sz="1200" b="0" u="none" dirty="0"/>
                        <a:t> and less </a:t>
                      </a:r>
                      <a:r>
                        <a:rPr lang="en-GB" sz="1200" b="1" u="sng" dirty="0"/>
                        <a:t>interference.</a:t>
                      </a:r>
                    </a:p>
                    <a:p>
                      <a:pPr marL="171450" indent="-171450" algn="l">
                        <a:buFont typeface="Arial" panose="020B0604020202020204" pitchFamily="34" charset="0"/>
                        <a:buChar char="•"/>
                      </a:pPr>
                      <a:r>
                        <a:rPr lang="en-GB" sz="1200" b="0" u="none" dirty="0"/>
                        <a:t>2.4Ghz frequency band has 14 channels (although in the UK we can only access 13), most of which overlap, which can cause </a:t>
                      </a:r>
                      <a:r>
                        <a:rPr lang="en-GB" sz="1200" b="1" u="sng" dirty="0"/>
                        <a:t>interference</a:t>
                      </a:r>
                      <a:r>
                        <a:rPr lang="en-GB" sz="1200" b="0" u="none" dirty="0"/>
                        <a:t>, resulting in a poor </a:t>
                      </a:r>
                      <a:r>
                        <a:rPr lang="en-GB" sz="1200" b="0" u="none" dirty="0" err="1"/>
                        <a:t>WiFi</a:t>
                      </a:r>
                      <a:r>
                        <a:rPr lang="en-GB" sz="1200" b="0" u="none" dirty="0"/>
                        <a:t> signal.</a:t>
                      </a:r>
                    </a:p>
                    <a:p>
                      <a:pPr marL="171450" indent="-171450" algn="l">
                        <a:buFont typeface="Arial" panose="020B0604020202020204" pitchFamily="34" charset="0"/>
                        <a:buChar char="•"/>
                      </a:pPr>
                      <a:r>
                        <a:rPr lang="en-GB" sz="1200" b="0" u="none" dirty="0"/>
                        <a:t>5Ghz frequency band is split into 24 channels, none of which overlap – so there is limited chance of </a:t>
                      </a:r>
                      <a:r>
                        <a:rPr lang="en-GB" sz="1200" b="1" u="sng" dirty="0"/>
                        <a:t>interference.</a:t>
                      </a:r>
                      <a:endParaRPr lang="en-GB" sz="1200" b="0" u="none" dirty="0"/>
                    </a:p>
                  </a:txBody>
                  <a:tcPr/>
                </a:tc>
                <a:tc hMerge="1">
                  <a:txBody>
                    <a:bodyPr/>
                    <a:lstStyle/>
                    <a:p>
                      <a:endParaRPr lang="en-GB"/>
                    </a:p>
                  </a:txBody>
                  <a:tcPr/>
                </a:tc>
                <a:extLst>
                  <a:ext uri="{0D108BD9-81ED-4DB2-BD59-A6C34878D82A}">
                    <a16:rowId xmlns:a16="http://schemas.microsoft.com/office/drawing/2014/main" val="300788916"/>
                  </a:ext>
                </a:extLst>
              </a:tr>
              <a:tr h="184564">
                <a:tc gridSpan="2">
                  <a:txBody>
                    <a:bodyPr/>
                    <a:lstStyle/>
                    <a:p>
                      <a:pPr marL="0" indent="0" algn="ctr">
                        <a:buFont typeface="Arial" panose="020B0604020202020204" pitchFamily="34" charset="0"/>
                        <a:buNone/>
                      </a:pPr>
                      <a:r>
                        <a:rPr lang="en-GB" sz="1600" b="1" u="none" dirty="0"/>
                        <a:t>4. Ethernet</a:t>
                      </a:r>
                      <a:endParaRPr lang="en-GB" sz="1200" b="1" u="none" dirty="0"/>
                    </a:p>
                  </a:txBody>
                  <a:tcPr/>
                </a:tc>
                <a:tc hMerge="1">
                  <a:txBody>
                    <a:bodyPr/>
                    <a:lstStyle/>
                    <a:p>
                      <a:endParaRPr lang="en-GB"/>
                    </a:p>
                  </a:txBody>
                  <a:tcPr/>
                </a:tc>
                <a:extLst>
                  <a:ext uri="{0D108BD9-81ED-4DB2-BD59-A6C34878D82A}">
                    <a16:rowId xmlns:a16="http://schemas.microsoft.com/office/drawing/2014/main" val="898987871"/>
                  </a:ext>
                </a:extLst>
              </a:tr>
              <a:tr h="184564">
                <a:tc gridSpan="2">
                  <a:txBody>
                    <a:bodyPr/>
                    <a:lstStyle/>
                    <a:p>
                      <a:pPr marL="171450" indent="-171450" algn="l">
                        <a:buFont typeface="Arial" panose="020B0604020202020204" pitchFamily="34" charset="0"/>
                        <a:buChar char="•"/>
                      </a:pPr>
                      <a:r>
                        <a:rPr lang="en-GB" sz="1200" b="0" u="none" dirty="0"/>
                        <a:t>Ethernet is both a set of </a:t>
                      </a:r>
                      <a:r>
                        <a:rPr lang="en-GB" sz="1200" b="1" u="sng" dirty="0"/>
                        <a:t>protocols</a:t>
                      </a:r>
                      <a:r>
                        <a:rPr lang="en-GB" sz="1200" b="0" u="none" dirty="0"/>
                        <a:t> that define the </a:t>
                      </a:r>
                      <a:r>
                        <a:rPr lang="en-GB" sz="1200" b="1" u="sng" dirty="0"/>
                        <a:t>wired</a:t>
                      </a:r>
                      <a:r>
                        <a:rPr lang="en-GB" sz="1200" b="0" u="none" dirty="0"/>
                        <a:t> transmission of data across a </a:t>
                      </a:r>
                      <a:r>
                        <a:rPr lang="en-GB" sz="1200" b="1" u="sng" dirty="0"/>
                        <a:t>network</a:t>
                      </a:r>
                      <a:r>
                        <a:rPr lang="en-GB" sz="1200" b="0" u="none" dirty="0"/>
                        <a:t> and then cables and sockets that connect the device.</a:t>
                      </a:r>
                    </a:p>
                    <a:p>
                      <a:pPr marL="171450" indent="-171450" algn="l">
                        <a:buFont typeface="Arial" panose="020B0604020202020204" pitchFamily="34" charset="0"/>
                        <a:buChar char="•"/>
                      </a:pPr>
                      <a:r>
                        <a:rPr lang="en-GB" sz="1200" b="0" u="none" dirty="0"/>
                        <a:t>Not affected by physical barriers but can be affected by electric </a:t>
                      </a:r>
                      <a:r>
                        <a:rPr lang="en-GB" sz="1200" b="1" u="sng" dirty="0"/>
                        <a:t>interference.</a:t>
                      </a:r>
                      <a:endParaRPr lang="en-GB" sz="1200" b="0" u="none" dirty="0"/>
                    </a:p>
                    <a:p>
                      <a:pPr marL="171450" indent="-171450" algn="l">
                        <a:buFont typeface="Arial" panose="020B0604020202020204" pitchFamily="34" charset="0"/>
                        <a:buChar char="•"/>
                      </a:pPr>
                      <a:r>
                        <a:rPr lang="en-GB" sz="1200" b="0" u="none" dirty="0"/>
                        <a:t>Generally both faster and more reliable than </a:t>
                      </a:r>
                      <a:r>
                        <a:rPr lang="en-GB" sz="1200" b="0" u="none" dirty="0" err="1"/>
                        <a:t>WiFi</a:t>
                      </a:r>
                      <a:r>
                        <a:rPr lang="en-GB" sz="1200" b="0" u="none" dirty="0"/>
                        <a:t>.</a:t>
                      </a:r>
                    </a:p>
                  </a:txBody>
                  <a:tcPr/>
                </a:tc>
                <a:tc hMerge="1">
                  <a:txBody>
                    <a:bodyPr/>
                    <a:lstStyle/>
                    <a:p>
                      <a:endParaRPr lang="en-GB"/>
                    </a:p>
                  </a:txBody>
                  <a:tcPr/>
                </a:tc>
                <a:extLst>
                  <a:ext uri="{0D108BD9-81ED-4DB2-BD59-A6C34878D82A}">
                    <a16:rowId xmlns:a16="http://schemas.microsoft.com/office/drawing/2014/main" val="3216800632"/>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2525379715"/>
              </p:ext>
            </p:extLst>
          </p:nvPr>
        </p:nvGraphicFramePr>
        <p:xfrm>
          <a:off x="6516216" y="116632"/>
          <a:ext cx="2592288" cy="3383280"/>
        </p:xfrm>
        <a:graphic>
          <a:graphicData uri="http://schemas.openxmlformats.org/drawingml/2006/table">
            <a:tbl>
              <a:tblPr firstRow="1" bandRow="1">
                <a:tableStyleId>{5940675A-B579-460E-94D1-54222C63F5DA}</a:tableStyleId>
              </a:tblPr>
              <a:tblGrid>
                <a:gridCol w="1178312">
                  <a:extLst>
                    <a:ext uri="{9D8B030D-6E8A-4147-A177-3AD203B41FA5}">
                      <a16:colId xmlns:a16="http://schemas.microsoft.com/office/drawing/2014/main" val="633833441"/>
                    </a:ext>
                  </a:extLst>
                </a:gridCol>
                <a:gridCol w="1413976">
                  <a:extLst>
                    <a:ext uri="{9D8B030D-6E8A-4147-A177-3AD203B41FA5}">
                      <a16:colId xmlns:a16="http://schemas.microsoft.com/office/drawing/2014/main" val="1036891275"/>
                    </a:ext>
                  </a:extLst>
                </a:gridCol>
              </a:tblGrid>
              <a:tr h="18002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80020">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computers connected together.</a:t>
                      </a:r>
                    </a:p>
                  </a:txBody>
                  <a:tcPr/>
                </a:tc>
                <a:extLst>
                  <a:ext uri="{0D108BD9-81ED-4DB2-BD59-A6C34878D82A}">
                    <a16:rowId xmlns:a16="http://schemas.microsoft.com/office/drawing/2014/main" val="3577195444"/>
                  </a:ext>
                </a:extLst>
              </a:tr>
              <a:tr h="180020">
                <a:tc>
                  <a:txBody>
                    <a:bodyPr/>
                    <a:lstStyle/>
                    <a:p>
                      <a:r>
                        <a:rPr lang="en-GB" sz="1200" b="1" dirty="0"/>
                        <a:t>Protocol</a:t>
                      </a:r>
                    </a:p>
                  </a:txBody>
                  <a:tcPr/>
                </a:tc>
                <a:tc>
                  <a:txBody>
                    <a:bodyPr/>
                    <a:lstStyle/>
                    <a:p>
                      <a:pPr marL="0" indent="0">
                        <a:buFont typeface="Arial" panose="020B0604020202020204" pitchFamily="34" charset="0"/>
                        <a:buNone/>
                      </a:pPr>
                      <a:r>
                        <a:rPr lang="en-GB" sz="1200" dirty="0"/>
                        <a:t>The rules of data transmission.</a:t>
                      </a:r>
                    </a:p>
                  </a:txBody>
                  <a:tcPr/>
                </a:tc>
                <a:extLst>
                  <a:ext uri="{0D108BD9-81ED-4DB2-BD59-A6C34878D82A}">
                    <a16:rowId xmlns:a16="http://schemas.microsoft.com/office/drawing/2014/main" val="3122635714"/>
                  </a:ext>
                </a:extLst>
              </a:tr>
              <a:tr h="180020">
                <a:tc>
                  <a:txBody>
                    <a:bodyPr/>
                    <a:lstStyle/>
                    <a:p>
                      <a:r>
                        <a:rPr lang="en-GB" sz="1200" b="1" dirty="0"/>
                        <a:t>Wireless</a:t>
                      </a:r>
                    </a:p>
                  </a:txBody>
                  <a:tcPr/>
                </a:tc>
                <a:tc>
                  <a:txBody>
                    <a:bodyPr/>
                    <a:lstStyle/>
                    <a:p>
                      <a:pPr marL="0" indent="0">
                        <a:buFont typeface="Arial" panose="020B0604020202020204" pitchFamily="34" charset="0"/>
                        <a:buNone/>
                      </a:pPr>
                      <a:r>
                        <a:rPr lang="en-GB" sz="1200" dirty="0"/>
                        <a:t>Network connection that doesn’t use wires</a:t>
                      </a:r>
                    </a:p>
                  </a:txBody>
                  <a:tcPr/>
                </a:tc>
                <a:extLst>
                  <a:ext uri="{0D108BD9-81ED-4DB2-BD59-A6C34878D82A}">
                    <a16:rowId xmlns:a16="http://schemas.microsoft.com/office/drawing/2014/main" val="32711888"/>
                  </a:ext>
                </a:extLst>
              </a:tr>
              <a:tr h="180020">
                <a:tc>
                  <a:txBody>
                    <a:bodyPr/>
                    <a:lstStyle/>
                    <a:p>
                      <a:r>
                        <a:rPr lang="en-GB" sz="1200" b="1" dirty="0"/>
                        <a:t>Wired</a:t>
                      </a:r>
                    </a:p>
                  </a:txBody>
                  <a:tcPr/>
                </a:tc>
                <a:tc>
                  <a:txBody>
                    <a:bodyPr/>
                    <a:lstStyle/>
                    <a:p>
                      <a:pPr marL="0" indent="0">
                        <a:buFont typeface="Arial" panose="020B0604020202020204" pitchFamily="34" charset="0"/>
                        <a:buNone/>
                      </a:pPr>
                      <a:r>
                        <a:rPr lang="en-GB" sz="1200" dirty="0"/>
                        <a:t>Network connection that uses physical wires</a:t>
                      </a:r>
                    </a:p>
                  </a:txBody>
                  <a:tcPr/>
                </a:tc>
                <a:extLst>
                  <a:ext uri="{0D108BD9-81ED-4DB2-BD59-A6C34878D82A}">
                    <a16:rowId xmlns:a16="http://schemas.microsoft.com/office/drawing/2014/main" val="1906505364"/>
                  </a:ext>
                </a:extLst>
              </a:tr>
              <a:tr h="180020">
                <a:tc>
                  <a:txBody>
                    <a:bodyPr/>
                    <a:lstStyle/>
                    <a:p>
                      <a:r>
                        <a:rPr lang="en-GB" sz="1200" b="1" dirty="0"/>
                        <a:t>Interference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Unintended changes to data.</a:t>
                      </a:r>
                    </a:p>
                  </a:txBody>
                  <a:tcPr/>
                </a:tc>
                <a:extLst>
                  <a:ext uri="{0D108BD9-81ED-4DB2-BD59-A6C34878D82A}">
                    <a16:rowId xmlns:a16="http://schemas.microsoft.com/office/drawing/2014/main" val="2622285574"/>
                  </a:ext>
                </a:extLst>
              </a:tr>
            </a:tbl>
          </a:graphicData>
        </a:graphic>
      </p:graphicFrame>
    </p:spTree>
    <p:extLst>
      <p:ext uri="{BB962C8B-B14F-4D97-AF65-F5344CB8AC3E}">
        <p14:creationId xmlns:p14="http://schemas.microsoft.com/office/powerpoint/2010/main" val="4067380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1524105685"/>
              </p:ext>
            </p:extLst>
          </p:nvPr>
        </p:nvGraphicFramePr>
        <p:xfrm>
          <a:off x="107504" y="116633"/>
          <a:ext cx="6336706" cy="6233160"/>
        </p:xfrm>
        <a:graphic>
          <a:graphicData uri="http://schemas.openxmlformats.org/drawingml/2006/table">
            <a:tbl>
              <a:tblPr firstRow="1" bandRow="1">
                <a:tableStyleId>{5940675A-B579-460E-94D1-54222C63F5DA}</a:tableStyleId>
              </a:tblPr>
              <a:tblGrid>
                <a:gridCol w="864096">
                  <a:extLst>
                    <a:ext uri="{9D8B030D-6E8A-4147-A177-3AD203B41FA5}">
                      <a16:colId xmlns:a16="http://schemas.microsoft.com/office/drawing/2014/main" val="20000"/>
                    </a:ext>
                  </a:extLst>
                </a:gridCol>
                <a:gridCol w="2304257">
                  <a:extLst>
                    <a:ext uri="{9D8B030D-6E8A-4147-A177-3AD203B41FA5}">
                      <a16:colId xmlns:a16="http://schemas.microsoft.com/office/drawing/2014/main" val="1630045091"/>
                    </a:ext>
                  </a:extLst>
                </a:gridCol>
                <a:gridCol w="3168353">
                  <a:extLst>
                    <a:ext uri="{9D8B030D-6E8A-4147-A177-3AD203B41FA5}">
                      <a16:colId xmlns:a16="http://schemas.microsoft.com/office/drawing/2014/main" val="315018425"/>
                    </a:ext>
                  </a:extLst>
                </a:gridCol>
              </a:tblGrid>
              <a:tr h="0">
                <a:tc gridSpan="3">
                  <a:txBody>
                    <a:bodyPr/>
                    <a:lstStyle/>
                    <a:p>
                      <a:pPr algn="ctr"/>
                      <a:r>
                        <a:rPr lang="en-GB" sz="1600" b="1" dirty="0"/>
                        <a:t>1.5 Wired and wireless networks – Address and Protocols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91731998"/>
                  </a:ext>
                </a:extLst>
              </a:tr>
              <a:tr h="177869">
                <a:tc gridSpan="3">
                  <a:txBody>
                    <a:bodyPr/>
                    <a:lstStyle/>
                    <a:p>
                      <a:pPr marL="285750" indent="-285750" algn="l">
                        <a:buFont typeface="Arial" panose="020B0604020202020204" pitchFamily="34" charset="0"/>
                        <a:buChar char="•"/>
                      </a:pPr>
                      <a:r>
                        <a:rPr lang="en-GB" sz="1100" b="0" u="none" dirty="0"/>
                        <a:t>Addresses refer to the physical location that data is being transferred to and from.</a:t>
                      </a:r>
                    </a:p>
                    <a:p>
                      <a:pPr marL="285750" indent="-285750" algn="l">
                        <a:buFont typeface="Arial" panose="020B0604020202020204" pitchFamily="34" charset="0"/>
                        <a:buChar char="•"/>
                      </a:pPr>
                      <a:r>
                        <a:rPr lang="en-GB" sz="1100" b="0" u="none" dirty="0"/>
                        <a:t>Protocols are the rules and procedures for how data is transmitted across a </a:t>
                      </a:r>
                      <a:r>
                        <a:rPr lang="en-GB" sz="1100" b="1" u="sng" dirty="0"/>
                        <a:t>network</a:t>
                      </a:r>
                      <a:r>
                        <a:rPr lang="en-GB" sz="1100" b="0" u="sng" dirty="0"/>
                        <a:t>.</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7784747"/>
                  </a:ext>
                </a:extLst>
              </a:tr>
              <a:tr h="0">
                <a:tc gridSpan="3">
                  <a:txBody>
                    <a:bodyPr/>
                    <a:lstStyle/>
                    <a:p>
                      <a:pPr marL="0" indent="0" algn="ctr">
                        <a:buFont typeface="Arial" panose="020B0604020202020204" pitchFamily="34" charset="0"/>
                        <a:buNone/>
                      </a:pPr>
                      <a:r>
                        <a:rPr lang="en-GB" sz="1400" b="1" dirty="0"/>
                        <a:t>1. Address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452179311"/>
                  </a:ext>
                </a:extLst>
              </a:tr>
              <a:tr h="0">
                <a:tc gridSpan="2">
                  <a:txBody>
                    <a:bodyPr/>
                    <a:lstStyle/>
                    <a:p>
                      <a:pPr marL="0" indent="0" algn="ctr">
                        <a:buFont typeface="Arial" panose="020B0604020202020204" pitchFamily="34" charset="0"/>
                        <a:buNone/>
                      </a:pPr>
                      <a:r>
                        <a:rPr lang="en-GB" sz="1100" b="1" u="none" dirty="0"/>
                        <a:t>2. IP Addresses</a:t>
                      </a:r>
                    </a:p>
                  </a:txBody>
                  <a:tcPr/>
                </a:tc>
                <a:tc hMerge="1">
                  <a:txBody>
                    <a:bodyPr/>
                    <a:lstStyle/>
                    <a:p>
                      <a:endParaRPr lang="en-GB"/>
                    </a:p>
                  </a:txBody>
                  <a:tcPr/>
                </a:tc>
                <a:tc>
                  <a:txBody>
                    <a:bodyPr/>
                    <a:lstStyle/>
                    <a:p>
                      <a:pPr marL="0" indent="0" algn="ctr">
                        <a:buFont typeface="Arial" panose="020B0604020202020204" pitchFamily="34" charset="0"/>
                        <a:buNone/>
                      </a:pPr>
                      <a:r>
                        <a:rPr lang="en-GB" sz="1100" b="1" u="none" dirty="0"/>
                        <a:t>3. MAC Addresses</a:t>
                      </a:r>
                    </a:p>
                  </a:txBody>
                  <a:tcPr/>
                </a:tc>
                <a:extLst>
                  <a:ext uri="{0D108BD9-81ED-4DB2-BD59-A6C34878D82A}">
                    <a16:rowId xmlns:a16="http://schemas.microsoft.com/office/drawing/2014/main" val="1543644974"/>
                  </a:ext>
                </a:extLst>
              </a:tr>
              <a:tr h="0">
                <a:tc gridSpan="2">
                  <a:txBody>
                    <a:bodyPr/>
                    <a:lstStyle/>
                    <a:p>
                      <a:pPr marL="171450" indent="-171450" algn="l">
                        <a:buFont typeface="Arial" panose="020B0604020202020204" pitchFamily="34" charset="0"/>
                        <a:buChar char="•"/>
                      </a:pPr>
                      <a:r>
                        <a:rPr lang="en-GB" sz="1100" b="0" u="none" dirty="0"/>
                        <a:t>Every device has a unique IP address.</a:t>
                      </a:r>
                    </a:p>
                    <a:p>
                      <a:pPr marL="171450" indent="-171450" algn="l">
                        <a:buFont typeface="Arial" panose="020B0604020202020204" pitchFamily="34" charset="0"/>
                        <a:buChar char="•"/>
                      </a:pPr>
                      <a:r>
                        <a:rPr lang="en-GB" sz="1100" b="0" u="none" dirty="0"/>
                        <a:t>IP addresses are used to identify data locations and destinations on the </a:t>
                      </a:r>
                      <a:r>
                        <a:rPr lang="en-GB" sz="1100" b="1" u="sng" dirty="0"/>
                        <a:t>Internet</a:t>
                      </a:r>
                    </a:p>
                    <a:p>
                      <a:pPr marL="171450" indent="-171450" algn="l">
                        <a:buFont typeface="Arial" panose="020B0604020202020204" pitchFamily="34" charset="0"/>
                        <a:buChar char="•"/>
                      </a:pPr>
                      <a:r>
                        <a:rPr lang="en-GB" sz="1100" b="0" u="none" dirty="0"/>
                        <a:t>Dynamic IP addresses are used by homes and small business and change each time the device connects to the </a:t>
                      </a:r>
                      <a:r>
                        <a:rPr lang="en-GB" sz="1100" b="1" u="sng" dirty="0"/>
                        <a:t>Internet</a:t>
                      </a:r>
                      <a:r>
                        <a:rPr lang="en-GB" sz="1100" b="0" u="none" dirty="0"/>
                        <a:t>.</a:t>
                      </a:r>
                    </a:p>
                    <a:p>
                      <a:pPr marL="171450" indent="-171450" algn="l">
                        <a:buFont typeface="Arial" panose="020B0604020202020204" pitchFamily="34" charset="0"/>
                        <a:buChar char="•"/>
                      </a:pPr>
                      <a:r>
                        <a:rPr lang="en-GB" sz="1100" b="0" u="none" dirty="0"/>
                        <a:t>Large companies and </a:t>
                      </a:r>
                      <a:r>
                        <a:rPr lang="en-GB" sz="1100" b="1" u="sng" dirty="0"/>
                        <a:t>web hosts</a:t>
                      </a:r>
                      <a:r>
                        <a:rPr lang="en-GB" sz="1100" b="0" u="none" dirty="0"/>
                        <a:t> use static address that never change, DNS relies on IP addresses not changing.</a:t>
                      </a:r>
                    </a:p>
                  </a:txBody>
                  <a:tcPr/>
                </a:tc>
                <a:tc hMerge="1">
                  <a:txBody>
                    <a:bodyPr/>
                    <a:lstStyle/>
                    <a:p>
                      <a:endParaRPr lang="en-GB"/>
                    </a:p>
                  </a:txBody>
                  <a:tcPr/>
                </a:tc>
                <a:tc>
                  <a:txBody>
                    <a:bodyPr/>
                    <a:lstStyle/>
                    <a:p>
                      <a:pPr marL="171450" indent="-171450" algn="l">
                        <a:buFont typeface="Arial" panose="020B0604020202020204" pitchFamily="34" charset="0"/>
                        <a:buChar char="•"/>
                      </a:pPr>
                      <a:r>
                        <a:rPr lang="en-GB" sz="1100" b="0" u="none" dirty="0"/>
                        <a:t>Every Network Interface Card has a MAC address that is assigned when the device is built and cannot be changed.</a:t>
                      </a:r>
                    </a:p>
                    <a:p>
                      <a:pPr marL="171450" indent="-171450" algn="l">
                        <a:buFont typeface="Arial" panose="020B0604020202020204" pitchFamily="34" charset="0"/>
                        <a:buChar char="•"/>
                      </a:pPr>
                      <a:r>
                        <a:rPr lang="en-GB" sz="1100" b="0" u="none" dirty="0"/>
                        <a:t>MAC addresses are used to direct data around a Local Area </a:t>
                      </a:r>
                      <a:r>
                        <a:rPr lang="en-GB" sz="1100" b="1" u="sng" dirty="0"/>
                        <a:t>Network</a:t>
                      </a:r>
                      <a:r>
                        <a:rPr lang="en-GB" sz="1100" b="0" u="none" dirty="0"/>
                        <a:t>.</a:t>
                      </a:r>
                    </a:p>
                    <a:p>
                      <a:pPr marL="171450" indent="-171450" algn="l">
                        <a:buFont typeface="Arial" panose="020B0604020202020204" pitchFamily="34" charset="0"/>
                        <a:buChar char="•"/>
                      </a:pPr>
                      <a:r>
                        <a:rPr lang="en-GB" sz="1100" b="0" u="none" dirty="0"/>
                        <a:t>MAC addresses are also used by network managers to find the specific computer within an office / school that sent / received from the networks IP address</a:t>
                      </a:r>
                    </a:p>
                  </a:txBody>
                  <a:tcPr/>
                </a:tc>
                <a:extLst>
                  <a:ext uri="{0D108BD9-81ED-4DB2-BD59-A6C34878D82A}">
                    <a16:rowId xmlns:a16="http://schemas.microsoft.com/office/drawing/2014/main" val="147579038"/>
                  </a:ext>
                </a:extLst>
              </a:tr>
              <a:tr h="0">
                <a:tc gridSpan="3">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u="none" dirty="0"/>
                        <a:t>4. Protocols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78605367"/>
                  </a:ext>
                </a:extLst>
              </a:tr>
              <a:tr h="0">
                <a:tc gridSpan="3">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Different types of data have different protocols that control how they are sent across a network.</a:t>
                      </a:r>
                    </a:p>
                  </a:txBody>
                  <a:tcPr/>
                </a:tc>
                <a:tc hMerge="1">
                  <a:txBody>
                    <a:bodyPr/>
                    <a:lstStyle/>
                    <a:p>
                      <a:endParaRPr lang="en-GB"/>
                    </a:p>
                  </a:txBody>
                  <a:tcPr/>
                </a:tc>
                <a:tc hMerge="1">
                  <a:txBody>
                    <a:bodyPr/>
                    <a:lstStyle/>
                    <a:p>
                      <a:pPr marL="0" indent="0" algn="ctr">
                        <a:buFont typeface="Arial" panose="020B0604020202020204" pitchFamily="34" charset="0"/>
                        <a:buNone/>
                      </a:pPr>
                      <a:endParaRPr lang="en-GB" sz="1200" b="1" u="none" dirty="0"/>
                    </a:p>
                  </a:txBody>
                  <a:tcPr/>
                </a:tc>
                <a:extLst>
                  <a:ext uri="{0D108BD9-81ED-4DB2-BD59-A6C34878D82A}">
                    <a16:rowId xmlns:a16="http://schemas.microsoft.com/office/drawing/2014/main" val="4403654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u="none" dirty="0"/>
                        <a:t>1. Protocol</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1" u="none" dirty="0"/>
                        <a:t>2. Meaning</a:t>
                      </a:r>
                    </a:p>
                  </a:txBody>
                  <a:tcPr/>
                </a:tc>
                <a:tc>
                  <a:txBody>
                    <a:bodyPr/>
                    <a:lstStyle/>
                    <a:p>
                      <a:r>
                        <a:rPr lang="en-GB" sz="1100" b="1" u="none" dirty="0"/>
                        <a:t>3. Use</a:t>
                      </a:r>
                      <a:endParaRPr lang="en-GB" sz="1600" dirty="0"/>
                    </a:p>
                  </a:txBody>
                  <a:tcPr/>
                </a:tc>
                <a:extLst>
                  <a:ext uri="{0D108BD9-81ED-4DB2-BD59-A6C34878D82A}">
                    <a16:rowId xmlns:a16="http://schemas.microsoft.com/office/drawing/2014/main" val="3653054135"/>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TCP/IP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Transmission Control Protocol / Internet Protocol</a:t>
                      </a:r>
                    </a:p>
                  </a:txBody>
                  <a:tcPr/>
                </a:tc>
                <a:tc>
                  <a:txBody>
                    <a:bodyPr/>
                    <a:lstStyle/>
                    <a:p>
                      <a:r>
                        <a:rPr lang="en-GB" sz="1100" b="0" u="none"/>
                        <a:t>Used to create and send </a:t>
                      </a:r>
                      <a:r>
                        <a:rPr lang="en-GB" sz="1100" b="1" u="sng"/>
                        <a:t>packets</a:t>
                      </a:r>
                      <a:r>
                        <a:rPr lang="en-GB" sz="1100" b="0" u="none"/>
                        <a:t> across the </a:t>
                      </a:r>
                      <a:r>
                        <a:rPr lang="en-GB" sz="1100" b="1" u="sng"/>
                        <a:t>Internet</a:t>
                      </a:r>
                      <a:endParaRPr lang="en-GB" sz="1600"/>
                    </a:p>
                  </a:txBody>
                  <a:tcPr/>
                </a:tc>
                <a:extLst>
                  <a:ext uri="{0D108BD9-81ED-4DB2-BD59-A6C34878D82A}">
                    <a16:rowId xmlns:a16="http://schemas.microsoft.com/office/drawing/2014/main" val="3666736881"/>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HTTP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Hyper Text Transfer Protocol</a:t>
                      </a:r>
                    </a:p>
                  </a:txBody>
                  <a:tcPr/>
                </a:tc>
                <a:tc>
                  <a:txBody>
                    <a:bodyPr/>
                    <a:lstStyle/>
                    <a:p>
                      <a:r>
                        <a:rPr lang="en-GB" sz="1100" b="0" u="none"/>
                        <a:t>Used by web browsers to access websites.</a:t>
                      </a:r>
                      <a:endParaRPr lang="en-GB" sz="1600"/>
                    </a:p>
                  </a:txBody>
                  <a:tcPr/>
                </a:tc>
                <a:extLst>
                  <a:ext uri="{0D108BD9-81ED-4DB2-BD59-A6C34878D82A}">
                    <a16:rowId xmlns:a16="http://schemas.microsoft.com/office/drawing/2014/main" val="3241912591"/>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HTTPS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Hyper Text Transfer Protocol Secure</a:t>
                      </a:r>
                    </a:p>
                  </a:txBody>
                  <a:tcPr/>
                </a:tc>
                <a:tc>
                  <a:txBody>
                    <a:bodyPr/>
                    <a:lstStyle/>
                    <a:p>
                      <a:r>
                        <a:rPr lang="en-GB" sz="1100" b="1" u="sng"/>
                        <a:t>Encrypted</a:t>
                      </a:r>
                      <a:r>
                        <a:rPr lang="en-GB" sz="1100" b="0" u="none"/>
                        <a:t> version of HTTP</a:t>
                      </a:r>
                      <a:endParaRPr lang="en-GB" sz="1600"/>
                    </a:p>
                  </a:txBody>
                  <a:tcPr/>
                </a:tc>
                <a:extLst>
                  <a:ext uri="{0D108BD9-81ED-4DB2-BD59-A6C34878D82A}">
                    <a16:rowId xmlns:a16="http://schemas.microsoft.com/office/drawing/2014/main" val="181250300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FTP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File Transfer Protocol</a:t>
                      </a:r>
                    </a:p>
                  </a:txBody>
                  <a:tcPr/>
                </a:tc>
                <a:tc>
                  <a:txBody>
                    <a:bodyPr/>
                    <a:lstStyle/>
                    <a:p>
                      <a:r>
                        <a:rPr lang="en-GB" sz="1100" b="0" u="none" dirty="0"/>
                        <a:t>Used to access, edit and move files between devices.</a:t>
                      </a:r>
                      <a:endParaRPr lang="en-GB" sz="1600" dirty="0"/>
                    </a:p>
                  </a:txBody>
                  <a:tcPr/>
                </a:tc>
                <a:extLst>
                  <a:ext uri="{0D108BD9-81ED-4DB2-BD59-A6C34878D82A}">
                    <a16:rowId xmlns:a16="http://schemas.microsoft.com/office/drawing/2014/main" val="881037490"/>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POP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Post Office Protocol</a:t>
                      </a:r>
                    </a:p>
                  </a:txBody>
                  <a:tcPr/>
                </a:tc>
                <a:tc>
                  <a:txBody>
                    <a:bodyPr/>
                    <a:lstStyle/>
                    <a:p>
                      <a:r>
                        <a:rPr lang="en-GB" sz="1100" b="0" u="none"/>
                        <a:t>Used to retrieve emails from </a:t>
                      </a:r>
                      <a:r>
                        <a:rPr lang="en-GB" sz="1100" b="1" u="sng"/>
                        <a:t>server</a:t>
                      </a:r>
                      <a:r>
                        <a:rPr lang="en-GB" sz="1100" b="0" u="none"/>
                        <a:t> – email automatically deleted when downloaded.</a:t>
                      </a:r>
                      <a:endParaRPr lang="en-GB" sz="1600" dirty="0"/>
                    </a:p>
                  </a:txBody>
                  <a:tcPr/>
                </a:tc>
                <a:extLst>
                  <a:ext uri="{0D108BD9-81ED-4DB2-BD59-A6C34878D82A}">
                    <a16:rowId xmlns:a16="http://schemas.microsoft.com/office/drawing/2014/main" val="2121701578"/>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IMAP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a:t>Internet Message Access Protocol</a:t>
                      </a:r>
                      <a:endParaRPr lang="en-GB" sz="1100" b="0" u="none" dirty="0"/>
                    </a:p>
                  </a:txBody>
                  <a:tcPr/>
                </a:tc>
                <a:tc>
                  <a:txBody>
                    <a:bodyPr/>
                    <a:lstStyle/>
                    <a:p>
                      <a:r>
                        <a:rPr lang="en-GB" sz="1100"/>
                        <a:t>Used to retrieve emails from </a:t>
                      </a:r>
                      <a:r>
                        <a:rPr lang="en-GB" sz="1100" b="1" u="sng"/>
                        <a:t>server</a:t>
                      </a:r>
                      <a:r>
                        <a:rPr lang="en-GB" sz="1100"/>
                        <a:t> – email remains on server until manually deleted.</a:t>
                      </a:r>
                      <a:endParaRPr lang="en-GB" sz="1100" dirty="0"/>
                    </a:p>
                  </a:txBody>
                  <a:tcPr/>
                </a:tc>
                <a:extLst>
                  <a:ext uri="{0D108BD9-81ED-4DB2-BD59-A6C34878D82A}">
                    <a16:rowId xmlns:a16="http://schemas.microsoft.com/office/drawing/2014/main" val="368161424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SMTP</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u="none" dirty="0"/>
                        <a:t>Simple Mail Transfer Protocol</a:t>
                      </a:r>
                    </a:p>
                  </a:txBody>
                  <a:tcPr/>
                </a:tc>
                <a:tc>
                  <a:txBody>
                    <a:bodyPr/>
                    <a:lstStyle/>
                    <a:p>
                      <a:r>
                        <a:rPr lang="en-GB" sz="1100" dirty="0"/>
                        <a:t>Used to send emails between email </a:t>
                      </a:r>
                      <a:r>
                        <a:rPr lang="en-GB" sz="1100" b="1" u="sng" dirty="0"/>
                        <a:t>servers</a:t>
                      </a:r>
                      <a:r>
                        <a:rPr lang="en-GB" sz="1100" dirty="0"/>
                        <a:t>.</a:t>
                      </a:r>
                    </a:p>
                  </a:txBody>
                  <a:tcPr/>
                </a:tc>
                <a:extLst>
                  <a:ext uri="{0D108BD9-81ED-4DB2-BD59-A6C34878D82A}">
                    <a16:rowId xmlns:a16="http://schemas.microsoft.com/office/drawing/2014/main" val="1294422354"/>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4100179528"/>
              </p:ext>
            </p:extLst>
          </p:nvPr>
        </p:nvGraphicFramePr>
        <p:xfrm>
          <a:off x="6516216" y="116632"/>
          <a:ext cx="2592288" cy="3139440"/>
        </p:xfrm>
        <a:graphic>
          <a:graphicData uri="http://schemas.openxmlformats.org/drawingml/2006/table">
            <a:tbl>
              <a:tblPr firstRow="1" bandRow="1">
                <a:tableStyleId>{5940675A-B579-460E-94D1-54222C63F5DA}</a:tableStyleId>
              </a:tblPr>
              <a:tblGrid>
                <a:gridCol w="1178312">
                  <a:extLst>
                    <a:ext uri="{9D8B030D-6E8A-4147-A177-3AD203B41FA5}">
                      <a16:colId xmlns:a16="http://schemas.microsoft.com/office/drawing/2014/main" val="633833441"/>
                    </a:ext>
                  </a:extLst>
                </a:gridCol>
                <a:gridCol w="1413976">
                  <a:extLst>
                    <a:ext uri="{9D8B030D-6E8A-4147-A177-3AD203B41FA5}">
                      <a16:colId xmlns:a16="http://schemas.microsoft.com/office/drawing/2014/main" val="1036891275"/>
                    </a:ext>
                  </a:extLst>
                </a:gridCol>
              </a:tblGrid>
              <a:tr h="180020">
                <a:tc gridSpan="2">
                  <a:txBody>
                    <a:bodyPr/>
                    <a:lstStyle/>
                    <a:p>
                      <a:pPr algn="ctr"/>
                      <a:r>
                        <a:rPr lang="en-GB" sz="1600"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80020">
                <a:tc>
                  <a:txBody>
                    <a:bodyPr/>
                    <a:lstStyle/>
                    <a:p>
                      <a:r>
                        <a:rPr lang="en-GB" sz="1100" b="1" dirty="0"/>
                        <a:t>Network</a:t>
                      </a:r>
                    </a:p>
                  </a:txBody>
                  <a:tcPr/>
                </a:tc>
                <a:tc>
                  <a:txBody>
                    <a:bodyPr/>
                    <a:lstStyle/>
                    <a:p>
                      <a:pPr marL="0" indent="0">
                        <a:buFont typeface="Arial" panose="020B0604020202020204" pitchFamily="34" charset="0"/>
                        <a:buNone/>
                      </a:pPr>
                      <a:r>
                        <a:rPr lang="en-GB" sz="1100" dirty="0"/>
                        <a:t>Two or more computers connected together</a:t>
                      </a:r>
                    </a:p>
                  </a:txBody>
                  <a:tcPr/>
                </a:tc>
                <a:extLst>
                  <a:ext uri="{0D108BD9-81ED-4DB2-BD59-A6C34878D82A}">
                    <a16:rowId xmlns:a16="http://schemas.microsoft.com/office/drawing/2014/main" val="3577195444"/>
                  </a:ext>
                </a:extLst>
              </a:tr>
              <a:tr h="180020">
                <a:tc>
                  <a:txBody>
                    <a:bodyPr/>
                    <a:lstStyle/>
                    <a:p>
                      <a:r>
                        <a:rPr lang="en-GB" sz="1100" b="1" dirty="0"/>
                        <a:t>Web Host</a:t>
                      </a:r>
                    </a:p>
                  </a:txBody>
                  <a:tcPr/>
                </a:tc>
                <a:tc>
                  <a:txBody>
                    <a:bodyPr/>
                    <a:lstStyle/>
                    <a:p>
                      <a:pPr marL="0" indent="0">
                        <a:buFont typeface="Arial" panose="020B0604020202020204" pitchFamily="34" charset="0"/>
                        <a:buNone/>
                      </a:pPr>
                      <a:r>
                        <a:rPr lang="en-GB" sz="1100" dirty="0"/>
                        <a:t>Companies that store web sites on their own servers</a:t>
                      </a:r>
                    </a:p>
                  </a:txBody>
                  <a:tcPr/>
                </a:tc>
                <a:extLst>
                  <a:ext uri="{0D108BD9-81ED-4DB2-BD59-A6C34878D82A}">
                    <a16:rowId xmlns:a16="http://schemas.microsoft.com/office/drawing/2014/main" val="3122635714"/>
                  </a:ext>
                </a:extLst>
              </a:tr>
              <a:tr h="180020">
                <a:tc>
                  <a:txBody>
                    <a:bodyPr/>
                    <a:lstStyle/>
                    <a:p>
                      <a:r>
                        <a:rPr lang="en-GB" sz="1100" b="1" dirty="0"/>
                        <a:t>Internet</a:t>
                      </a:r>
                    </a:p>
                  </a:txBody>
                  <a:tcPr/>
                </a:tc>
                <a:tc>
                  <a:txBody>
                    <a:bodyPr/>
                    <a:lstStyle/>
                    <a:p>
                      <a:pPr marL="0" indent="0">
                        <a:buFont typeface="Arial" panose="020B0604020202020204" pitchFamily="34" charset="0"/>
                        <a:buNone/>
                      </a:pPr>
                      <a:r>
                        <a:rPr lang="en-GB" sz="1100" dirty="0"/>
                        <a:t>Global network of networks</a:t>
                      </a:r>
                    </a:p>
                  </a:txBody>
                  <a:tcPr/>
                </a:tc>
                <a:extLst>
                  <a:ext uri="{0D108BD9-81ED-4DB2-BD59-A6C34878D82A}">
                    <a16:rowId xmlns:a16="http://schemas.microsoft.com/office/drawing/2014/main" val="32711888"/>
                  </a:ext>
                </a:extLst>
              </a:tr>
              <a:tr h="180020">
                <a:tc>
                  <a:txBody>
                    <a:bodyPr/>
                    <a:lstStyle/>
                    <a:p>
                      <a:r>
                        <a:rPr lang="en-GB" sz="1100" b="1" dirty="0"/>
                        <a:t>Encrypted</a:t>
                      </a:r>
                    </a:p>
                  </a:txBody>
                  <a:tcPr/>
                </a:tc>
                <a:tc>
                  <a:txBody>
                    <a:bodyPr/>
                    <a:lstStyle/>
                    <a:p>
                      <a:pPr marL="0" indent="0">
                        <a:buFont typeface="Arial" panose="020B0604020202020204" pitchFamily="34" charset="0"/>
                        <a:buNone/>
                      </a:pPr>
                      <a:r>
                        <a:rPr lang="en-GB" sz="1100" dirty="0"/>
                        <a:t>Converted into code to prevent unauthorized access.</a:t>
                      </a:r>
                    </a:p>
                  </a:txBody>
                  <a:tcPr/>
                </a:tc>
                <a:extLst>
                  <a:ext uri="{0D108BD9-81ED-4DB2-BD59-A6C34878D82A}">
                    <a16:rowId xmlns:a16="http://schemas.microsoft.com/office/drawing/2014/main" val="1906505364"/>
                  </a:ext>
                </a:extLst>
              </a:tr>
              <a:tr h="180020">
                <a:tc>
                  <a:txBody>
                    <a:bodyPr/>
                    <a:lstStyle/>
                    <a:p>
                      <a:r>
                        <a:rPr lang="en-GB" sz="1100" b="1" dirty="0"/>
                        <a:t>Server</a:t>
                      </a:r>
                    </a:p>
                  </a:txBody>
                  <a:tcPr/>
                </a:tc>
                <a:tc>
                  <a:txBody>
                    <a:bodyPr/>
                    <a:lstStyle/>
                    <a:p>
                      <a:pPr marL="0" indent="0">
                        <a:buFont typeface="Arial" panose="020B0604020202020204" pitchFamily="34" charset="0"/>
                        <a:buNone/>
                      </a:pPr>
                      <a:r>
                        <a:rPr lang="en-GB" sz="1100" dirty="0"/>
                        <a:t>Computer that provides data to other computers.</a:t>
                      </a:r>
                    </a:p>
                  </a:txBody>
                  <a:tcPr/>
                </a:tc>
                <a:extLst>
                  <a:ext uri="{0D108BD9-81ED-4DB2-BD59-A6C34878D82A}">
                    <a16:rowId xmlns:a16="http://schemas.microsoft.com/office/drawing/2014/main" val="2622285574"/>
                  </a:ext>
                </a:extLst>
              </a:tr>
            </a:tbl>
          </a:graphicData>
        </a:graphic>
      </p:graphicFrame>
    </p:spTree>
    <p:extLst>
      <p:ext uri="{BB962C8B-B14F-4D97-AF65-F5344CB8AC3E}">
        <p14:creationId xmlns:p14="http://schemas.microsoft.com/office/powerpoint/2010/main" val="243883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1411649617"/>
              </p:ext>
            </p:extLst>
          </p:nvPr>
        </p:nvGraphicFramePr>
        <p:xfrm>
          <a:off x="107504" y="116633"/>
          <a:ext cx="6336704" cy="6461760"/>
        </p:xfrm>
        <a:graphic>
          <a:graphicData uri="http://schemas.openxmlformats.org/drawingml/2006/table">
            <a:tbl>
              <a:tblPr firstRow="1" bandRow="1">
                <a:tableStyleId>{5940675A-B579-460E-94D1-54222C63F5DA}</a:tableStyleId>
              </a:tblPr>
              <a:tblGrid>
                <a:gridCol w="1440160">
                  <a:extLst>
                    <a:ext uri="{9D8B030D-6E8A-4147-A177-3AD203B41FA5}">
                      <a16:colId xmlns:a16="http://schemas.microsoft.com/office/drawing/2014/main" val="20000"/>
                    </a:ext>
                  </a:extLst>
                </a:gridCol>
                <a:gridCol w="3816424">
                  <a:extLst>
                    <a:ext uri="{9D8B030D-6E8A-4147-A177-3AD203B41FA5}">
                      <a16:colId xmlns:a16="http://schemas.microsoft.com/office/drawing/2014/main" val="1630045091"/>
                    </a:ext>
                  </a:extLst>
                </a:gridCol>
                <a:gridCol w="1080120">
                  <a:extLst>
                    <a:ext uri="{9D8B030D-6E8A-4147-A177-3AD203B41FA5}">
                      <a16:colId xmlns:a16="http://schemas.microsoft.com/office/drawing/2014/main" val="315018425"/>
                    </a:ext>
                  </a:extLst>
                </a:gridCol>
              </a:tblGrid>
              <a:tr h="0">
                <a:tc gridSpan="3">
                  <a:txBody>
                    <a:bodyPr/>
                    <a:lstStyle/>
                    <a:p>
                      <a:pPr algn="ctr"/>
                      <a:r>
                        <a:rPr lang="en-GB" b="1" dirty="0"/>
                        <a:t>1.5 Wired and wireless networks – Layers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391731998"/>
                  </a:ext>
                </a:extLst>
              </a:tr>
              <a:tr h="177869">
                <a:tc gridSpan="3">
                  <a:txBody>
                    <a:bodyPr/>
                    <a:lstStyle/>
                    <a:p>
                      <a:pPr marL="285750" indent="-285750" algn="l">
                        <a:buFont typeface="Arial" panose="020B0604020202020204" pitchFamily="34" charset="0"/>
                        <a:buChar char="•"/>
                      </a:pPr>
                      <a:r>
                        <a:rPr lang="en-GB" sz="1400" b="0" u="none" dirty="0"/>
                        <a:t>A layer is a group of </a:t>
                      </a:r>
                      <a:r>
                        <a:rPr lang="en-GB" sz="1400" b="1" u="sng" dirty="0"/>
                        <a:t>protocols</a:t>
                      </a:r>
                      <a:r>
                        <a:rPr lang="en-GB" sz="1400" b="0" u="none" dirty="0"/>
                        <a:t> that serve a similar function.</a:t>
                      </a:r>
                    </a:p>
                    <a:p>
                      <a:pPr marL="285750" indent="-285750" algn="l">
                        <a:buFont typeface="Arial" panose="020B0604020202020204" pitchFamily="34" charset="0"/>
                        <a:buChar char="•"/>
                      </a:pPr>
                      <a:r>
                        <a:rPr lang="en-GB" sz="1400" b="0" u="none" dirty="0"/>
                        <a:t>Layers are self-contained, so each layer does it’s job without needing to know what the other layers are doing.</a:t>
                      </a:r>
                    </a:p>
                    <a:p>
                      <a:pPr marL="285750" indent="-285750" algn="l">
                        <a:buFont typeface="Arial" panose="020B0604020202020204" pitchFamily="34" charset="0"/>
                        <a:buChar char="•"/>
                      </a:pPr>
                      <a:r>
                        <a:rPr lang="en-GB" sz="1400" b="0" u="none" dirty="0"/>
                        <a:t>Each layer serves the layer above it, doing the hidden work that makes the layer above work.</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7784747"/>
                  </a:ext>
                </a:extLst>
              </a:tr>
              <a:tr h="0">
                <a:tc gridSpan="3">
                  <a:txBody>
                    <a:bodyPr/>
                    <a:lstStyle/>
                    <a:p>
                      <a:pPr marL="0" indent="0" algn="ctr">
                        <a:buFont typeface="Arial" panose="020B0604020202020204" pitchFamily="34" charset="0"/>
                        <a:buNone/>
                      </a:pPr>
                      <a:r>
                        <a:rPr lang="en-GB" sz="1600" b="1" dirty="0"/>
                        <a:t>1. Advantages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452179311"/>
                  </a:ext>
                </a:extLst>
              </a:tr>
              <a:tr h="0">
                <a:tc gridSpan="3">
                  <a:txBody>
                    <a:bodyPr/>
                    <a:lstStyle/>
                    <a:p>
                      <a:pPr marL="171450" indent="-171450" algn="l">
                        <a:buFont typeface="Arial" panose="020B0604020202020204" pitchFamily="34" charset="0"/>
                        <a:buChar char="•"/>
                      </a:pPr>
                      <a:r>
                        <a:rPr lang="en-GB" sz="1400" b="0" u="none" dirty="0"/>
                        <a:t>Using layers breaks </a:t>
                      </a:r>
                      <a:r>
                        <a:rPr lang="en-GB" sz="1400" b="1" u="sng" dirty="0"/>
                        <a:t>network</a:t>
                      </a:r>
                      <a:r>
                        <a:rPr lang="en-GB" sz="1400" b="0" u="none" dirty="0"/>
                        <a:t> communication into manageable pieces that allow developers to concentrate on one area of a </a:t>
                      </a:r>
                      <a:r>
                        <a:rPr lang="en-GB" sz="1400" b="1" u="sng" dirty="0"/>
                        <a:t>network</a:t>
                      </a:r>
                      <a:r>
                        <a:rPr lang="en-GB" sz="1400" b="0" u="none" dirty="0"/>
                        <a:t> at a time.</a:t>
                      </a:r>
                    </a:p>
                    <a:p>
                      <a:pPr marL="171450" indent="-171450" algn="l">
                        <a:buFont typeface="Arial" panose="020B0604020202020204" pitchFamily="34" charset="0"/>
                        <a:buChar char="•"/>
                      </a:pPr>
                      <a:r>
                        <a:rPr lang="en-GB" sz="1400" b="0" u="none" dirty="0"/>
                        <a:t>As layers are self-contained they can be changed without the other layers being affected.</a:t>
                      </a:r>
                    </a:p>
                    <a:p>
                      <a:pPr marL="171450" indent="-171450" algn="l">
                        <a:buFont typeface="Arial" panose="020B0604020202020204" pitchFamily="34" charset="0"/>
                        <a:buChar char="•"/>
                      </a:pPr>
                      <a:r>
                        <a:rPr lang="en-GB" sz="1400" b="0" u="none" dirty="0"/>
                        <a:t>Having set rules for each layers forces companies to make </a:t>
                      </a:r>
                      <a:r>
                        <a:rPr lang="en-GB" sz="1400" b="1" u="sng" dirty="0"/>
                        <a:t>compatible</a:t>
                      </a:r>
                      <a:r>
                        <a:rPr lang="en-GB" sz="1400" b="0" u="none" dirty="0"/>
                        <a:t> hardware and software so different brands will work with each other.</a:t>
                      </a:r>
                    </a:p>
                  </a:txBody>
                  <a:tcPr/>
                </a:tc>
                <a:tc hMerge="1">
                  <a:txBody>
                    <a:bodyPr/>
                    <a:lstStyle/>
                    <a:p>
                      <a:endParaRPr lang="en-GB"/>
                    </a:p>
                  </a:txBody>
                  <a:tcPr/>
                </a:tc>
                <a:tc hMerge="1">
                  <a:txBody>
                    <a:bodyPr/>
                    <a:lstStyle/>
                    <a:p>
                      <a:pPr marL="0" indent="0" algn="ctr">
                        <a:buFont typeface="Arial" panose="020B0604020202020204" pitchFamily="34" charset="0"/>
                        <a:buNone/>
                      </a:pPr>
                      <a:endParaRPr lang="en-GB" sz="1200" b="1" u="none" dirty="0"/>
                    </a:p>
                  </a:txBody>
                  <a:tcPr/>
                </a:tc>
                <a:extLst>
                  <a:ext uri="{0D108BD9-81ED-4DB2-BD59-A6C34878D82A}">
                    <a16:rowId xmlns:a16="http://schemas.microsoft.com/office/drawing/2014/main" val="1543644974"/>
                  </a:ext>
                </a:extLst>
              </a:tr>
              <a:tr h="0">
                <a:tc gridSpan="3">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u="none" dirty="0"/>
                        <a:t>2. Layers Diagram</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78605367"/>
                  </a:ext>
                </a:extLst>
              </a:tr>
              <a:tr h="0">
                <a:tc gridSpan="3">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There are four layers of </a:t>
                      </a:r>
                      <a:r>
                        <a:rPr lang="en-GB" sz="1400" b="1" u="sng" dirty="0"/>
                        <a:t>protocols</a:t>
                      </a:r>
                      <a:r>
                        <a:rPr lang="en-GB" sz="1400" b="0" u="none" dirty="0"/>
                        <a:t>.</a:t>
                      </a:r>
                    </a:p>
                  </a:txBody>
                  <a:tcPr/>
                </a:tc>
                <a:tc hMerge="1">
                  <a:txBody>
                    <a:bodyPr/>
                    <a:lstStyle/>
                    <a:p>
                      <a:endParaRPr lang="en-GB"/>
                    </a:p>
                  </a:txBody>
                  <a:tcPr/>
                </a:tc>
                <a:tc hMerge="1">
                  <a:txBody>
                    <a:bodyPr/>
                    <a:lstStyle/>
                    <a:p>
                      <a:pPr marL="0" indent="0" algn="ctr">
                        <a:buFont typeface="Arial" panose="020B0604020202020204" pitchFamily="34" charset="0"/>
                        <a:buNone/>
                      </a:pPr>
                      <a:endParaRPr lang="en-GB" sz="1200" b="1" u="none" dirty="0"/>
                    </a:p>
                  </a:txBody>
                  <a:tcPr/>
                </a:tc>
                <a:extLst>
                  <a:ext uri="{0D108BD9-81ED-4DB2-BD59-A6C34878D82A}">
                    <a16:rowId xmlns:a16="http://schemas.microsoft.com/office/drawing/2014/main" val="440365486"/>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u="none" dirty="0"/>
                        <a:t>3. Layer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u="none" dirty="0"/>
                        <a:t>4. Protocols in this layer cover…</a:t>
                      </a:r>
                    </a:p>
                  </a:txBody>
                  <a:tcPr/>
                </a:tc>
                <a:tc>
                  <a:txBody>
                    <a:bodyPr/>
                    <a:lstStyle/>
                    <a:p>
                      <a:r>
                        <a:rPr lang="en-GB" sz="1400" b="1" u="none" dirty="0"/>
                        <a:t>5. Examples</a:t>
                      </a:r>
                      <a:endParaRPr lang="en-GB" sz="2000" dirty="0"/>
                    </a:p>
                  </a:txBody>
                  <a:tcPr/>
                </a:tc>
                <a:extLst>
                  <a:ext uri="{0D108BD9-81ED-4DB2-BD59-A6C34878D82A}">
                    <a16:rowId xmlns:a16="http://schemas.microsoft.com/office/drawing/2014/main" val="3653054135"/>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Layer 4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Application Layer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Turning data into websites and other applications (and vice versa)</a:t>
                      </a:r>
                    </a:p>
                  </a:txBody>
                  <a:tcPr/>
                </a:tc>
                <a:tc>
                  <a:txBody>
                    <a:bodyPr/>
                    <a:lstStyle/>
                    <a:p>
                      <a:r>
                        <a:rPr lang="en-GB" sz="1400" dirty="0"/>
                        <a:t>HTTP, FTP, SMTP</a:t>
                      </a:r>
                    </a:p>
                  </a:txBody>
                  <a:tcPr/>
                </a:tc>
                <a:extLst>
                  <a:ext uri="{0D108BD9-81ED-4DB2-BD59-A6C34878D82A}">
                    <a16:rowId xmlns:a16="http://schemas.microsoft.com/office/drawing/2014/main" val="3666736881"/>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Layer 3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Transport Layer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Controlling data flow – splitting data into </a:t>
                      </a:r>
                      <a:r>
                        <a:rPr lang="en-GB" sz="1400" b="1" u="sng" dirty="0"/>
                        <a:t>packets</a:t>
                      </a:r>
                      <a:r>
                        <a:rPr lang="en-GB" sz="1400" b="0" u="none" dirty="0"/>
                        <a:t>, checking </a:t>
                      </a:r>
                      <a:r>
                        <a:rPr lang="en-GB" sz="1400" b="1" u="sng" dirty="0"/>
                        <a:t>packets</a:t>
                      </a:r>
                      <a:r>
                        <a:rPr lang="en-GB" sz="1400" b="0" u="none" dirty="0"/>
                        <a:t> are correctly sent and delivered</a:t>
                      </a:r>
                    </a:p>
                  </a:txBody>
                  <a:tcPr/>
                </a:tc>
                <a:tc>
                  <a:txBody>
                    <a:bodyPr/>
                    <a:lstStyle/>
                    <a:p>
                      <a:r>
                        <a:rPr lang="en-GB" sz="1400" dirty="0"/>
                        <a:t>TCP</a:t>
                      </a:r>
                    </a:p>
                  </a:txBody>
                  <a:tcPr/>
                </a:tc>
                <a:extLst>
                  <a:ext uri="{0D108BD9-81ED-4DB2-BD59-A6C34878D82A}">
                    <a16:rowId xmlns:a16="http://schemas.microsoft.com/office/drawing/2014/main" val="3241912591"/>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Layer 2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Network Layer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Making connections between </a:t>
                      </a:r>
                      <a:r>
                        <a:rPr lang="en-GB" sz="1400" b="1" u="sng" dirty="0"/>
                        <a:t>networks</a:t>
                      </a:r>
                      <a:r>
                        <a:rPr lang="en-GB" sz="1400" b="0" u="none" dirty="0"/>
                        <a:t>, directing data </a:t>
                      </a:r>
                      <a:r>
                        <a:rPr lang="en-GB" sz="1400" b="1" u="sng" dirty="0"/>
                        <a:t>packets</a:t>
                      </a:r>
                      <a:r>
                        <a:rPr lang="en-GB" sz="1400" b="0" u="none" dirty="0"/>
                        <a:t> and handling </a:t>
                      </a:r>
                      <a:r>
                        <a:rPr lang="en-GB" sz="1400" b="1" u="sng" dirty="0"/>
                        <a:t>traffic</a:t>
                      </a:r>
                      <a:r>
                        <a:rPr lang="en-GB" sz="1400" b="0" u="none" dirty="0"/>
                        <a:t>.</a:t>
                      </a:r>
                    </a:p>
                  </a:txBody>
                  <a:tcPr/>
                </a:tc>
                <a:tc>
                  <a:txBody>
                    <a:bodyPr/>
                    <a:lstStyle/>
                    <a:p>
                      <a:r>
                        <a:rPr lang="en-GB" sz="1400" dirty="0"/>
                        <a:t>IP</a:t>
                      </a:r>
                    </a:p>
                  </a:txBody>
                  <a:tcPr/>
                </a:tc>
                <a:extLst>
                  <a:ext uri="{0D108BD9-81ED-4DB2-BD59-A6C34878D82A}">
                    <a16:rowId xmlns:a16="http://schemas.microsoft.com/office/drawing/2014/main" val="1812503004"/>
                  </a:ext>
                </a:extLst>
              </a:tr>
              <a:tr h="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Layer 1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Data Layer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0" u="none" dirty="0"/>
                        <a:t>Passing data over the physical </a:t>
                      </a:r>
                      <a:r>
                        <a:rPr lang="en-GB" sz="1400" b="1" u="sng" dirty="0"/>
                        <a:t>network</a:t>
                      </a:r>
                      <a:r>
                        <a:rPr lang="en-GB" sz="1400" b="0" u="none" dirty="0"/>
                        <a:t>. Responsible for how bits are sent as electrical signals over cables, wireless and other hardware.</a:t>
                      </a:r>
                    </a:p>
                  </a:txBody>
                  <a:tcPr/>
                </a:tc>
                <a:tc>
                  <a:txBody>
                    <a:bodyPr/>
                    <a:lstStyle/>
                    <a:p>
                      <a:r>
                        <a:rPr lang="en-GB" sz="1400" dirty="0"/>
                        <a:t>Ethernet</a:t>
                      </a:r>
                    </a:p>
                  </a:txBody>
                  <a:tcPr/>
                </a:tc>
                <a:extLst>
                  <a:ext uri="{0D108BD9-81ED-4DB2-BD59-A6C34878D82A}">
                    <a16:rowId xmlns:a16="http://schemas.microsoft.com/office/drawing/2014/main" val="881037490"/>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1065070485"/>
              </p:ext>
            </p:extLst>
          </p:nvPr>
        </p:nvGraphicFramePr>
        <p:xfrm>
          <a:off x="6516216" y="116632"/>
          <a:ext cx="2592288" cy="4448455"/>
        </p:xfrm>
        <a:graphic>
          <a:graphicData uri="http://schemas.openxmlformats.org/drawingml/2006/table">
            <a:tbl>
              <a:tblPr firstRow="1" bandRow="1">
                <a:tableStyleId>{5940675A-B579-460E-94D1-54222C63F5DA}</a:tableStyleId>
              </a:tblPr>
              <a:tblGrid>
                <a:gridCol w="1008112">
                  <a:extLst>
                    <a:ext uri="{9D8B030D-6E8A-4147-A177-3AD203B41FA5}">
                      <a16:colId xmlns:a16="http://schemas.microsoft.com/office/drawing/2014/main" val="633833441"/>
                    </a:ext>
                  </a:extLst>
                </a:gridCol>
                <a:gridCol w="1584176">
                  <a:extLst>
                    <a:ext uri="{9D8B030D-6E8A-4147-A177-3AD203B41FA5}">
                      <a16:colId xmlns:a16="http://schemas.microsoft.com/office/drawing/2014/main" val="1036891275"/>
                    </a:ext>
                  </a:extLst>
                </a:gridCol>
              </a:tblGrid>
              <a:tr h="266294">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332867">
                <a:tc>
                  <a:txBody>
                    <a:bodyPr/>
                    <a:lstStyle/>
                    <a:p>
                      <a:r>
                        <a:rPr lang="en-GB" sz="1200" b="1" dirty="0"/>
                        <a:t>Protocols</a:t>
                      </a:r>
                    </a:p>
                  </a:txBody>
                  <a:tcPr/>
                </a:tc>
                <a:tc>
                  <a:txBody>
                    <a:bodyPr/>
                    <a:lstStyle/>
                    <a:p>
                      <a:pPr marL="0" indent="0">
                        <a:buFont typeface="Arial" panose="020B0604020202020204" pitchFamily="34" charset="0"/>
                        <a:buNone/>
                      </a:pPr>
                      <a:r>
                        <a:rPr lang="en-GB" sz="1200" dirty="0"/>
                        <a:t>The rules of data transmission</a:t>
                      </a:r>
                    </a:p>
                  </a:txBody>
                  <a:tcPr/>
                </a:tc>
                <a:extLst>
                  <a:ext uri="{0D108BD9-81ED-4DB2-BD59-A6C34878D82A}">
                    <a16:rowId xmlns:a16="http://schemas.microsoft.com/office/drawing/2014/main" val="3577195444"/>
                  </a:ext>
                </a:extLst>
              </a:tr>
              <a:tr h="199720">
                <a:tc>
                  <a:txBody>
                    <a:bodyPr/>
                    <a:lstStyle/>
                    <a:p>
                      <a:r>
                        <a:rPr lang="en-GB" sz="1200" b="1" dirty="0"/>
                        <a:t>Compatible</a:t>
                      </a:r>
                    </a:p>
                  </a:txBody>
                  <a:tcPr/>
                </a:tc>
                <a:tc>
                  <a:txBody>
                    <a:bodyPr/>
                    <a:lstStyle/>
                    <a:p>
                      <a:pPr marL="0" indent="0">
                        <a:buFont typeface="Arial" panose="020B0604020202020204" pitchFamily="34" charset="0"/>
                        <a:buNone/>
                      </a:pPr>
                      <a:r>
                        <a:rPr lang="en-GB" sz="1200" dirty="0"/>
                        <a:t>To be able to communicate without problems.</a:t>
                      </a:r>
                    </a:p>
                  </a:txBody>
                  <a:tcPr/>
                </a:tc>
                <a:extLst>
                  <a:ext uri="{0D108BD9-81ED-4DB2-BD59-A6C34878D82A}">
                    <a16:rowId xmlns:a16="http://schemas.microsoft.com/office/drawing/2014/main" val="3122635714"/>
                  </a:ext>
                </a:extLst>
              </a:tr>
              <a:tr h="599161">
                <a:tc>
                  <a:txBody>
                    <a:bodyPr/>
                    <a:lstStyle/>
                    <a:p>
                      <a:r>
                        <a:rPr lang="en-GB" sz="1200" b="1" dirty="0"/>
                        <a:t>Packets</a:t>
                      </a:r>
                    </a:p>
                  </a:txBody>
                  <a:tcPr/>
                </a:tc>
                <a:tc>
                  <a:txBody>
                    <a:bodyPr/>
                    <a:lstStyle/>
                    <a:p>
                      <a:pPr marL="0" indent="0">
                        <a:buFont typeface="Arial" panose="020B0604020202020204" pitchFamily="34" charset="0"/>
                        <a:buNone/>
                      </a:pPr>
                      <a:r>
                        <a:rPr lang="en-GB" sz="1200" dirty="0"/>
                        <a:t>Data is split into smaller equal parts called packets.</a:t>
                      </a:r>
                    </a:p>
                  </a:txBody>
                  <a:tcPr/>
                </a:tc>
                <a:extLst>
                  <a:ext uri="{0D108BD9-81ED-4DB2-BD59-A6C34878D82A}">
                    <a16:rowId xmlns:a16="http://schemas.microsoft.com/office/drawing/2014/main" val="32711888"/>
                  </a:ext>
                </a:extLst>
              </a:tr>
              <a:tr h="599161">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1906505364"/>
                  </a:ext>
                </a:extLst>
              </a:tr>
              <a:tr h="732308">
                <a:tc>
                  <a:txBody>
                    <a:bodyPr/>
                    <a:lstStyle/>
                    <a:p>
                      <a:r>
                        <a:rPr lang="en-GB" sz="1200" b="1" dirty="0"/>
                        <a:t>Traffic</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The amount of data moving across a network at a given time.</a:t>
                      </a:r>
                    </a:p>
                  </a:txBody>
                  <a:tcPr/>
                </a:tc>
                <a:extLst>
                  <a:ext uri="{0D108BD9-81ED-4DB2-BD59-A6C34878D82A}">
                    <a16:rowId xmlns:a16="http://schemas.microsoft.com/office/drawing/2014/main" val="2622285574"/>
                  </a:ext>
                </a:extLst>
              </a:tr>
              <a:tr h="466014">
                <a:tc>
                  <a:txBody>
                    <a:bodyPr/>
                    <a:lstStyle/>
                    <a:p>
                      <a:r>
                        <a:rPr lang="en-GB" sz="1200" b="1" dirty="0"/>
                        <a:t>Hardware</a:t>
                      </a:r>
                    </a:p>
                  </a:txBody>
                  <a:tcPr/>
                </a:tc>
                <a:tc>
                  <a:txBody>
                    <a:bodyPr/>
                    <a:lstStyle/>
                    <a:p>
                      <a:pPr marL="0" indent="0">
                        <a:buFont typeface="Arial" panose="020B0604020202020204" pitchFamily="34" charset="0"/>
                        <a:buNone/>
                      </a:pPr>
                      <a:r>
                        <a:rPr lang="en-GB" sz="1200" dirty="0"/>
                        <a:t>Physical components in a computer system</a:t>
                      </a:r>
                    </a:p>
                  </a:txBody>
                  <a:tcPr/>
                </a:tc>
                <a:extLst>
                  <a:ext uri="{0D108BD9-81ED-4DB2-BD59-A6C34878D82A}">
                    <a16:rowId xmlns:a16="http://schemas.microsoft.com/office/drawing/2014/main" val="1722610568"/>
                  </a:ext>
                </a:extLst>
              </a:tr>
              <a:tr h="332867">
                <a:tc>
                  <a:txBody>
                    <a:bodyPr/>
                    <a:lstStyle/>
                    <a:p>
                      <a:r>
                        <a:rPr lang="en-GB" sz="1200" b="1" dirty="0"/>
                        <a:t>Software</a:t>
                      </a:r>
                    </a:p>
                  </a:txBody>
                  <a:tcPr/>
                </a:tc>
                <a:tc>
                  <a:txBody>
                    <a:bodyPr/>
                    <a:lstStyle/>
                    <a:p>
                      <a:pPr marL="0" indent="0">
                        <a:buFont typeface="Arial" panose="020B0604020202020204" pitchFamily="34" charset="0"/>
                        <a:buNone/>
                      </a:pPr>
                      <a:r>
                        <a:rPr lang="en-GB" sz="1200" dirty="0"/>
                        <a:t>Programs and operating system.</a:t>
                      </a:r>
                    </a:p>
                  </a:txBody>
                  <a:tcPr/>
                </a:tc>
                <a:extLst>
                  <a:ext uri="{0D108BD9-81ED-4DB2-BD59-A6C34878D82A}">
                    <a16:rowId xmlns:a16="http://schemas.microsoft.com/office/drawing/2014/main" val="1236419346"/>
                  </a:ext>
                </a:extLst>
              </a:tr>
            </a:tbl>
          </a:graphicData>
        </a:graphic>
      </p:graphicFrame>
    </p:spTree>
    <p:extLst>
      <p:ext uri="{BB962C8B-B14F-4D97-AF65-F5344CB8AC3E}">
        <p14:creationId xmlns:p14="http://schemas.microsoft.com/office/powerpoint/2010/main" val="2735012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90198277"/>
              </p:ext>
            </p:extLst>
          </p:nvPr>
        </p:nvGraphicFramePr>
        <p:xfrm>
          <a:off x="107504" y="116633"/>
          <a:ext cx="5616624" cy="6614160"/>
        </p:xfrm>
        <a:graphic>
          <a:graphicData uri="http://schemas.openxmlformats.org/drawingml/2006/table">
            <a:tbl>
              <a:tblPr firstRow="1" bandRow="1">
                <a:tableStyleId>{5940675A-B579-460E-94D1-54222C63F5DA}</a:tableStyleId>
              </a:tblPr>
              <a:tblGrid>
                <a:gridCol w="5616624">
                  <a:extLst>
                    <a:ext uri="{9D8B030D-6E8A-4147-A177-3AD203B41FA5}">
                      <a16:colId xmlns:a16="http://schemas.microsoft.com/office/drawing/2014/main" val="20000"/>
                    </a:ext>
                  </a:extLst>
                </a:gridCol>
              </a:tblGrid>
              <a:tr h="0">
                <a:tc>
                  <a:txBody>
                    <a:bodyPr/>
                    <a:lstStyle/>
                    <a:p>
                      <a:pPr algn="ctr"/>
                      <a:r>
                        <a:rPr lang="en-GB" b="1" dirty="0"/>
                        <a:t>1.5 Wired and wireless networks – Packet Switching</a:t>
                      </a:r>
                    </a:p>
                  </a:txBody>
                  <a:tcPr/>
                </a:tc>
                <a:extLst>
                  <a:ext uri="{0D108BD9-81ED-4DB2-BD59-A6C34878D82A}">
                    <a16:rowId xmlns:a16="http://schemas.microsoft.com/office/drawing/2014/main" val="2391731998"/>
                  </a:ext>
                </a:extLst>
              </a:tr>
              <a:tr h="177869">
                <a:tc>
                  <a:txBody>
                    <a:bodyPr/>
                    <a:lstStyle/>
                    <a:p>
                      <a:pPr marL="0" indent="0" algn="ctr">
                        <a:buFont typeface="Arial" panose="020B0604020202020204" pitchFamily="34" charset="0"/>
                        <a:buNone/>
                      </a:pPr>
                      <a:r>
                        <a:rPr lang="en-GB" sz="1600" b="1" u="none" dirty="0"/>
                        <a:t>1. Packets</a:t>
                      </a:r>
                    </a:p>
                  </a:txBody>
                  <a:tcPr/>
                </a:tc>
                <a:extLst>
                  <a:ext uri="{0D108BD9-81ED-4DB2-BD59-A6C34878D82A}">
                    <a16:rowId xmlns:a16="http://schemas.microsoft.com/office/drawing/2014/main" val="890249430"/>
                  </a:ext>
                </a:extLst>
              </a:tr>
              <a:tr h="177869">
                <a:tc>
                  <a:txBody>
                    <a:bodyPr/>
                    <a:lstStyle/>
                    <a:p>
                      <a:pPr marL="285750" indent="-285750" algn="l">
                        <a:buFont typeface="Arial" panose="020B0604020202020204" pitchFamily="34" charset="0"/>
                        <a:buChar char="•"/>
                      </a:pPr>
                      <a:r>
                        <a:rPr lang="en-GB" sz="1200" b="0" u="none" dirty="0"/>
                        <a:t>Before data is transmitted across the </a:t>
                      </a:r>
                      <a:r>
                        <a:rPr lang="en-GB" sz="1200" b="1" u="sng" dirty="0"/>
                        <a:t>Internet</a:t>
                      </a:r>
                      <a:r>
                        <a:rPr lang="en-GB" sz="1200" b="0" u="none" dirty="0"/>
                        <a:t> it is split into smaller, equal size, packets of data.</a:t>
                      </a:r>
                    </a:p>
                    <a:p>
                      <a:pPr marL="285750" indent="-285750" algn="l">
                        <a:buFont typeface="Arial" panose="020B0604020202020204" pitchFamily="34" charset="0"/>
                        <a:buChar char="•"/>
                      </a:pPr>
                      <a:r>
                        <a:rPr lang="en-GB" sz="1200" b="0" u="none" dirty="0"/>
                        <a:t>Each data packet is given a header that contains control information, including the destination </a:t>
                      </a:r>
                      <a:r>
                        <a:rPr lang="en-GB" sz="1200" b="1" u="sng" dirty="0"/>
                        <a:t>address</a:t>
                      </a:r>
                      <a:r>
                        <a:rPr lang="en-GB" sz="1200" b="0" u="none" dirty="0"/>
                        <a:t>, the source </a:t>
                      </a:r>
                      <a:r>
                        <a:rPr lang="en-GB" sz="1200" b="1" u="sng" dirty="0"/>
                        <a:t>address</a:t>
                      </a:r>
                      <a:r>
                        <a:rPr lang="en-GB" sz="1200" b="0" u="none" dirty="0"/>
                        <a:t> and the packet number.</a:t>
                      </a:r>
                    </a:p>
                    <a:p>
                      <a:pPr marL="285750" indent="-285750" algn="l">
                        <a:buFont typeface="Arial" panose="020B0604020202020204" pitchFamily="34" charset="0"/>
                        <a:buChar char="•"/>
                      </a:pPr>
                      <a:r>
                        <a:rPr lang="en-GB" sz="1200" b="0" u="none" dirty="0"/>
                        <a:t>The data packet’s payload is the data being sent – this could be part of an email, video etc.</a:t>
                      </a:r>
                    </a:p>
                    <a:p>
                      <a:pPr marL="285750" indent="-285750" algn="l">
                        <a:buFont typeface="Arial" panose="020B0604020202020204" pitchFamily="34" charset="0"/>
                        <a:buChar char="•"/>
                      </a:pPr>
                      <a:r>
                        <a:rPr lang="en-GB" sz="1200" b="0" u="none" dirty="0"/>
                        <a:t>Packets also include a </a:t>
                      </a:r>
                      <a:r>
                        <a:rPr lang="en-GB" sz="1200" b="1" u="sng" dirty="0"/>
                        <a:t>checksum</a:t>
                      </a:r>
                      <a:r>
                        <a:rPr lang="en-GB" sz="1200" b="0" u="none" dirty="0"/>
                        <a:t> number – a form of </a:t>
                      </a:r>
                      <a:r>
                        <a:rPr lang="en-GB" sz="1200" b="1" u="sng" dirty="0"/>
                        <a:t>validation</a:t>
                      </a:r>
                      <a:r>
                        <a:rPr lang="en-GB" sz="1200" b="0" u="none" dirty="0"/>
                        <a:t> used to check that the payload data hasn’t been corrupted during transit.</a:t>
                      </a:r>
                    </a:p>
                    <a:p>
                      <a:pPr marL="285750" indent="-285750" algn="l">
                        <a:buFont typeface="Arial" panose="020B0604020202020204" pitchFamily="34" charset="0"/>
                        <a:buChar char="•"/>
                      </a:pPr>
                      <a:r>
                        <a:rPr lang="en-GB" sz="1200" b="0" u="none" dirty="0"/>
                        <a:t>As data is split into smaller packets, each packet takes up less </a:t>
                      </a:r>
                      <a:r>
                        <a:rPr lang="en-GB" sz="1200" b="1" u="sng" dirty="0"/>
                        <a:t>bandwidth</a:t>
                      </a:r>
                      <a:r>
                        <a:rPr lang="en-GB" sz="1200" b="0" u="none" dirty="0"/>
                        <a:t> allowing data to be transferred in less time.</a:t>
                      </a:r>
                    </a:p>
                  </a:txBody>
                  <a:tcPr/>
                </a:tc>
                <a:extLst>
                  <a:ext uri="{0D108BD9-81ED-4DB2-BD59-A6C34878D82A}">
                    <a16:rowId xmlns:a16="http://schemas.microsoft.com/office/drawing/2014/main" val="27784747"/>
                  </a:ext>
                </a:extLst>
              </a:tr>
              <a:tr h="0">
                <a:tc>
                  <a:txBody>
                    <a:bodyPr/>
                    <a:lstStyle/>
                    <a:p>
                      <a:pPr marL="0" indent="0" algn="ctr">
                        <a:buFont typeface="Arial" panose="020B0604020202020204" pitchFamily="34" charset="0"/>
                        <a:buNone/>
                      </a:pPr>
                      <a:r>
                        <a:rPr lang="en-GB" sz="1600" b="1" dirty="0"/>
                        <a:t>2. Packet Switching</a:t>
                      </a:r>
                    </a:p>
                  </a:txBody>
                  <a:tcPr/>
                </a:tc>
                <a:extLst>
                  <a:ext uri="{0D108BD9-81ED-4DB2-BD59-A6C34878D82A}">
                    <a16:rowId xmlns:a16="http://schemas.microsoft.com/office/drawing/2014/main" val="3452179311"/>
                  </a:ext>
                </a:extLst>
              </a:tr>
              <a:tr h="0">
                <a:tc>
                  <a:txBody>
                    <a:bodyPr/>
                    <a:lstStyle/>
                    <a:p>
                      <a:pPr marL="171450" indent="-171450" algn="l">
                        <a:buFont typeface="Arial" panose="020B0604020202020204" pitchFamily="34" charset="0"/>
                        <a:buChar char="•"/>
                      </a:pPr>
                      <a:r>
                        <a:rPr lang="en-GB" sz="1200" b="0" u="none" dirty="0"/>
                        <a:t>Packet switching is used by </a:t>
                      </a:r>
                      <a:r>
                        <a:rPr lang="en-GB" sz="1200" b="1" u="sng" dirty="0"/>
                        <a:t>routers</a:t>
                      </a:r>
                      <a:r>
                        <a:rPr lang="en-GB" sz="1200" b="0" u="none" dirty="0"/>
                        <a:t> to direct data packets.</a:t>
                      </a:r>
                    </a:p>
                    <a:p>
                      <a:pPr marL="171450" indent="-171450" algn="l">
                        <a:buFont typeface="Arial" panose="020B0604020202020204" pitchFamily="34" charset="0"/>
                        <a:buChar char="•"/>
                      </a:pPr>
                      <a:r>
                        <a:rPr lang="en-GB" sz="1200" b="0" u="none" dirty="0"/>
                        <a:t>Packets are sent different routes to each other, depending on where </a:t>
                      </a:r>
                      <a:r>
                        <a:rPr lang="en-GB" sz="1200" b="1" u="sng" dirty="0"/>
                        <a:t>traffic</a:t>
                      </a:r>
                      <a:r>
                        <a:rPr lang="en-GB" sz="1200" b="0" u="none" dirty="0"/>
                        <a:t> is on the network to ensure that it arrives as quickly as possible.</a:t>
                      </a:r>
                    </a:p>
                  </a:txBody>
                  <a:tcPr/>
                </a:tc>
                <a:extLst>
                  <a:ext uri="{0D108BD9-81ED-4DB2-BD59-A6C34878D82A}">
                    <a16:rowId xmlns:a16="http://schemas.microsoft.com/office/drawing/2014/main" val="1543644974"/>
                  </a:ext>
                </a:extLst>
              </a:tr>
              <a:tr h="0">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The sending device splits the data into packets and assigned each packet a number to indicate the order of the data – this is done in accordance with the TCP </a:t>
                      </a:r>
                      <a:r>
                        <a:rPr lang="en-GB" sz="1200" b="1" u="sng" dirty="0"/>
                        <a:t>protocol</a:t>
                      </a:r>
                      <a:endParaRPr lang="en-GB" sz="1200" b="0" u="none" dirty="0"/>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Each router, starting with the router of the device sending the data, reads the header and decides which way to send the packet next according to the IP </a:t>
                      </a:r>
                      <a:r>
                        <a:rPr lang="en-GB" sz="1200" b="1" u="sng" dirty="0"/>
                        <a:t>protocol</a:t>
                      </a:r>
                      <a:r>
                        <a:rPr lang="en-GB" sz="1200" b="0" u="none" dirty="0"/>
                        <a:t> rules.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The way the data is sent changes depending on </a:t>
                      </a:r>
                      <a:r>
                        <a:rPr lang="en-GB" sz="1200" b="1" u="sng" dirty="0"/>
                        <a:t>network</a:t>
                      </a:r>
                      <a:r>
                        <a:rPr lang="en-GB" sz="1200" b="0" u="none" dirty="0"/>
                        <a:t> </a:t>
                      </a:r>
                      <a:r>
                        <a:rPr lang="en-GB" sz="1200" b="1" u="sng" dirty="0"/>
                        <a:t>traffic</a:t>
                      </a:r>
                      <a:r>
                        <a:rPr lang="en-GB" sz="1200" b="0" u="none" dirty="0"/>
                        <a:t> so the packets can take different routes. If a router receives too many packets it may prioritise some over others.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As the packets take different routes they can arrive in the wrong order – the receiving device uses the packet numbers to reassemble them in the right order.</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Sometimes packets go missing so the receiving device regularly checks that all packets have been received, if after a certain time period some are still missing a timeout message is sent back to the sending device.</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GB" sz="1200" b="0" u="none" dirty="0"/>
                        <a:t>If all the data is received and the </a:t>
                      </a:r>
                      <a:r>
                        <a:rPr lang="en-GB" sz="1200" b="1" u="sng" dirty="0"/>
                        <a:t>checksums</a:t>
                      </a:r>
                      <a:r>
                        <a:rPr lang="en-GB" sz="1200" b="0" u="none" dirty="0"/>
                        <a:t> match a receipt confirmation is sent back to the sending device.</a:t>
                      </a:r>
                    </a:p>
                  </a:txBody>
                  <a:tcPr/>
                </a:tc>
                <a:extLst>
                  <a:ext uri="{0D108BD9-81ED-4DB2-BD59-A6C34878D82A}">
                    <a16:rowId xmlns:a16="http://schemas.microsoft.com/office/drawing/2014/main" val="4178605367"/>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2414869513"/>
              </p:ext>
            </p:extLst>
          </p:nvPr>
        </p:nvGraphicFramePr>
        <p:xfrm>
          <a:off x="5795108" y="116633"/>
          <a:ext cx="3313396" cy="3522541"/>
        </p:xfrm>
        <a:graphic>
          <a:graphicData uri="http://schemas.openxmlformats.org/drawingml/2006/table">
            <a:tbl>
              <a:tblPr firstRow="1" bandRow="1">
                <a:tableStyleId>{5940675A-B579-460E-94D1-54222C63F5DA}</a:tableStyleId>
              </a:tblPr>
              <a:tblGrid>
                <a:gridCol w="937132">
                  <a:extLst>
                    <a:ext uri="{9D8B030D-6E8A-4147-A177-3AD203B41FA5}">
                      <a16:colId xmlns:a16="http://schemas.microsoft.com/office/drawing/2014/main" val="633833441"/>
                    </a:ext>
                  </a:extLst>
                </a:gridCol>
                <a:gridCol w="2376264">
                  <a:extLst>
                    <a:ext uri="{9D8B030D-6E8A-4147-A177-3AD203B41FA5}">
                      <a16:colId xmlns:a16="http://schemas.microsoft.com/office/drawing/2014/main" val="1036891275"/>
                    </a:ext>
                  </a:extLst>
                </a:gridCol>
              </a:tblGrid>
              <a:tr h="257713">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93285">
                <a:tc>
                  <a:txBody>
                    <a:bodyPr/>
                    <a:lstStyle/>
                    <a:p>
                      <a:r>
                        <a:rPr lang="en-GB" sz="1200" b="1" dirty="0"/>
                        <a:t>Internet</a:t>
                      </a:r>
                    </a:p>
                  </a:txBody>
                  <a:tcPr/>
                </a:tc>
                <a:tc>
                  <a:txBody>
                    <a:bodyPr/>
                    <a:lstStyle/>
                    <a:p>
                      <a:pPr marL="0" indent="0">
                        <a:buFont typeface="Arial" panose="020B0604020202020204" pitchFamily="34" charset="0"/>
                        <a:buNone/>
                      </a:pPr>
                      <a:r>
                        <a:rPr lang="en-GB" sz="1200" dirty="0"/>
                        <a:t>Global network of networks</a:t>
                      </a:r>
                    </a:p>
                  </a:txBody>
                  <a:tcPr/>
                </a:tc>
                <a:extLst>
                  <a:ext uri="{0D108BD9-81ED-4DB2-BD59-A6C34878D82A}">
                    <a16:rowId xmlns:a16="http://schemas.microsoft.com/office/drawing/2014/main" val="3577195444"/>
                  </a:ext>
                </a:extLst>
              </a:tr>
              <a:tr h="322141">
                <a:tc>
                  <a:txBody>
                    <a:bodyPr/>
                    <a:lstStyle/>
                    <a:p>
                      <a:r>
                        <a:rPr lang="en-GB" sz="1200" b="1" dirty="0"/>
                        <a:t>Address</a:t>
                      </a:r>
                    </a:p>
                  </a:txBody>
                  <a:tcPr/>
                </a:tc>
                <a:tc>
                  <a:txBody>
                    <a:bodyPr/>
                    <a:lstStyle/>
                    <a:p>
                      <a:pPr marL="0" indent="0">
                        <a:buFont typeface="Arial" panose="020B0604020202020204" pitchFamily="34" charset="0"/>
                        <a:buNone/>
                      </a:pPr>
                      <a:r>
                        <a:rPr lang="en-GB" sz="1200" dirty="0"/>
                        <a:t>Location of data on the network</a:t>
                      </a:r>
                    </a:p>
                  </a:txBody>
                  <a:tcPr/>
                </a:tc>
                <a:extLst>
                  <a:ext uri="{0D108BD9-81ED-4DB2-BD59-A6C34878D82A}">
                    <a16:rowId xmlns:a16="http://schemas.microsoft.com/office/drawing/2014/main" val="3122635714"/>
                  </a:ext>
                </a:extLst>
              </a:tr>
              <a:tr h="450997">
                <a:tc>
                  <a:txBody>
                    <a:bodyPr/>
                    <a:lstStyle/>
                    <a:p>
                      <a:r>
                        <a:rPr lang="en-GB" sz="1200" b="1" dirty="0"/>
                        <a:t>Checksum</a:t>
                      </a:r>
                    </a:p>
                  </a:txBody>
                  <a:tcPr/>
                </a:tc>
                <a:tc>
                  <a:txBody>
                    <a:bodyPr/>
                    <a:lstStyle/>
                    <a:p>
                      <a:pPr marL="0" indent="0">
                        <a:buFont typeface="Arial" panose="020B0604020202020204" pitchFamily="34" charset="0"/>
                        <a:buNone/>
                      </a:pPr>
                      <a:r>
                        <a:rPr lang="en-GB" sz="1200" dirty="0"/>
                        <a:t>A number generated by performing a calculation the data.</a:t>
                      </a:r>
                    </a:p>
                  </a:txBody>
                  <a:tcPr/>
                </a:tc>
                <a:extLst>
                  <a:ext uri="{0D108BD9-81ED-4DB2-BD59-A6C34878D82A}">
                    <a16:rowId xmlns:a16="http://schemas.microsoft.com/office/drawing/2014/main" val="1287907962"/>
                  </a:ext>
                </a:extLst>
              </a:tr>
              <a:tr h="322141">
                <a:tc>
                  <a:txBody>
                    <a:bodyPr/>
                    <a:lstStyle/>
                    <a:p>
                      <a:r>
                        <a:rPr lang="en-GB" sz="1200" b="1" dirty="0"/>
                        <a:t>Validation</a:t>
                      </a:r>
                    </a:p>
                  </a:txBody>
                  <a:tcPr/>
                </a:tc>
                <a:tc>
                  <a:txBody>
                    <a:bodyPr/>
                    <a:lstStyle/>
                    <a:p>
                      <a:pPr marL="0" indent="0">
                        <a:buFont typeface="Arial" panose="020B0604020202020204" pitchFamily="34" charset="0"/>
                        <a:buNone/>
                      </a:pPr>
                      <a:r>
                        <a:rPr lang="en-GB" sz="1200" dirty="0"/>
                        <a:t>Checking whether data </a:t>
                      </a:r>
                      <a:r>
                        <a:rPr lang="en-GB" sz="1200" i="1" dirty="0"/>
                        <a:t>might</a:t>
                      </a:r>
                      <a:r>
                        <a:rPr lang="en-GB" sz="1200" i="0" dirty="0"/>
                        <a:t> be correct.</a:t>
                      </a:r>
                      <a:endParaRPr lang="en-GB" sz="1200" dirty="0"/>
                    </a:p>
                  </a:txBody>
                  <a:tcPr/>
                </a:tc>
                <a:extLst>
                  <a:ext uri="{0D108BD9-81ED-4DB2-BD59-A6C34878D82A}">
                    <a16:rowId xmlns:a16="http://schemas.microsoft.com/office/drawing/2014/main" val="32711888"/>
                  </a:ext>
                </a:extLst>
              </a:tr>
              <a:tr h="322141">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1906505364"/>
                  </a:ext>
                </a:extLst>
              </a:tr>
              <a:tr h="193285">
                <a:tc>
                  <a:txBody>
                    <a:bodyPr/>
                    <a:lstStyle/>
                    <a:p>
                      <a:r>
                        <a:rPr lang="en-GB" sz="1200" b="1" dirty="0"/>
                        <a:t>Protocol</a:t>
                      </a:r>
                    </a:p>
                  </a:txBody>
                  <a:tcPr/>
                </a:tc>
                <a:tc>
                  <a:txBody>
                    <a:bodyPr/>
                    <a:lstStyle/>
                    <a:p>
                      <a:pPr marL="0" indent="0">
                        <a:buFont typeface="Arial" panose="020B0604020202020204" pitchFamily="34" charset="0"/>
                        <a:buNone/>
                      </a:pPr>
                      <a:r>
                        <a:rPr lang="en-GB" sz="1200" dirty="0"/>
                        <a:t>The rules of data transmission.</a:t>
                      </a:r>
                    </a:p>
                  </a:txBody>
                  <a:tcPr/>
                </a:tc>
                <a:extLst>
                  <a:ext uri="{0D108BD9-81ED-4DB2-BD59-A6C34878D82A}">
                    <a16:rowId xmlns:a16="http://schemas.microsoft.com/office/drawing/2014/main" val="2622285574"/>
                  </a:ext>
                </a:extLst>
              </a:tr>
              <a:tr h="193285">
                <a:tc>
                  <a:txBody>
                    <a:bodyPr/>
                    <a:lstStyle/>
                    <a:p>
                      <a:r>
                        <a:rPr lang="en-GB" sz="1200" b="1" dirty="0"/>
                        <a:t>Traffic</a:t>
                      </a:r>
                    </a:p>
                  </a:txBody>
                  <a:tcPr/>
                </a:tc>
                <a:tc>
                  <a:txBody>
                    <a:bodyPr/>
                    <a:lstStyle/>
                    <a:p>
                      <a:pPr marL="0" indent="0">
                        <a:buFont typeface="Arial" panose="020B0604020202020204" pitchFamily="34" charset="0"/>
                        <a:buNone/>
                      </a:pPr>
                      <a:r>
                        <a:rPr lang="en-GB" sz="1200" dirty="0"/>
                        <a:t>The amount of data moving across a network at a given time.</a:t>
                      </a:r>
                    </a:p>
                  </a:txBody>
                  <a:tcPr/>
                </a:tc>
                <a:extLst>
                  <a:ext uri="{0D108BD9-81ED-4DB2-BD59-A6C34878D82A}">
                    <a16:rowId xmlns:a16="http://schemas.microsoft.com/office/drawing/2014/main" val="1722610568"/>
                  </a:ext>
                </a:extLst>
              </a:tr>
              <a:tr h="193285">
                <a:tc>
                  <a:txBody>
                    <a:bodyPr/>
                    <a:lstStyle/>
                    <a:p>
                      <a:r>
                        <a:rPr lang="en-GB" sz="1200" b="1" dirty="0"/>
                        <a:t>Bandwidth</a:t>
                      </a:r>
                    </a:p>
                  </a:txBody>
                  <a:tcPr/>
                </a:tc>
                <a:tc>
                  <a:txBody>
                    <a:bodyPr/>
                    <a:lstStyle/>
                    <a:p>
                      <a:pPr marL="0" indent="0">
                        <a:buFont typeface="Arial" panose="020B0604020202020204" pitchFamily="34" charset="0"/>
                        <a:buNone/>
                      </a:pPr>
                      <a:r>
                        <a:rPr lang="en-GB" sz="1200" dirty="0"/>
                        <a:t>The amount of data that can travel on a network at a given time.</a:t>
                      </a:r>
                    </a:p>
                  </a:txBody>
                  <a:tcPr/>
                </a:tc>
                <a:extLst>
                  <a:ext uri="{0D108BD9-81ED-4DB2-BD59-A6C34878D82A}">
                    <a16:rowId xmlns:a16="http://schemas.microsoft.com/office/drawing/2014/main" val="3215066305"/>
                  </a:ext>
                </a:extLst>
              </a:tr>
            </a:tbl>
          </a:graphicData>
        </a:graphic>
      </p:graphicFrame>
      <p:pic>
        <p:nvPicPr>
          <p:cNvPr id="5" name="Picture 4">
            <a:extLst>
              <a:ext uri="{FF2B5EF4-FFF2-40B4-BE49-F238E27FC236}">
                <a16:creationId xmlns:a16="http://schemas.microsoft.com/office/drawing/2014/main" id="{F1698E9E-C11E-4896-A871-10D0B3F39450}"/>
              </a:ext>
            </a:extLst>
          </p:cNvPr>
          <p:cNvPicPr>
            <a:picLocks noChangeAspect="1"/>
          </p:cNvPicPr>
          <p:nvPr/>
        </p:nvPicPr>
        <p:blipFill>
          <a:blip r:embed="rId2"/>
          <a:stretch>
            <a:fillRect/>
          </a:stretch>
        </p:blipFill>
        <p:spPr>
          <a:xfrm>
            <a:off x="5795108" y="4869161"/>
            <a:ext cx="3218884" cy="1872208"/>
          </a:xfrm>
          <a:prstGeom prst="rect">
            <a:avLst/>
          </a:prstGeom>
        </p:spPr>
      </p:pic>
    </p:spTree>
    <p:extLst>
      <p:ext uri="{BB962C8B-B14F-4D97-AF65-F5344CB8AC3E}">
        <p14:creationId xmlns:p14="http://schemas.microsoft.com/office/powerpoint/2010/main" val="3555747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98671763"/>
              </p:ext>
            </p:extLst>
          </p:nvPr>
        </p:nvGraphicFramePr>
        <p:xfrm>
          <a:off x="35496" y="44624"/>
          <a:ext cx="6417542" cy="6888480"/>
        </p:xfrm>
        <a:graphic>
          <a:graphicData uri="http://schemas.openxmlformats.org/drawingml/2006/table">
            <a:tbl>
              <a:tblPr firstRow="1" bandRow="1">
                <a:tableStyleId>{5940675A-B579-460E-94D1-54222C63F5DA}</a:tableStyleId>
              </a:tblPr>
              <a:tblGrid>
                <a:gridCol w="792090">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792089">
                  <a:extLst>
                    <a:ext uri="{9D8B030D-6E8A-4147-A177-3AD203B41FA5}">
                      <a16:colId xmlns:a16="http://schemas.microsoft.com/office/drawing/2014/main" val="20003"/>
                    </a:ext>
                  </a:extLst>
                </a:gridCol>
                <a:gridCol w="2025051">
                  <a:extLst>
                    <a:ext uri="{9D8B030D-6E8A-4147-A177-3AD203B41FA5}">
                      <a16:colId xmlns:a16="http://schemas.microsoft.com/office/drawing/2014/main" val="20004"/>
                    </a:ext>
                  </a:extLst>
                </a:gridCol>
              </a:tblGrid>
              <a:tr h="287779">
                <a:tc gridSpan="5">
                  <a:txBody>
                    <a:bodyPr/>
                    <a:lstStyle/>
                    <a:p>
                      <a:pPr algn="ctr"/>
                      <a:r>
                        <a:rPr lang="en-GB" sz="1800" b="1" dirty="0"/>
                        <a:t>1.2 Systems Architecture: Memory</a:t>
                      </a:r>
                    </a:p>
                  </a:txBody>
                  <a:tcPr/>
                </a:tc>
                <a:tc hMerge="1">
                  <a:txBody>
                    <a:bodyPr/>
                    <a:lstStyle/>
                    <a:p>
                      <a:endParaRPr lang="en-GB"/>
                    </a:p>
                  </a:txBody>
                  <a:tcPr/>
                </a:tc>
                <a:tc hMerge="1">
                  <a:txBody>
                    <a:bodyPr/>
                    <a:lstStyle/>
                    <a:p>
                      <a:pPr marL="285750" indent="-285750" algn="l">
                        <a:buFont typeface="Arial" panose="020B0604020202020204" pitchFamily="34" charset="0"/>
                        <a:buChar char="•"/>
                      </a:pPr>
                      <a:endParaRPr lang="en-GB" sz="1400" b="0" baseline="0" dirty="0"/>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05841352"/>
                  </a:ext>
                </a:extLst>
              </a:tr>
              <a:tr h="407687">
                <a:tc gridSpan="2">
                  <a:txBody>
                    <a:bodyPr/>
                    <a:lstStyle/>
                    <a:p>
                      <a:pPr algn="l"/>
                      <a:r>
                        <a:rPr lang="en-GB" sz="1400" b="1" dirty="0"/>
                        <a:t>1 . Primary</a:t>
                      </a:r>
                      <a:r>
                        <a:rPr lang="en-GB" sz="1400" b="1" baseline="0" dirty="0"/>
                        <a:t> Memory</a:t>
                      </a:r>
                      <a:endParaRPr lang="en-GB" sz="1400" b="1" dirty="0"/>
                    </a:p>
                  </a:txBody>
                  <a:tcPr/>
                </a:tc>
                <a:tc hMerge="1">
                  <a:txBody>
                    <a:bodyPr/>
                    <a:lstStyle/>
                    <a:p>
                      <a:pPr algn="ctr"/>
                      <a:endParaRPr lang="en-GB" sz="1800" b="1" dirty="0"/>
                    </a:p>
                  </a:txBody>
                  <a:tcPr/>
                </a:tc>
                <a:tc gridSpan="3">
                  <a:txBody>
                    <a:bodyPr/>
                    <a:lstStyle/>
                    <a:p>
                      <a:pPr marL="285750" indent="-285750" algn="l">
                        <a:buFont typeface="Arial" panose="020B0604020202020204" pitchFamily="34" charset="0"/>
                        <a:buChar char="•"/>
                      </a:pPr>
                      <a:r>
                        <a:rPr lang="en-GB" sz="1400" b="0" dirty="0"/>
                        <a:t>Data</a:t>
                      </a:r>
                      <a:r>
                        <a:rPr lang="en-GB" sz="1400" b="0" baseline="0" dirty="0"/>
                        <a:t> storage that can be directly accessed by the CPU</a:t>
                      </a:r>
                    </a:p>
                    <a:p>
                      <a:pPr marL="285750" indent="-285750" algn="l">
                        <a:buFont typeface="Arial" panose="020B0604020202020204" pitchFamily="34" charset="0"/>
                        <a:buChar char="•"/>
                      </a:pPr>
                      <a:r>
                        <a:rPr lang="en-GB" sz="1400" b="0" baseline="0" dirty="0"/>
                        <a:t>Generally </a:t>
                      </a:r>
                      <a:r>
                        <a:rPr lang="en-GB" sz="1400" b="1" u="sng" baseline="0" dirty="0"/>
                        <a:t>volatile</a:t>
                      </a:r>
                      <a:r>
                        <a:rPr lang="en-GB" sz="1400" b="0" baseline="0" dirty="0"/>
                        <a:t>, with one exception (ROM)</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07687">
                <a:tc gridSpan="2">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dirty="0"/>
                        <a:t>2. Primary Memory</a:t>
                      </a:r>
                      <a:r>
                        <a:rPr lang="en-GB" sz="1400" b="1" baseline="0" dirty="0"/>
                        <a:t> Examples</a:t>
                      </a:r>
                      <a:endParaRPr lang="en-GB" sz="1400" b="1" dirty="0"/>
                    </a:p>
                  </a:txBody>
                  <a:tcPr/>
                </a:tc>
                <a:tc hMerge="1">
                  <a:txBody>
                    <a:bodyPr/>
                    <a:lstStyle/>
                    <a:p>
                      <a:pPr marL="285750" indent="-285750" algn="l">
                        <a:buFont typeface="Arial" panose="020B0604020202020204" pitchFamily="34" charset="0"/>
                        <a:buChar char="•"/>
                      </a:pPr>
                      <a:endParaRPr lang="en-GB" sz="1400" b="0" baseline="0" dirty="0"/>
                    </a:p>
                  </a:txBody>
                  <a:tcPr/>
                </a:tc>
                <a:tc gridSpan="2">
                  <a:txBody>
                    <a:bodyPr/>
                    <a:lstStyle/>
                    <a:p>
                      <a:pPr marL="285750" indent="-285750" algn="l">
                        <a:buFont typeface="Arial" panose="020B0604020202020204" pitchFamily="34" charset="0"/>
                        <a:buChar char="•"/>
                      </a:pPr>
                      <a:r>
                        <a:rPr lang="en-GB" sz="1400" b="0" dirty="0"/>
                        <a:t>Random Access Memory</a:t>
                      </a:r>
                      <a:r>
                        <a:rPr lang="en-GB" sz="1400" b="0" baseline="0" dirty="0"/>
                        <a:t> (RAM)</a:t>
                      </a:r>
                    </a:p>
                    <a:p>
                      <a:pPr marL="285750" indent="-285750" algn="l">
                        <a:buFont typeface="Arial" panose="020B0604020202020204" pitchFamily="34" charset="0"/>
                        <a:buChar char="•"/>
                      </a:pPr>
                      <a:r>
                        <a:rPr lang="en-GB" sz="1400" b="0" baseline="0" dirty="0"/>
                        <a:t>Read Only Memory (ROM)</a:t>
                      </a:r>
                    </a:p>
                  </a:txBody>
                  <a:tcPr/>
                </a:tc>
                <a:tc hMerge="1">
                  <a:txBody>
                    <a:bodyPr/>
                    <a:lstStyle/>
                    <a:p>
                      <a:endParaRPr lang="en-GB"/>
                    </a:p>
                  </a:txBody>
                  <a:tcPr/>
                </a:tc>
                <a:tc>
                  <a:txBody>
                    <a:bodyPr/>
                    <a:lstStyle/>
                    <a:p>
                      <a:pPr marL="285750" indent="-285750" algn="l">
                        <a:buFont typeface="Arial" panose="020B0604020202020204" pitchFamily="34" charset="0"/>
                        <a:buChar char="•"/>
                      </a:pPr>
                      <a:r>
                        <a:rPr lang="en-GB" sz="1400" b="1" u="sng" baseline="0" dirty="0"/>
                        <a:t>Registers</a:t>
                      </a:r>
                    </a:p>
                    <a:p>
                      <a:pPr marL="285750" indent="-285750" algn="l">
                        <a:buFont typeface="Arial" panose="020B0604020202020204" pitchFamily="34" charset="0"/>
                        <a:buChar char="•"/>
                      </a:pPr>
                      <a:r>
                        <a:rPr lang="en-GB" sz="1400" b="1" u="sng" baseline="0" dirty="0"/>
                        <a:t>Cache</a:t>
                      </a:r>
                      <a:endParaRPr lang="en-GB" b="1" u="sng" dirty="0"/>
                    </a:p>
                  </a:txBody>
                  <a:tcPr/>
                </a:tc>
                <a:extLst>
                  <a:ext uri="{0D108BD9-81ED-4DB2-BD59-A6C34878D82A}">
                    <a16:rowId xmlns:a16="http://schemas.microsoft.com/office/drawing/2014/main" val="10001"/>
                  </a:ext>
                </a:extLst>
              </a:tr>
              <a:tr h="287779">
                <a:tc gridSpan="3">
                  <a:txBody>
                    <a:bodyPr/>
                    <a:lstStyle/>
                    <a:p>
                      <a:pPr marL="0" indent="0" algn="ctr">
                        <a:buFont typeface="Arial" panose="020B0604020202020204" pitchFamily="34" charset="0"/>
                        <a:buNone/>
                      </a:pPr>
                      <a:r>
                        <a:rPr lang="en-GB" sz="1800" b="1" dirty="0"/>
                        <a:t>RAM</a:t>
                      </a:r>
                    </a:p>
                  </a:txBody>
                  <a:tcPr/>
                </a:tc>
                <a:tc hMerge="1">
                  <a:txBody>
                    <a:bodyPr/>
                    <a:lstStyle/>
                    <a:p>
                      <a:endParaRPr lang="en-GB"/>
                    </a:p>
                  </a:txBody>
                  <a:tcPr/>
                </a:tc>
                <a:tc hMerge="1">
                  <a:txBody>
                    <a:bodyPr/>
                    <a:lstStyle/>
                    <a:p>
                      <a:endParaRPr lang="en-GB"/>
                    </a:p>
                  </a:txBody>
                  <a:tcPr/>
                </a:tc>
                <a:tc gridSpan="2">
                  <a:txBody>
                    <a:bodyPr/>
                    <a:lstStyle/>
                    <a:p>
                      <a:pPr marL="0" indent="0" algn="ctr">
                        <a:buFont typeface="Arial" panose="020B0604020202020204" pitchFamily="34" charset="0"/>
                        <a:buNone/>
                      </a:pPr>
                      <a:r>
                        <a:rPr lang="en-GB" sz="1800" b="1" dirty="0"/>
                        <a:t>ROM</a:t>
                      </a:r>
                    </a:p>
                  </a:txBody>
                  <a:tcPr/>
                </a:tc>
                <a:tc hMerge="1">
                  <a:txBody>
                    <a:bodyPr/>
                    <a:lstStyle/>
                    <a:p>
                      <a:endParaRPr lang="en-GB"/>
                    </a:p>
                  </a:txBody>
                  <a:tcPr/>
                </a:tc>
                <a:extLst>
                  <a:ext uri="{0D108BD9-81ED-4DB2-BD59-A6C34878D82A}">
                    <a16:rowId xmlns:a16="http://schemas.microsoft.com/office/drawing/2014/main" val="10003"/>
                  </a:ext>
                </a:extLst>
              </a:tr>
              <a:tr h="575557">
                <a:tc>
                  <a:txBody>
                    <a:bodyPr/>
                    <a:lstStyle/>
                    <a:p>
                      <a:pPr marL="0" indent="0" algn="l">
                        <a:buFont typeface="Arial" panose="020B0604020202020204" pitchFamily="34" charset="0"/>
                        <a:buNone/>
                      </a:pPr>
                      <a:r>
                        <a:rPr lang="en-GB" sz="1400" b="1" dirty="0"/>
                        <a:t>3. Purpose</a:t>
                      </a:r>
                    </a:p>
                  </a:txBody>
                  <a:tcPr/>
                </a:tc>
                <a:tc gridSpan="2">
                  <a:txBody>
                    <a:bodyPr/>
                    <a:lstStyle/>
                    <a:p>
                      <a:pPr marL="0" indent="0" algn="l">
                        <a:buFont typeface="Arial" panose="020B0604020202020204" pitchFamily="34" charset="0"/>
                        <a:buNone/>
                      </a:pPr>
                      <a:r>
                        <a:rPr lang="en-GB" sz="1400" b="0" dirty="0"/>
                        <a:t>To hold data,</a:t>
                      </a:r>
                      <a:r>
                        <a:rPr lang="en-GB" sz="1400" b="0" baseline="0" dirty="0"/>
                        <a:t> i</a:t>
                      </a:r>
                      <a:r>
                        <a:rPr lang="en-GB" sz="1400" b="0" dirty="0"/>
                        <a:t>nstructions and files  that are currently in use.</a:t>
                      </a:r>
                    </a:p>
                  </a:txBody>
                  <a:tcPr/>
                </a:tc>
                <a:tc hMerge="1">
                  <a:txBody>
                    <a:bodyPr/>
                    <a:lstStyle/>
                    <a:p>
                      <a:endParaRPr lang="en-GB"/>
                    </a:p>
                  </a:txBody>
                  <a:tcPr/>
                </a:tc>
                <a:tc>
                  <a:txBody>
                    <a:bodyPr/>
                    <a:lstStyle/>
                    <a:p>
                      <a:pPr marL="0" indent="0" algn="l">
                        <a:buFont typeface="Arial" panose="020B0604020202020204" pitchFamily="34" charset="0"/>
                        <a:buNone/>
                      </a:pPr>
                      <a:r>
                        <a:rPr lang="en-GB" sz="1400" b="1" baseline="0" dirty="0"/>
                        <a:t>4. Purpose</a:t>
                      </a:r>
                    </a:p>
                  </a:txBody>
                  <a:tcPr/>
                </a:tc>
                <a:tc>
                  <a:txBody>
                    <a:bodyPr/>
                    <a:lstStyle/>
                    <a:p>
                      <a:pPr marL="0" indent="0" algn="l">
                        <a:buFont typeface="Arial" panose="020B0604020202020204" pitchFamily="34" charset="0"/>
                        <a:buNone/>
                      </a:pPr>
                      <a:r>
                        <a:rPr lang="en-GB" sz="1400" b="0" baseline="0" dirty="0"/>
                        <a:t>To hold the instructions (BIOS) used to boot up the computer.</a:t>
                      </a:r>
                    </a:p>
                  </a:txBody>
                  <a:tcPr/>
                </a:tc>
                <a:extLst>
                  <a:ext uri="{0D108BD9-81ED-4DB2-BD59-A6C34878D82A}">
                    <a16:rowId xmlns:a16="http://schemas.microsoft.com/office/drawing/2014/main" val="10004"/>
                  </a:ext>
                </a:extLst>
              </a:tr>
              <a:tr h="1918525">
                <a:tc gridSpan="3">
                  <a:txBody>
                    <a:bodyPr/>
                    <a:lstStyle/>
                    <a:p>
                      <a:pPr marL="285750" indent="-285750" algn="l">
                        <a:buFont typeface="Arial" panose="020B0604020202020204" pitchFamily="34" charset="0"/>
                        <a:buChar char="•"/>
                      </a:pPr>
                      <a:r>
                        <a:rPr lang="en-GB" sz="1400" b="1" u="sng" dirty="0"/>
                        <a:t>Volatile</a:t>
                      </a:r>
                    </a:p>
                    <a:p>
                      <a:pPr marL="285750" indent="-285750" algn="l">
                        <a:buFont typeface="Arial" panose="020B0604020202020204" pitchFamily="34" charset="0"/>
                        <a:buChar char="•"/>
                      </a:pPr>
                      <a:r>
                        <a:rPr lang="en-GB" sz="1400" b="0" dirty="0"/>
                        <a:t>CPU can read from and write to</a:t>
                      </a:r>
                      <a:r>
                        <a:rPr lang="en-GB" sz="1400" b="0" baseline="0" dirty="0"/>
                        <a:t> </a:t>
                      </a:r>
                      <a:r>
                        <a:rPr lang="en-GB" sz="1400" b="0" dirty="0"/>
                        <a:t>RAM.</a:t>
                      </a:r>
                    </a:p>
                    <a:p>
                      <a:pPr marL="285750" indent="-285750" algn="l">
                        <a:buFont typeface="Arial" panose="020B0604020202020204" pitchFamily="34" charset="0"/>
                        <a:buChar char="•"/>
                      </a:pPr>
                      <a:r>
                        <a:rPr lang="en-GB" sz="1400" b="0" baseline="0" dirty="0"/>
                        <a:t>Easily replaced to increase </a:t>
                      </a:r>
                      <a:r>
                        <a:rPr lang="en-GB" sz="1400" b="1" u="sng" baseline="0" dirty="0"/>
                        <a:t>capacity</a:t>
                      </a:r>
                      <a:r>
                        <a:rPr lang="en-GB" sz="1400" b="0" baseline="0" dirty="0"/>
                        <a:t>.</a:t>
                      </a:r>
                    </a:p>
                    <a:p>
                      <a:pPr marL="285750" indent="-285750" algn="l">
                        <a:buFont typeface="Arial" panose="020B0604020202020204" pitchFamily="34" charset="0"/>
                        <a:buChar char="•"/>
                      </a:pPr>
                      <a:r>
                        <a:rPr lang="en-GB" sz="1400" b="1" u="sng" baseline="0" dirty="0"/>
                        <a:t>Capacity </a:t>
                      </a:r>
                      <a:r>
                        <a:rPr lang="en-GB" sz="1400" b="0" baseline="0" dirty="0"/>
                        <a:t>of RAM directly impacts system </a:t>
                      </a:r>
                      <a:r>
                        <a:rPr lang="en-GB" sz="1400" b="1" u="sng" baseline="0" dirty="0"/>
                        <a:t>performance.</a:t>
                      </a:r>
                      <a:endParaRPr lang="en-GB" sz="1400" b="0" baseline="0" dirty="0"/>
                    </a:p>
                    <a:p>
                      <a:pPr marL="285750" indent="-285750" algn="l">
                        <a:buFont typeface="Arial" panose="020B0604020202020204" pitchFamily="34" charset="0"/>
                        <a:buChar char="•"/>
                      </a:pPr>
                      <a:r>
                        <a:rPr lang="en-GB" sz="1400" b="0" dirty="0"/>
                        <a:t>Operating</a:t>
                      </a:r>
                      <a:r>
                        <a:rPr lang="en-GB" sz="1400" b="0" baseline="0" dirty="0"/>
                        <a:t> System loaded onto RAM when computer starts up</a:t>
                      </a:r>
                    </a:p>
                    <a:p>
                      <a:pPr marL="285750" indent="-285750" algn="l">
                        <a:buFont typeface="Arial" panose="020B0604020202020204" pitchFamily="34" charset="0"/>
                        <a:buChar char="•"/>
                      </a:pPr>
                      <a:r>
                        <a:rPr lang="en-GB" sz="1400" b="0" baseline="0" dirty="0"/>
                        <a:t>Data, instructions and files are copied from secondary storage to RAM while in use, and removed when no longer in use</a:t>
                      </a:r>
                    </a:p>
                    <a:p>
                      <a:pPr marL="285750" indent="-285750" algn="l">
                        <a:buFont typeface="Arial" panose="020B0604020202020204" pitchFamily="34" charset="0"/>
                        <a:buChar char="•"/>
                      </a:pPr>
                      <a:r>
                        <a:rPr lang="en-GB" sz="1400" b="0" baseline="0" dirty="0"/>
                        <a:t>Sometimes called “main memory”</a:t>
                      </a:r>
                      <a:endParaRPr lang="en-GB" sz="1400" b="0" dirty="0"/>
                    </a:p>
                  </a:txBody>
                  <a:tcPr/>
                </a:tc>
                <a:tc hMerge="1">
                  <a:txBody>
                    <a:bodyPr/>
                    <a:lstStyle/>
                    <a:p>
                      <a:endParaRPr lang="en-GB"/>
                    </a:p>
                  </a:txBody>
                  <a:tcPr/>
                </a:tc>
                <a:tc hMerge="1">
                  <a:txBody>
                    <a:bodyPr/>
                    <a:lstStyle/>
                    <a:p>
                      <a:endParaRPr lang="en-GB"/>
                    </a:p>
                  </a:txBody>
                  <a:tcPr/>
                </a:tc>
                <a:tc gridSpan="2">
                  <a:txBody>
                    <a:bodyPr/>
                    <a:lstStyle/>
                    <a:p>
                      <a:pPr marL="285750" indent="-285750" algn="l">
                        <a:buFont typeface="Arial" panose="020B0604020202020204" pitchFamily="34" charset="0"/>
                        <a:buChar char="•"/>
                      </a:pPr>
                      <a:r>
                        <a:rPr lang="en-GB" sz="1400" b="1" u="none" baseline="0" dirty="0"/>
                        <a:t>Non-volatile</a:t>
                      </a:r>
                      <a:r>
                        <a:rPr lang="en-GB" sz="1400" b="0" u="none" baseline="0" dirty="0"/>
                        <a:t> (only non-volatile primary memory type)</a:t>
                      </a:r>
                    </a:p>
                    <a:p>
                      <a:pPr marL="285750" indent="-285750" algn="l">
                        <a:buFont typeface="Arial" panose="020B0604020202020204" pitchFamily="34" charset="0"/>
                        <a:buChar char="•"/>
                      </a:pPr>
                      <a:r>
                        <a:rPr lang="en-GB" sz="1400" b="0" u="none" baseline="0" dirty="0"/>
                        <a:t>CPU can only read from ROM.</a:t>
                      </a:r>
                    </a:p>
                    <a:p>
                      <a:pPr marL="285750" indent="-285750" algn="l">
                        <a:buFont typeface="Arial" panose="020B0604020202020204" pitchFamily="34" charset="0"/>
                        <a:buChar char="•"/>
                      </a:pPr>
                      <a:r>
                        <a:rPr lang="en-GB" sz="1400" b="0" u="none" baseline="0" dirty="0"/>
                        <a:t>Small, factory made, chip built into the motherboard</a:t>
                      </a:r>
                    </a:p>
                    <a:p>
                      <a:pPr marL="285750" indent="-285750" algn="l">
                        <a:buFont typeface="Arial" panose="020B0604020202020204" pitchFamily="34" charset="0"/>
                        <a:buChar char="•"/>
                      </a:pPr>
                      <a:r>
                        <a:rPr lang="en-GB" sz="1400" b="0" u="none" baseline="0" dirty="0"/>
                        <a:t>Rarely replaced but can be updated (flashed) with new firmware</a:t>
                      </a:r>
                    </a:p>
                    <a:p>
                      <a:pPr marL="285750" indent="-285750" algn="l">
                        <a:buFont typeface="Arial" panose="020B0604020202020204" pitchFamily="34" charset="0"/>
                        <a:buChar char="•"/>
                      </a:pPr>
                      <a:r>
                        <a:rPr lang="en-GB" sz="1400" b="1" u="none" baseline="0" dirty="0"/>
                        <a:t>Capacity </a:t>
                      </a:r>
                      <a:r>
                        <a:rPr lang="en-GB" sz="1400" b="0" u="none" baseline="0" dirty="0"/>
                        <a:t>Capacity of ROM is very low and has no impact on system </a:t>
                      </a:r>
                      <a:r>
                        <a:rPr lang="en-GB" sz="1400" b="1" u="sng" baseline="0" dirty="0"/>
                        <a:t>performance</a:t>
                      </a:r>
                    </a:p>
                  </a:txBody>
                  <a:tcPr/>
                </a:tc>
                <a:tc hMerge="1">
                  <a:txBody>
                    <a:bodyPr/>
                    <a:lstStyle/>
                    <a:p>
                      <a:endParaRPr lang="en-GB"/>
                    </a:p>
                  </a:txBody>
                  <a:tcPr/>
                </a:tc>
                <a:extLst>
                  <a:ext uri="{0D108BD9-81ED-4DB2-BD59-A6C34878D82A}">
                    <a16:rowId xmlns:a16="http://schemas.microsoft.com/office/drawing/2014/main" val="10005"/>
                  </a:ext>
                </a:extLst>
              </a:tr>
              <a:tr h="287779">
                <a:tc gridSpan="5">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1"/>
                        <a:t>5. Virtual</a:t>
                      </a:r>
                      <a:r>
                        <a:rPr lang="en-GB" sz="1800" b="1" baseline="0"/>
                        <a:t> Memory</a:t>
                      </a:r>
                      <a:endParaRPr lang="en-GB" sz="1800" b="1"/>
                    </a:p>
                  </a:txBody>
                  <a:tcPr/>
                </a:tc>
                <a:tc hMerge="1">
                  <a:txBody>
                    <a:bodyPr/>
                    <a:lstStyle/>
                    <a:p>
                      <a:endParaRPr lang="en-GB"/>
                    </a:p>
                  </a:txBody>
                  <a:tcPr/>
                </a:tc>
                <a:tc hMerge="1">
                  <a:txBody>
                    <a:bodyPr/>
                    <a:lstStyle/>
                    <a:p>
                      <a:endParaRPr lang="en-GB"/>
                    </a:p>
                  </a:txBody>
                  <a:tcPr/>
                </a:tc>
                <a:tc hMerge="1">
                  <a:txBody>
                    <a:bodyPr/>
                    <a:lstStyle/>
                    <a:p>
                      <a:pPr marL="285750" indent="-285750" algn="l">
                        <a:buFont typeface="Arial" panose="020B0604020202020204" pitchFamily="34" charset="0"/>
                        <a:buChar char="•"/>
                      </a:pPr>
                      <a:endParaRPr lang="en-GB" sz="1400" b="0" baseline="0" dirty="0"/>
                    </a:p>
                  </a:txBody>
                  <a:tcPr/>
                </a:tc>
                <a:tc hMerge="1">
                  <a:txBody>
                    <a:bodyPr/>
                    <a:lstStyle/>
                    <a:p>
                      <a:endParaRPr lang="en-GB"/>
                    </a:p>
                  </a:txBody>
                  <a:tcPr/>
                </a:tc>
                <a:extLst>
                  <a:ext uri="{0D108BD9-81ED-4DB2-BD59-A6C34878D82A}">
                    <a16:rowId xmlns:a16="http://schemas.microsoft.com/office/drawing/2014/main" val="1949996661"/>
                  </a:ext>
                </a:extLst>
              </a:tr>
              <a:tr h="1155799">
                <a:tc gridSpan="5">
                  <a:txBody>
                    <a:bodyPr/>
                    <a:lstStyle/>
                    <a:p>
                      <a:pPr marL="285750" indent="-285750" algn="l">
                        <a:buFont typeface="Arial" panose="020B0604020202020204" pitchFamily="34" charset="0"/>
                        <a:buChar char="•"/>
                      </a:pPr>
                      <a:r>
                        <a:rPr lang="en-GB" sz="1400" b="0"/>
                        <a:t>Dedicated </a:t>
                      </a:r>
                      <a:r>
                        <a:rPr lang="en-GB" sz="1400" b="1" u="sng" baseline="0"/>
                        <a:t>partition</a:t>
                      </a:r>
                      <a:r>
                        <a:rPr lang="en-GB" sz="1400" b="0" u="sng" baseline="0"/>
                        <a:t> </a:t>
                      </a:r>
                      <a:r>
                        <a:rPr lang="en-GB" sz="1400" b="0" baseline="0"/>
                        <a:t>of Secondary Storage used as “extra” RAM.</a:t>
                      </a:r>
                    </a:p>
                    <a:p>
                      <a:pPr marL="285750" indent="-285750" algn="l">
                        <a:buFont typeface="Arial" panose="020B0604020202020204" pitchFamily="34" charset="0"/>
                        <a:buChar char="•"/>
                      </a:pPr>
                      <a:r>
                        <a:rPr lang="en-GB" sz="1400" b="0" baseline="0"/>
                        <a:t>Used when too many applications are open, or if an application is particularly memory intensive.</a:t>
                      </a:r>
                    </a:p>
                    <a:p>
                      <a:pPr marL="285750" indent="-285750" algn="l">
                        <a:buFont typeface="Arial" panose="020B0604020202020204" pitchFamily="34" charset="0"/>
                        <a:buChar char="•"/>
                      </a:pPr>
                      <a:r>
                        <a:rPr lang="en-GB" sz="1400" b="0" baseline="0"/>
                        <a:t>Data/instructions in virtual memory need to be copied into RAM when in use.</a:t>
                      </a:r>
                    </a:p>
                    <a:p>
                      <a:pPr marL="285750" indent="-285750" algn="l">
                        <a:buFont typeface="Arial" panose="020B0604020202020204" pitchFamily="34" charset="0"/>
                        <a:buChar char="•"/>
                      </a:pPr>
                      <a:r>
                        <a:rPr lang="en-GB" sz="1400" b="0" baseline="0"/>
                        <a:t>As secondary storage has a slower transfer rate, the </a:t>
                      </a:r>
                      <a:r>
                        <a:rPr lang="en-GB" sz="1400" b="1" u="sng" baseline="0"/>
                        <a:t>performance</a:t>
                      </a:r>
                      <a:r>
                        <a:rPr lang="en-GB" sz="1400" b="0" u="none" baseline="0"/>
                        <a:t> of</a:t>
                      </a:r>
                      <a:r>
                        <a:rPr lang="en-GB" sz="1400" b="0" baseline="0"/>
                        <a:t> a computer system falls when virtual memory is being used.</a:t>
                      </a:r>
                    </a:p>
                  </a:txBody>
                  <a:tcPr/>
                </a:tc>
                <a:tc hMerge="1">
                  <a:txBody>
                    <a:bodyPr/>
                    <a:lstStyle/>
                    <a:p>
                      <a:endParaRPr lang="en-GB"/>
                    </a:p>
                  </a:txBody>
                  <a:tcPr/>
                </a:tc>
                <a:tc hMerge="1">
                  <a:txBody>
                    <a:bodyPr/>
                    <a:lstStyle/>
                    <a:p>
                      <a:endParaRPr lang="en-GB" dirty="0"/>
                    </a:p>
                  </a:txBody>
                  <a:tcPr/>
                </a:tc>
                <a:tc hMerge="1">
                  <a:txBody>
                    <a:bodyPr/>
                    <a:lstStyle/>
                    <a:p>
                      <a:pPr marL="285750" indent="-285750" algn="l">
                        <a:buFont typeface="Arial" panose="020B0604020202020204" pitchFamily="34" charset="0"/>
                        <a:buChar char="•"/>
                      </a:pPr>
                      <a:endParaRPr lang="en-GB" sz="1400" b="0" baseline="0" dirty="0"/>
                    </a:p>
                  </a:txBody>
                  <a:tcPr/>
                </a:tc>
                <a:tc hMerge="1">
                  <a:txBody>
                    <a:bodyPr/>
                    <a:lstStyle/>
                    <a:p>
                      <a:endParaRPr lang="en-GB" dirty="0"/>
                    </a:p>
                  </a:txBody>
                  <a:tcPr/>
                </a:tc>
                <a:extLst>
                  <a:ext uri="{0D108BD9-81ED-4DB2-BD59-A6C34878D82A}">
                    <a16:rowId xmlns:a16="http://schemas.microsoft.com/office/drawing/2014/main" val="25578005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133219394"/>
              </p:ext>
            </p:extLst>
          </p:nvPr>
        </p:nvGraphicFramePr>
        <p:xfrm>
          <a:off x="6492976" y="55672"/>
          <a:ext cx="2583460" cy="6558280"/>
        </p:xfrm>
        <a:graphic>
          <a:graphicData uri="http://schemas.openxmlformats.org/drawingml/2006/table">
            <a:tbl>
              <a:tblPr firstRow="1" bandRow="1">
                <a:tableStyleId>{5940675A-B579-460E-94D1-54222C63F5DA}</a:tableStyleId>
              </a:tblPr>
              <a:tblGrid>
                <a:gridCol w="1174299">
                  <a:extLst>
                    <a:ext uri="{9D8B030D-6E8A-4147-A177-3AD203B41FA5}">
                      <a16:colId xmlns:a16="http://schemas.microsoft.com/office/drawing/2014/main" val="20000"/>
                    </a:ext>
                  </a:extLst>
                </a:gridCol>
                <a:gridCol w="1409161">
                  <a:extLst>
                    <a:ext uri="{9D8B030D-6E8A-4147-A177-3AD203B41FA5}">
                      <a16:colId xmlns:a16="http://schemas.microsoft.com/office/drawing/2014/main" val="20001"/>
                    </a:ext>
                  </a:extLst>
                </a:gridCol>
              </a:tblGrid>
              <a:tr h="37084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10000"/>
                  </a:ext>
                </a:extLst>
              </a:tr>
              <a:tr h="370840">
                <a:tc>
                  <a:txBody>
                    <a:bodyPr/>
                    <a:lstStyle/>
                    <a:p>
                      <a:r>
                        <a:rPr lang="en-GB" sz="1400" b="1" dirty="0"/>
                        <a:t>Volatile</a:t>
                      </a:r>
                    </a:p>
                  </a:txBody>
                  <a:tcPr/>
                </a:tc>
                <a:tc>
                  <a:txBody>
                    <a:bodyPr/>
                    <a:lstStyle/>
                    <a:p>
                      <a:r>
                        <a:rPr lang="en-GB" sz="1400" dirty="0"/>
                        <a:t>Requires electrical current to retain contents.</a:t>
                      </a:r>
                    </a:p>
                  </a:txBody>
                  <a:tcPr/>
                </a:tc>
                <a:extLst>
                  <a:ext uri="{0D108BD9-81ED-4DB2-BD59-A6C34878D82A}">
                    <a16:rowId xmlns:a16="http://schemas.microsoft.com/office/drawing/2014/main" val="10001"/>
                  </a:ext>
                </a:extLst>
              </a:tr>
              <a:tr h="370840">
                <a:tc>
                  <a:txBody>
                    <a:bodyPr/>
                    <a:lstStyle/>
                    <a:p>
                      <a:r>
                        <a:rPr lang="en-GB" sz="1400" b="1" dirty="0"/>
                        <a:t>Non-Volatile</a:t>
                      </a:r>
                    </a:p>
                  </a:txBody>
                  <a:tcPr/>
                </a:tc>
                <a:tc>
                  <a:txBody>
                    <a:bodyPr/>
                    <a:lstStyle/>
                    <a:p>
                      <a:r>
                        <a:rPr lang="en-GB" sz="1400" dirty="0"/>
                        <a:t>Does not require electrical current to retain contents.</a:t>
                      </a:r>
                    </a:p>
                  </a:txBody>
                  <a:tcPr/>
                </a:tc>
                <a:extLst>
                  <a:ext uri="{0D108BD9-81ED-4DB2-BD59-A6C34878D82A}">
                    <a16:rowId xmlns:a16="http://schemas.microsoft.com/office/drawing/2014/main" val="3537760099"/>
                  </a:ext>
                </a:extLst>
              </a:tr>
              <a:tr h="370840">
                <a:tc>
                  <a:txBody>
                    <a:bodyPr/>
                    <a:lstStyle/>
                    <a:p>
                      <a:r>
                        <a:rPr lang="en-GB" sz="1400" b="1" dirty="0"/>
                        <a:t>Register</a:t>
                      </a:r>
                    </a:p>
                  </a:txBody>
                  <a:tcPr/>
                </a:tc>
                <a:tc>
                  <a:txBody>
                    <a:bodyPr/>
                    <a:lstStyle/>
                    <a:p>
                      <a:r>
                        <a:rPr lang="en-GB" sz="1400" dirty="0"/>
                        <a:t>Tiny capacity memory inside CPU components.</a:t>
                      </a:r>
                    </a:p>
                  </a:txBody>
                  <a:tcPr/>
                </a:tc>
                <a:extLst>
                  <a:ext uri="{0D108BD9-81ED-4DB2-BD59-A6C34878D82A}">
                    <a16:rowId xmlns:a16="http://schemas.microsoft.com/office/drawing/2014/main" val="632551552"/>
                  </a:ext>
                </a:extLst>
              </a:tr>
              <a:tr h="370840">
                <a:tc>
                  <a:txBody>
                    <a:bodyPr/>
                    <a:lstStyle/>
                    <a:p>
                      <a:r>
                        <a:rPr lang="en-GB" sz="1400" b="1" dirty="0"/>
                        <a:t>Cache</a:t>
                      </a:r>
                    </a:p>
                  </a:txBody>
                  <a:tcPr/>
                </a:tc>
                <a:tc>
                  <a:txBody>
                    <a:bodyPr/>
                    <a:lstStyle/>
                    <a:p>
                      <a:r>
                        <a:rPr lang="en-GB" sz="1400" dirty="0"/>
                        <a:t>Low capacity memory inside the CPU.</a:t>
                      </a:r>
                    </a:p>
                  </a:txBody>
                  <a:tcPr/>
                </a:tc>
                <a:extLst>
                  <a:ext uri="{0D108BD9-81ED-4DB2-BD59-A6C34878D82A}">
                    <a16:rowId xmlns:a16="http://schemas.microsoft.com/office/drawing/2014/main" val="3787471820"/>
                  </a:ext>
                </a:extLst>
              </a:tr>
              <a:tr h="370840">
                <a:tc>
                  <a:txBody>
                    <a:bodyPr/>
                    <a:lstStyle/>
                    <a:p>
                      <a:r>
                        <a:rPr lang="en-GB" sz="1400" b="1" dirty="0"/>
                        <a:t>Capacity</a:t>
                      </a:r>
                    </a:p>
                  </a:txBody>
                  <a:tcPr/>
                </a:tc>
                <a:tc>
                  <a:txBody>
                    <a:bodyPr/>
                    <a:lstStyle/>
                    <a:p>
                      <a:r>
                        <a:rPr lang="en-GB" sz="1400" dirty="0"/>
                        <a:t>The amount</a:t>
                      </a:r>
                      <a:r>
                        <a:rPr lang="en-GB" sz="1400" baseline="0" dirty="0"/>
                        <a:t> of bits that memory can store.</a:t>
                      </a:r>
                      <a:endParaRPr lang="en-GB" sz="1400" dirty="0"/>
                    </a:p>
                  </a:txBody>
                  <a:tcPr/>
                </a:tc>
                <a:extLst>
                  <a:ext uri="{0D108BD9-81ED-4DB2-BD59-A6C34878D82A}">
                    <a16:rowId xmlns:a16="http://schemas.microsoft.com/office/drawing/2014/main" val="3775264227"/>
                  </a:ext>
                </a:extLst>
              </a:tr>
              <a:tr h="370840">
                <a:tc>
                  <a:txBody>
                    <a:bodyPr/>
                    <a:lstStyle/>
                    <a:p>
                      <a:r>
                        <a:rPr lang="en-GB" sz="1400" b="1" dirty="0"/>
                        <a:t>Performance</a:t>
                      </a:r>
                    </a:p>
                  </a:txBody>
                  <a:tcPr/>
                </a:tc>
                <a:tc>
                  <a:txBody>
                    <a:bodyPr/>
                    <a:lstStyle/>
                    <a:p>
                      <a:r>
                        <a:rPr lang="en-GB" sz="1400" dirty="0"/>
                        <a:t>The amount of work accomplished by the computer system. </a:t>
                      </a:r>
                    </a:p>
                  </a:txBody>
                  <a:tcPr/>
                </a:tc>
                <a:extLst>
                  <a:ext uri="{0D108BD9-81ED-4DB2-BD59-A6C34878D82A}">
                    <a16:rowId xmlns:a16="http://schemas.microsoft.com/office/drawing/2014/main" val="2912400355"/>
                  </a:ext>
                </a:extLst>
              </a:tr>
              <a:tr h="370840">
                <a:tc>
                  <a:txBody>
                    <a:bodyPr/>
                    <a:lstStyle/>
                    <a:p>
                      <a:r>
                        <a:rPr lang="en-GB" sz="1400" b="1" dirty="0"/>
                        <a:t>Partition</a:t>
                      </a:r>
                    </a:p>
                  </a:txBody>
                  <a:tcPr/>
                </a:tc>
                <a:tc>
                  <a:txBody>
                    <a:bodyPr/>
                    <a:lstStyle/>
                    <a:p>
                      <a:r>
                        <a:rPr lang="en-GB" sz="1400" dirty="0"/>
                        <a:t>Section of a storage device.</a:t>
                      </a:r>
                    </a:p>
                  </a:txBody>
                  <a:tcPr/>
                </a:tc>
                <a:extLst>
                  <a:ext uri="{0D108BD9-81ED-4DB2-BD59-A6C34878D82A}">
                    <a16:rowId xmlns:a16="http://schemas.microsoft.com/office/drawing/2014/main" val="256393144"/>
                  </a:ext>
                </a:extLst>
              </a:tr>
            </a:tbl>
          </a:graphicData>
        </a:graphic>
      </p:graphicFrame>
    </p:spTree>
    <p:extLst>
      <p:ext uri="{BB962C8B-B14F-4D97-AF65-F5344CB8AC3E}">
        <p14:creationId xmlns:p14="http://schemas.microsoft.com/office/powerpoint/2010/main" val="362523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84543679"/>
              </p:ext>
            </p:extLst>
          </p:nvPr>
        </p:nvGraphicFramePr>
        <p:xfrm>
          <a:off x="107502" y="188640"/>
          <a:ext cx="6408714" cy="5956164"/>
        </p:xfrm>
        <a:graphic>
          <a:graphicData uri="http://schemas.openxmlformats.org/drawingml/2006/table">
            <a:tbl>
              <a:tblPr firstRow="1" bandRow="1">
                <a:tableStyleId>{5940675A-B579-460E-94D1-54222C63F5DA}</a:tableStyleId>
              </a:tblPr>
              <a:tblGrid>
                <a:gridCol w="1637784">
                  <a:extLst>
                    <a:ext uri="{9D8B030D-6E8A-4147-A177-3AD203B41FA5}">
                      <a16:colId xmlns:a16="http://schemas.microsoft.com/office/drawing/2014/main" val="20000"/>
                    </a:ext>
                  </a:extLst>
                </a:gridCol>
                <a:gridCol w="4770930">
                  <a:extLst>
                    <a:ext uri="{9D8B030D-6E8A-4147-A177-3AD203B41FA5}">
                      <a16:colId xmlns:a16="http://schemas.microsoft.com/office/drawing/2014/main" val="20001"/>
                    </a:ext>
                  </a:extLst>
                </a:gridCol>
              </a:tblGrid>
              <a:tr h="312151">
                <a:tc gridSpan="2">
                  <a:txBody>
                    <a:bodyPr/>
                    <a:lstStyle/>
                    <a:p>
                      <a:pPr algn="ctr"/>
                      <a:r>
                        <a:rPr lang="en-GB" sz="2000" b="1" dirty="0"/>
                        <a:t>1.1 Systems architecture – Von Neuman Architecture</a:t>
                      </a:r>
                    </a:p>
                  </a:txBody>
                  <a:tcPr/>
                </a:tc>
                <a:tc hMerge="1">
                  <a:txBody>
                    <a:bodyPr/>
                    <a:lstStyle/>
                    <a:p>
                      <a:endParaRPr lang="en-GB"/>
                    </a:p>
                  </a:txBody>
                  <a:tcPr/>
                </a:tc>
                <a:extLst>
                  <a:ext uri="{0D108BD9-81ED-4DB2-BD59-A6C34878D82A}">
                    <a16:rowId xmlns:a16="http://schemas.microsoft.com/office/drawing/2014/main" val="2974048149"/>
                  </a:ext>
                </a:extLst>
              </a:tr>
              <a:tr h="312151">
                <a:tc gridSpan="2">
                  <a:txBody>
                    <a:bodyPr/>
                    <a:lstStyle/>
                    <a:p>
                      <a:pPr algn="ctr"/>
                      <a:r>
                        <a:rPr lang="en-GB" sz="1800" b="1" dirty="0"/>
                        <a:t>1. Von Neumann Architecture</a:t>
                      </a:r>
                    </a:p>
                  </a:txBody>
                  <a:tcPr/>
                </a:tc>
                <a:tc hMerge="1">
                  <a:txBody>
                    <a:bodyPr/>
                    <a:lstStyle/>
                    <a:p>
                      <a:endParaRPr lang="en-GB"/>
                    </a:p>
                  </a:txBody>
                  <a:tcPr/>
                </a:tc>
                <a:extLst>
                  <a:ext uri="{0D108BD9-81ED-4DB2-BD59-A6C34878D82A}">
                    <a16:rowId xmlns:a16="http://schemas.microsoft.com/office/drawing/2014/main" val="10000"/>
                  </a:ext>
                </a:extLst>
              </a:tr>
              <a:tr h="750168">
                <a:tc gridSpan="2">
                  <a:txBody>
                    <a:bodyPr/>
                    <a:lstStyle/>
                    <a:p>
                      <a:pPr marL="285750" indent="-285750" algn="l">
                        <a:buFont typeface="Arial" panose="020B0604020202020204" pitchFamily="34" charset="0"/>
                        <a:buChar char="•"/>
                      </a:pPr>
                      <a:r>
                        <a:rPr lang="en-GB" sz="1400" b="0" dirty="0"/>
                        <a:t>Described</a:t>
                      </a:r>
                      <a:r>
                        <a:rPr lang="en-GB" sz="1400" b="0" baseline="0" dirty="0"/>
                        <a:t> by John von Neumann in 1945</a:t>
                      </a:r>
                    </a:p>
                    <a:p>
                      <a:pPr marL="285750" indent="-285750" algn="l">
                        <a:buFont typeface="Arial" panose="020B0604020202020204" pitchFamily="34" charset="0"/>
                        <a:buChar char="•"/>
                      </a:pPr>
                      <a:r>
                        <a:rPr lang="en-GB" sz="1400" b="0" baseline="0" dirty="0"/>
                        <a:t>Remains the basis of modern computers</a:t>
                      </a:r>
                    </a:p>
                    <a:p>
                      <a:pPr marL="285750" indent="-285750" algn="l">
                        <a:buFont typeface="Arial" panose="020B0604020202020204" pitchFamily="34" charset="0"/>
                        <a:buChar char="•"/>
                      </a:pPr>
                      <a:r>
                        <a:rPr lang="en-GB" sz="1400" b="0" baseline="0" dirty="0"/>
                        <a:t>Describes a system where the CPU runs programs stored in </a:t>
                      </a:r>
                      <a:r>
                        <a:rPr lang="en-GB" sz="1400" b="1" u="sng" baseline="0" dirty="0"/>
                        <a:t>memory</a:t>
                      </a:r>
                    </a:p>
                    <a:p>
                      <a:pPr marL="285750" indent="-285750" algn="l">
                        <a:buFont typeface="Arial" panose="020B0604020202020204" pitchFamily="34" charset="0"/>
                        <a:buChar char="•"/>
                      </a:pPr>
                      <a:r>
                        <a:rPr lang="en-GB" sz="1400" b="0" baseline="0" dirty="0"/>
                        <a:t>Programs consist of instructions and data, which are stored in </a:t>
                      </a:r>
                      <a:r>
                        <a:rPr lang="en-GB" sz="1400" b="1" u="sng" baseline="0" dirty="0"/>
                        <a:t>memory</a:t>
                      </a:r>
                      <a:r>
                        <a:rPr lang="en-GB" sz="1400" b="0" u="sng" baseline="0" dirty="0"/>
                        <a:t> </a:t>
                      </a:r>
                      <a:r>
                        <a:rPr lang="en-GB" sz="1400" b="0" baseline="0" dirty="0"/>
                        <a:t>addresses</a:t>
                      </a:r>
                    </a:p>
                    <a:p>
                      <a:pPr marL="285750" indent="-285750" algn="l">
                        <a:buFont typeface="Arial" panose="020B0604020202020204" pitchFamily="34" charset="0"/>
                        <a:buChar char="•"/>
                      </a:pPr>
                      <a:r>
                        <a:rPr lang="en-GB" sz="1400" b="0" dirty="0"/>
                        <a:t>Buses connect</a:t>
                      </a:r>
                      <a:r>
                        <a:rPr lang="en-GB" sz="1400" b="0" baseline="0" dirty="0"/>
                        <a:t> the CPU (described as CU and ALU) to memory and I/O devices.</a:t>
                      </a:r>
                      <a:endParaRPr lang="en-GB" sz="1400" b="0" dirty="0"/>
                    </a:p>
                  </a:txBody>
                  <a:tcPr/>
                </a:tc>
                <a:tc hMerge="1">
                  <a:txBody>
                    <a:bodyPr/>
                    <a:lstStyle/>
                    <a:p>
                      <a:endParaRPr lang="en-GB"/>
                    </a:p>
                  </a:txBody>
                  <a:tcPr/>
                </a:tc>
                <a:extLst>
                  <a:ext uri="{0D108BD9-81ED-4DB2-BD59-A6C34878D82A}">
                    <a16:rowId xmlns:a16="http://schemas.microsoft.com/office/drawing/2014/main" val="10001"/>
                  </a:ext>
                </a:extLst>
              </a:tr>
              <a:tr h="369948">
                <a:tc gridSpan="2">
                  <a:txBody>
                    <a:bodyPr/>
                    <a:lstStyle/>
                    <a:p>
                      <a:pPr marL="0" indent="0" algn="ctr">
                        <a:buFont typeface="Arial" panose="020B0604020202020204" pitchFamily="34" charset="0"/>
                        <a:buNone/>
                      </a:pPr>
                      <a:r>
                        <a:rPr lang="en-GB" sz="1800" b="1" dirty="0"/>
                        <a:t>2. Registers</a:t>
                      </a:r>
                    </a:p>
                  </a:txBody>
                  <a:tcPr/>
                </a:tc>
                <a:tc hMerge="1">
                  <a:txBody>
                    <a:bodyPr/>
                    <a:lstStyle/>
                    <a:p>
                      <a:endParaRPr lang="en-GB"/>
                    </a:p>
                  </a:txBody>
                  <a:tcPr/>
                </a:tc>
                <a:extLst>
                  <a:ext uri="{0D108BD9-81ED-4DB2-BD59-A6C34878D82A}">
                    <a16:rowId xmlns:a16="http://schemas.microsoft.com/office/drawing/2014/main" val="10002"/>
                  </a:ext>
                </a:extLst>
              </a:tr>
              <a:tr h="369948">
                <a:tc gridSpan="2">
                  <a:txBody>
                    <a:bodyPr/>
                    <a:lstStyle/>
                    <a:p>
                      <a:pPr marL="0" indent="0" algn="l">
                        <a:buFont typeface="Arial" panose="020B0604020202020204" pitchFamily="34" charset="0"/>
                        <a:buNone/>
                      </a:pPr>
                      <a:r>
                        <a:rPr lang="en-GB" sz="1400" b="0" dirty="0"/>
                        <a:t>Five named specific use registers are used in von Neumann architecture.</a:t>
                      </a:r>
                    </a:p>
                  </a:txBody>
                  <a:tcPr/>
                </a:tc>
                <a:tc hMerge="1">
                  <a:txBody>
                    <a:bodyPr/>
                    <a:lstStyle/>
                    <a:p>
                      <a:endParaRPr lang="en-GB"/>
                    </a:p>
                  </a:txBody>
                  <a:tcPr/>
                </a:tc>
                <a:extLst>
                  <a:ext uri="{0D108BD9-81ED-4DB2-BD59-A6C34878D82A}">
                    <a16:rowId xmlns:a16="http://schemas.microsoft.com/office/drawing/2014/main" val="10003"/>
                  </a:ext>
                </a:extLst>
              </a:tr>
              <a:tr h="369948">
                <a:tc>
                  <a:txBody>
                    <a:bodyPr/>
                    <a:lstStyle/>
                    <a:p>
                      <a:pPr marL="0" indent="0" algn="l">
                        <a:buFont typeface="Arial" panose="020B0604020202020204" pitchFamily="34" charset="0"/>
                        <a:buNone/>
                      </a:pPr>
                      <a:r>
                        <a:rPr lang="en-GB" sz="1400" b="1" dirty="0"/>
                        <a:t>3. Program</a:t>
                      </a:r>
                      <a:r>
                        <a:rPr lang="en-GB" sz="1400" b="1" baseline="0" dirty="0"/>
                        <a:t> Counter</a:t>
                      </a:r>
                      <a:endParaRPr lang="en-GB" sz="1400" b="1" dirty="0"/>
                    </a:p>
                  </a:txBody>
                  <a:tcPr/>
                </a:tc>
                <a:tc>
                  <a:txBody>
                    <a:bodyPr/>
                    <a:lstStyle/>
                    <a:p>
                      <a:pPr marL="285750" indent="-285750" algn="l">
                        <a:buFont typeface="Arial" panose="020B0604020202020204" pitchFamily="34" charset="0"/>
                        <a:buChar char="•"/>
                      </a:pPr>
                      <a:r>
                        <a:rPr lang="en-GB" sz="1400" b="0" dirty="0"/>
                        <a:t>Holds memory address of </a:t>
                      </a:r>
                      <a:r>
                        <a:rPr lang="en-GB" sz="1400" b="0" i="1" dirty="0"/>
                        <a:t>next </a:t>
                      </a:r>
                      <a:r>
                        <a:rPr lang="en-GB" sz="1400" b="0" dirty="0"/>
                        <a:t>instruction.</a:t>
                      </a:r>
                    </a:p>
                    <a:p>
                      <a:pPr marL="285750" indent="-285750" algn="l">
                        <a:buFont typeface="Arial" panose="020B0604020202020204" pitchFamily="34" charset="0"/>
                        <a:buChar char="•"/>
                      </a:pPr>
                      <a:r>
                        <a:rPr lang="en-GB" sz="1400" b="0" dirty="0"/>
                        <a:t>Increments</a:t>
                      </a:r>
                      <a:r>
                        <a:rPr lang="en-GB" sz="1400" b="0" baseline="0" dirty="0"/>
                        <a:t> by one in each fetch/execute cycle.</a:t>
                      </a:r>
                      <a:endParaRPr lang="en-GB" sz="1400" b="0" dirty="0"/>
                    </a:p>
                  </a:txBody>
                  <a:tcPr/>
                </a:tc>
                <a:extLst>
                  <a:ext uri="{0D108BD9-81ED-4DB2-BD59-A6C34878D82A}">
                    <a16:rowId xmlns:a16="http://schemas.microsoft.com/office/drawing/2014/main" val="10004"/>
                  </a:ext>
                </a:extLst>
              </a:tr>
              <a:tr h="369948">
                <a:tc>
                  <a:txBody>
                    <a:bodyPr/>
                    <a:lstStyle/>
                    <a:p>
                      <a:pPr marL="0" indent="0" algn="l">
                        <a:buFont typeface="Arial" panose="020B0604020202020204" pitchFamily="34" charset="0"/>
                        <a:buNone/>
                      </a:pPr>
                      <a:r>
                        <a:rPr lang="en-GB" sz="1400" b="1" dirty="0"/>
                        <a:t>4. Memory</a:t>
                      </a:r>
                      <a:r>
                        <a:rPr lang="en-GB" sz="1400" b="1" baseline="0" dirty="0"/>
                        <a:t> Address Register</a:t>
                      </a:r>
                      <a:endParaRPr lang="en-GB" sz="1400" b="1" dirty="0"/>
                    </a:p>
                  </a:txBody>
                  <a:tcPr/>
                </a:tc>
                <a:tc>
                  <a:txBody>
                    <a:bodyPr/>
                    <a:lstStyle/>
                    <a:p>
                      <a:pPr marL="285750" indent="-285750" algn="l">
                        <a:buFont typeface="Arial" panose="020B0604020202020204" pitchFamily="34" charset="0"/>
                        <a:buChar char="•"/>
                      </a:pPr>
                      <a:r>
                        <a:rPr lang="en-GB" sz="1400" b="0" dirty="0"/>
                        <a:t>Holds memory address of </a:t>
                      </a:r>
                      <a:r>
                        <a:rPr lang="en-GB" sz="1400" b="0" i="1" dirty="0"/>
                        <a:t>current </a:t>
                      </a:r>
                      <a:r>
                        <a:rPr lang="en-GB" sz="1400" b="0" dirty="0"/>
                        <a:t>instruction</a:t>
                      </a:r>
                      <a:r>
                        <a:rPr lang="en-GB" sz="1400" b="0" baseline="0" dirty="0"/>
                        <a:t>/data.</a:t>
                      </a:r>
                    </a:p>
                    <a:p>
                      <a:pPr marL="285750" indent="-285750" algn="l">
                        <a:buFont typeface="Arial" panose="020B0604020202020204" pitchFamily="34" charset="0"/>
                        <a:buChar char="•"/>
                      </a:pPr>
                      <a:r>
                        <a:rPr lang="en-GB" sz="1400" b="0" baseline="0" dirty="0"/>
                        <a:t>Can be the either the address that data/instructions came from or where the data/instructions need to be stored.</a:t>
                      </a:r>
                      <a:endParaRPr lang="en-GB" sz="1400" b="0" dirty="0"/>
                    </a:p>
                    <a:p>
                      <a:pPr marL="285750" indent="-285750" algn="l">
                        <a:buFont typeface="Arial" panose="020B0604020202020204" pitchFamily="34" charset="0"/>
                        <a:buChar char="•"/>
                      </a:pPr>
                      <a:r>
                        <a:rPr lang="en-GB" sz="1400" b="0" dirty="0"/>
                        <a:t>Can</a:t>
                      </a:r>
                      <a:r>
                        <a:rPr lang="en-GB" sz="1400" b="0" baseline="0" dirty="0"/>
                        <a:t> be set by either the program counter or the current instruction register.</a:t>
                      </a:r>
                      <a:endParaRPr lang="en-GB" sz="1400" b="0" dirty="0"/>
                    </a:p>
                  </a:txBody>
                  <a:tcPr/>
                </a:tc>
                <a:extLst>
                  <a:ext uri="{0D108BD9-81ED-4DB2-BD59-A6C34878D82A}">
                    <a16:rowId xmlns:a16="http://schemas.microsoft.com/office/drawing/2014/main" val="10005"/>
                  </a:ext>
                </a:extLst>
              </a:tr>
              <a:tr h="369948">
                <a:tc>
                  <a:txBody>
                    <a:bodyPr/>
                    <a:lstStyle/>
                    <a:p>
                      <a:pPr marL="0" indent="0" algn="l">
                        <a:buFont typeface="Arial" panose="020B0604020202020204" pitchFamily="34" charset="0"/>
                        <a:buNone/>
                      </a:pPr>
                      <a:r>
                        <a:rPr lang="en-GB" sz="1400" b="1" dirty="0"/>
                        <a:t>5. Current</a:t>
                      </a:r>
                      <a:r>
                        <a:rPr lang="en-GB" sz="1400" b="1" baseline="0" dirty="0"/>
                        <a:t> Instruction Register</a:t>
                      </a:r>
                      <a:endParaRPr lang="en-GB" sz="1400" b="1" dirty="0"/>
                    </a:p>
                  </a:txBody>
                  <a:tcPr/>
                </a:tc>
                <a:tc>
                  <a:txBody>
                    <a:bodyPr/>
                    <a:lstStyle/>
                    <a:p>
                      <a:pPr marL="285750" indent="-285750" algn="l">
                        <a:buFont typeface="Arial" panose="020B0604020202020204" pitchFamily="34" charset="0"/>
                        <a:buChar char="•"/>
                      </a:pPr>
                      <a:r>
                        <a:rPr lang="en-GB" sz="1400" b="0" dirty="0"/>
                        <a:t>Holds </a:t>
                      </a:r>
                      <a:r>
                        <a:rPr lang="en-GB" sz="1400" b="0" i="1" dirty="0"/>
                        <a:t>current</a:t>
                      </a:r>
                      <a:r>
                        <a:rPr lang="en-GB" sz="1400" b="1" baseline="0" dirty="0"/>
                        <a:t> </a:t>
                      </a:r>
                      <a:r>
                        <a:rPr lang="en-GB" sz="1400" b="0" baseline="0" dirty="0"/>
                        <a:t>instruction</a:t>
                      </a:r>
                    </a:p>
                    <a:p>
                      <a:pPr marL="285750" indent="-285750" algn="l">
                        <a:buFont typeface="Arial" panose="020B0604020202020204" pitchFamily="34" charset="0"/>
                        <a:buChar char="•"/>
                      </a:pPr>
                      <a:r>
                        <a:rPr lang="en-GB" sz="1400" b="0" baseline="0" dirty="0"/>
                        <a:t>Set by Memory Data Register.</a:t>
                      </a:r>
                    </a:p>
                  </a:txBody>
                  <a:tcPr/>
                </a:tc>
                <a:extLst>
                  <a:ext uri="{0D108BD9-81ED-4DB2-BD59-A6C34878D82A}">
                    <a16:rowId xmlns:a16="http://schemas.microsoft.com/office/drawing/2014/main" val="10006"/>
                  </a:ext>
                </a:extLst>
              </a:tr>
              <a:tr h="338264">
                <a:tc>
                  <a:txBody>
                    <a:bodyPr/>
                    <a:lstStyle/>
                    <a:p>
                      <a:pPr marL="0" indent="0" algn="l">
                        <a:buFont typeface="Arial" panose="020B0604020202020204" pitchFamily="34" charset="0"/>
                        <a:buNone/>
                      </a:pPr>
                      <a:r>
                        <a:rPr lang="en-GB" sz="1400" b="1" dirty="0"/>
                        <a:t>6. Memory Data Register</a:t>
                      </a:r>
                    </a:p>
                  </a:txBody>
                  <a:tcPr/>
                </a:tc>
                <a:tc>
                  <a:txBody>
                    <a:bodyPr/>
                    <a:lstStyle/>
                    <a:p>
                      <a:pPr marL="285750" indent="-285750" algn="l">
                        <a:buFont typeface="Arial" panose="020B0604020202020204" pitchFamily="34" charset="0"/>
                        <a:buChar char="•"/>
                      </a:pPr>
                      <a:r>
                        <a:rPr lang="en-GB" sz="1400" b="0" dirty="0"/>
                        <a:t>Holds the actual</a:t>
                      </a:r>
                      <a:r>
                        <a:rPr lang="en-GB" sz="1400" b="0" baseline="0" dirty="0"/>
                        <a:t> data/instruction immediately after it is retrieved from memory or immediately before it is written to memory.</a:t>
                      </a:r>
                    </a:p>
                  </a:txBody>
                  <a:tcPr/>
                </a:tc>
                <a:extLst>
                  <a:ext uri="{0D108BD9-81ED-4DB2-BD59-A6C34878D82A}">
                    <a16:rowId xmlns:a16="http://schemas.microsoft.com/office/drawing/2014/main" val="10007"/>
                  </a:ext>
                </a:extLst>
              </a:tr>
              <a:tr h="369948">
                <a:tc>
                  <a:txBody>
                    <a:bodyPr/>
                    <a:lstStyle/>
                    <a:p>
                      <a:pPr marL="0" indent="0" algn="l">
                        <a:buFont typeface="Arial" panose="020B0604020202020204" pitchFamily="34" charset="0"/>
                        <a:buNone/>
                      </a:pPr>
                      <a:r>
                        <a:rPr lang="en-GB" sz="1400" b="1" dirty="0"/>
                        <a:t>7. Accumulator</a:t>
                      </a:r>
                    </a:p>
                  </a:txBody>
                  <a:tcPr/>
                </a:tc>
                <a:tc>
                  <a:txBody>
                    <a:bodyPr/>
                    <a:lstStyle/>
                    <a:p>
                      <a:pPr marL="285750" indent="-285750" algn="l">
                        <a:buFont typeface="Arial" panose="020B0604020202020204" pitchFamily="34" charset="0"/>
                        <a:buChar char="•"/>
                      </a:pPr>
                      <a:r>
                        <a:rPr lang="en-GB" sz="1400" b="0" dirty="0"/>
                        <a:t>Stores the results</a:t>
                      </a:r>
                      <a:r>
                        <a:rPr lang="en-GB" sz="1400" b="0" baseline="0" dirty="0"/>
                        <a:t> of calculations in the ALU.</a:t>
                      </a:r>
                      <a:endParaRPr lang="en-GB" sz="1400" b="0" dirty="0"/>
                    </a:p>
                  </a:txBody>
                  <a:tcPr/>
                </a:tc>
                <a:extLst>
                  <a:ext uri="{0D108BD9-81ED-4DB2-BD59-A6C34878D82A}">
                    <a16:rowId xmlns:a16="http://schemas.microsoft.com/office/drawing/2014/main" val="10008"/>
                  </a:ext>
                </a:extLst>
              </a:tr>
            </a:tbl>
          </a:graphicData>
        </a:graphic>
      </p:graphicFrame>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5621" y="4812064"/>
            <a:ext cx="1753840" cy="1857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315935998"/>
              </p:ext>
            </p:extLst>
          </p:nvPr>
        </p:nvGraphicFramePr>
        <p:xfrm>
          <a:off x="6688256" y="188640"/>
          <a:ext cx="2348570" cy="4455160"/>
        </p:xfrm>
        <a:graphic>
          <a:graphicData uri="http://schemas.openxmlformats.org/drawingml/2006/table">
            <a:tbl>
              <a:tblPr firstRow="1" bandRow="1">
                <a:tableStyleId>{5940675A-B579-460E-94D1-54222C63F5DA}</a:tableStyleId>
              </a:tblPr>
              <a:tblGrid>
                <a:gridCol w="1196442">
                  <a:extLst>
                    <a:ext uri="{9D8B030D-6E8A-4147-A177-3AD203B41FA5}">
                      <a16:colId xmlns:a16="http://schemas.microsoft.com/office/drawing/2014/main" val="20000"/>
                    </a:ext>
                  </a:extLst>
                </a:gridCol>
                <a:gridCol w="1152128">
                  <a:extLst>
                    <a:ext uri="{9D8B030D-6E8A-4147-A177-3AD203B41FA5}">
                      <a16:colId xmlns:a16="http://schemas.microsoft.com/office/drawing/2014/main" val="20001"/>
                    </a:ext>
                  </a:extLst>
                </a:gridCol>
              </a:tblGrid>
              <a:tr h="37084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10000"/>
                  </a:ext>
                </a:extLst>
              </a:tr>
              <a:tr h="370840">
                <a:tc>
                  <a:txBody>
                    <a:bodyPr/>
                    <a:lstStyle/>
                    <a:p>
                      <a:r>
                        <a:rPr lang="en-GB" sz="1400" b="1" dirty="0"/>
                        <a:t>Architecture</a:t>
                      </a:r>
                    </a:p>
                  </a:txBody>
                  <a:tcPr/>
                </a:tc>
                <a:tc>
                  <a:txBody>
                    <a:bodyPr/>
                    <a:lstStyle/>
                    <a:p>
                      <a:r>
                        <a:rPr lang="en-GB" sz="1400" dirty="0"/>
                        <a:t>Design of a computer system.</a:t>
                      </a:r>
                    </a:p>
                  </a:txBody>
                  <a:tcPr/>
                </a:tc>
                <a:extLst>
                  <a:ext uri="{0D108BD9-81ED-4DB2-BD59-A6C34878D82A}">
                    <a16:rowId xmlns:a16="http://schemas.microsoft.com/office/drawing/2014/main" val="10001"/>
                  </a:ext>
                </a:extLst>
              </a:tr>
              <a:tr h="370840">
                <a:tc>
                  <a:txBody>
                    <a:bodyPr/>
                    <a:lstStyle/>
                    <a:p>
                      <a:r>
                        <a:rPr lang="en-GB" sz="1400" b="1" dirty="0"/>
                        <a:t>Bus</a:t>
                      </a:r>
                    </a:p>
                  </a:txBody>
                  <a:tcPr/>
                </a:tc>
                <a:tc>
                  <a:txBody>
                    <a:bodyPr/>
                    <a:lstStyle/>
                    <a:p>
                      <a:r>
                        <a:rPr lang="en-GB" sz="1400" dirty="0"/>
                        <a:t>Communication systems that transfers data.</a:t>
                      </a:r>
                    </a:p>
                  </a:txBody>
                  <a:tcPr/>
                </a:tc>
                <a:extLst>
                  <a:ext uri="{0D108BD9-81ED-4DB2-BD59-A6C34878D82A}">
                    <a16:rowId xmlns:a16="http://schemas.microsoft.com/office/drawing/2014/main" val="3148037416"/>
                  </a:ext>
                </a:extLst>
              </a:tr>
              <a:tr h="370840">
                <a:tc>
                  <a:txBody>
                    <a:bodyPr/>
                    <a:lstStyle/>
                    <a:p>
                      <a:r>
                        <a:rPr lang="en-GB" sz="1400" b="1" dirty="0"/>
                        <a:t>Memory</a:t>
                      </a:r>
                    </a:p>
                  </a:txBody>
                  <a:tcPr/>
                </a:tc>
                <a:tc>
                  <a:txBody>
                    <a:bodyPr/>
                    <a:lstStyle/>
                    <a:p>
                      <a:r>
                        <a:rPr lang="en-GB" sz="1400" dirty="0"/>
                        <a:t>Volatile</a:t>
                      </a:r>
                      <a:r>
                        <a:rPr lang="en-GB" sz="1400" baseline="0" dirty="0"/>
                        <a:t> data storage.</a:t>
                      </a:r>
                      <a:endParaRPr lang="en-GB" sz="1400" dirty="0"/>
                    </a:p>
                  </a:txBody>
                  <a:tcPr/>
                </a:tc>
                <a:extLst>
                  <a:ext uri="{0D108BD9-81ED-4DB2-BD59-A6C34878D82A}">
                    <a16:rowId xmlns:a16="http://schemas.microsoft.com/office/drawing/2014/main" val="10002"/>
                  </a:ext>
                </a:extLst>
              </a:tr>
              <a:tr h="370840">
                <a:tc>
                  <a:txBody>
                    <a:bodyPr/>
                    <a:lstStyle/>
                    <a:p>
                      <a:r>
                        <a:rPr lang="en-GB" sz="1400" b="1" dirty="0"/>
                        <a:t>Address</a:t>
                      </a:r>
                    </a:p>
                  </a:txBody>
                  <a:tcPr/>
                </a:tc>
                <a:tc>
                  <a:txBody>
                    <a:bodyPr/>
                    <a:lstStyle/>
                    <a:p>
                      <a:r>
                        <a:rPr lang="en-GB" sz="1400" dirty="0"/>
                        <a:t>The</a:t>
                      </a:r>
                      <a:r>
                        <a:rPr lang="en-GB" sz="1400" baseline="0" dirty="0"/>
                        <a:t> location of data and instructions in memory.</a:t>
                      </a:r>
                      <a:endParaRPr lang="en-GB" sz="1400" dirty="0"/>
                    </a:p>
                  </a:txBody>
                  <a:tcPr/>
                </a:tc>
                <a:extLst>
                  <a:ext uri="{0D108BD9-81ED-4DB2-BD59-A6C34878D82A}">
                    <a16:rowId xmlns:a16="http://schemas.microsoft.com/office/drawing/2014/main" val="10003"/>
                  </a:ext>
                </a:extLst>
              </a:tr>
              <a:tr h="370840">
                <a:tc>
                  <a:txBody>
                    <a:bodyPr/>
                    <a:lstStyle/>
                    <a:p>
                      <a:r>
                        <a:rPr lang="en-GB" sz="1400" b="1" dirty="0"/>
                        <a:t>Programs</a:t>
                      </a:r>
                    </a:p>
                  </a:txBody>
                  <a:tcPr/>
                </a:tc>
                <a:tc>
                  <a:txBody>
                    <a:bodyPr/>
                    <a:lstStyle/>
                    <a:p>
                      <a:r>
                        <a:rPr lang="en-GB" sz="1400" dirty="0"/>
                        <a:t>A series of related </a:t>
                      </a:r>
                      <a:r>
                        <a:rPr lang="en-GB" sz="1400" baseline="0" dirty="0"/>
                        <a:t>instructions</a:t>
                      </a:r>
                      <a:endParaRPr lang="en-GB" sz="1400"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87462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07982864"/>
              </p:ext>
            </p:extLst>
          </p:nvPr>
        </p:nvGraphicFramePr>
        <p:xfrm>
          <a:off x="143506" y="93752"/>
          <a:ext cx="6156685" cy="1463040"/>
        </p:xfrm>
        <a:graphic>
          <a:graphicData uri="http://schemas.openxmlformats.org/drawingml/2006/table">
            <a:tbl>
              <a:tblPr firstRow="1" bandRow="1">
                <a:tableStyleId>{5940675A-B579-460E-94D1-54222C63F5DA}</a:tableStyleId>
              </a:tblPr>
              <a:tblGrid>
                <a:gridCol w="1334667">
                  <a:extLst>
                    <a:ext uri="{9D8B030D-6E8A-4147-A177-3AD203B41FA5}">
                      <a16:colId xmlns:a16="http://schemas.microsoft.com/office/drawing/2014/main" val="20000"/>
                    </a:ext>
                  </a:extLst>
                </a:gridCol>
                <a:gridCol w="4822018">
                  <a:extLst>
                    <a:ext uri="{9D8B030D-6E8A-4147-A177-3AD203B41FA5}">
                      <a16:colId xmlns:a16="http://schemas.microsoft.com/office/drawing/2014/main" val="20001"/>
                    </a:ext>
                  </a:extLst>
                </a:gridCol>
              </a:tblGrid>
              <a:tr h="288032">
                <a:tc gridSpan="2">
                  <a:txBody>
                    <a:bodyPr/>
                    <a:lstStyle/>
                    <a:p>
                      <a:pPr marL="0" indent="0" algn="ctr">
                        <a:buFont typeface="Arial" panose="020B0604020202020204" pitchFamily="34" charset="0"/>
                        <a:buNone/>
                      </a:pPr>
                      <a:r>
                        <a:rPr lang="en-GB" sz="1800" b="1" baseline="0" dirty="0"/>
                        <a:t>1.3 Storage– Secondary Storage Technologies</a:t>
                      </a:r>
                    </a:p>
                  </a:txBody>
                  <a:tcPr/>
                </a:tc>
                <a:tc hMerge="1">
                  <a:txBody>
                    <a:bodyPr/>
                    <a:lstStyle/>
                    <a:p>
                      <a:pPr marL="285750" indent="-285750" algn="l">
                        <a:buFont typeface="Arial" panose="020B0604020202020204" pitchFamily="34" charset="0"/>
                        <a:buChar char="•"/>
                      </a:pPr>
                      <a:endParaRPr lang="en-GB" sz="1400" b="0" baseline="0" dirty="0"/>
                    </a:p>
                  </a:txBody>
                  <a:tcPr/>
                </a:tc>
                <a:extLst>
                  <a:ext uri="{0D108BD9-81ED-4DB2-BD59-A6C34878D82A}">
                    <a16:rowId xmlns:a16="http://schemas.microsoft.com/office/drawing/2014/main" val="2898539865"/>
                  </a:ext>
                </a:extLst>
              </a:tr>
              <a:tr h="340608">
                <a:tc>
                  <a:txBody>
                    <a:bodyPr/>
                    <a:lstStyle/>
                    <a:p>
                      <a:pPr marL="0" indent="0" algn="l">
                        <a:buFont typeface="Arial" panose="020B0604020202020204" pitchFamily="34" charset="0"/>
                        <a:buNone/>
                      </a:pPr>
                      <a:r>
                        <a:rPr lang="en-GB" sz="1200" b="1" baseline="0" dirty="0"/>
                        <a:t>1. Secondary Storage</a:t>
                      </a:r>
                    </a:p>
                  </a:txBody>
                  <a:tcPr/>
                </a:tc>
                <a:tc>
                  <a:txBody>
                    <a:bodyPr/>
                    <a:lstStyle/>
                    <a:p>
                      <a:pPr marL="285750" indent="-285750" algn="l">
                        <a:buFont typeface="Arial" panose="020B0604020202020204" pitchFamily="34" charset="0"/>
                        <a:buChar char="•"/>
                      </a:pPr>
                      <a:r>
                        <a:rPr lang="en-GB" sz="1200" b="0" dirty="0"/>
                        <a:t>Data</a:t>
                      </a:r>
                      <a:r>
                        <a:rPr lang="en-GB" sz="1200" b="0" baseline="0" dirty="0"/>
                        <a:t> storage that  cannot be directly accessed by CPU.</a:t>
                      </a:r>
                    </a:p>
                    <a:p>
                      <a:pPr marL="285750" indent="-285750" algn="l">
                        <a:buFont typeface="Arial" panose="020B0604020202020204" pitchFamily="34" charset="0"/>
                        <a:buChar char="•"/>
                      </a:pPr>
                      <a:r>
                        <a:rPr lang="en-GB" sz="1200" b="1" u="sng" baseline="0" dirty="0"/>
                        <a:t>Non-volatile.</a:t>
                      </a:r>
                    </a:p>
                  </a:txBody>
                  <a:tcPr/>
                </a:tc>
                <a:extLst>
                  <a:ext uri="{0D108BD9-81ED-4DB2-BD59-A6C34878D82A}">
                    <a16:rowId xmlns:a16="http://schemas.microsoft.com/office/drawing/2014/main" val="10000"/>
                  </a:ext>
                </a:extLst>
              </a:tr>
              <a:tr h="288032">
                <a:tc>
                  <a:txBody>
                    <a:bodyPr/>
                    <a:lstStyle/>
                    <a:p>
                      <a:pPr marL="0" indent="0" algn="l">
                        <a:buFont typeface="Arial" panose="020B0604020202020204" pitchFamily="34" charset="0"/>
                        <a:buNone/>
                      </a:pPr>
                      <a:r>
                        <a:rPr lang="en-GB" sz="1200" b="1" baseline="0" dirty="0"/>
                        <a:t>2. Purpose of Secondary Storage</a:t>
                      </a:r>
                    </a:p>
                  </a:txBody>
                  <a:tcPr/>
                </a:tc>
                <a:tc>
                  <a:txBody>
                    <a:bodyPr/>
                    <a:lstStyle/>
                    <a:p>
                      <a:pPr marL="285750" indent="-285750" algn="l">
                        <a:buFont typeface="Arial" panose="020B0604020202020204" pitchFamily="34" charset="0"/>
                        <a:buChar char="•"/>
                      </a:pPr>
                      <a:r>
                        <a:rPr lang="en-GB" sz="1200" b="0" baseline="0" dirty="0"/>
                        <a:t>To hold data/instructions not currently use even when computer is switched off.</a:t>
                      </a:r>
                    </a:p>
                    <a:p>
                      <a:pPr marL="285750" indent="-285750" algn="l">
                        <a:buFont typeface="Arial" panose="020B0604020202020204" pitchFamily="34" charset="0"/>
                        <a:buChar char="•"/>
                      </a:pPr>
                      <a:r>
                        <a:rPr lang="en-GB" sz="1200" b="0" baseline="0" dirty="0"/>
                        <a:t>To hold the </a:t>
                      </a:r>
                      <a:r>
                        <a:rPr lang="en-GB" sz="1200" b="1" u="sng" baseline="0" dirty="0"/>
                        <a:t>operating system</a:t>
                      </a:r>
                      <a:r>
                        <a:rPr lang="en-GB" sz="1200" b="0" baseline="0" dirty="0"/>
                        <a:t>.</a:t>
                      </a:r>
                    </a:p>
                  </a:txBody>
                  <a:tcPr/>
                </a:tc>
                <a:extLst>
                  <a:ext uri="{0D108BD9-81ED-4DB2-BD59-A6C34878D82A}">
                    <a16:rowId xmlns:a16="http://schemas.microsoft.com/office/drawing/2014/main" val="10001"/>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343060851"/>
              </p:ext>
            </p:extLst>
          </p:nvPr>
        </p:nvGraphicFramePr>
        <p:xfrm>
          <a:off x="143507" y="1593108"/>
          <a:ext cx="6156685" cy="4165719"/>
        </p:xfrm>
        <a:graphic>
          <a:graphicData uri="http://schemas.openxmlformats.org/drawingml/2006/table">
            <a:tbl>
              <a:tblPr firstRow="1" bandRow="1">
                <a:tableStyleId>{5940675A-B579-460E-94D1-54222C63F5DA}</a:tableStyleId>
              </a:tblPr>
              <a:tblGrid>
                <a:gridCol w="1977973">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2018472">
                  <a:extLst>
                    <a:ext uri="{9D8B030D-6E8A-4147-A177-3AD203B41FA5}">
                      <a16:colId xmlns:a16="http://schemas.microsoft.com/office/drawing/2014/main" val="20002"/>
                    </a:ext>
                  </a:extLst>
                </a:gridCol>
              </a:tblGrid>
              <a:tr h="323615">
                <a:tc gridSpan="3">
                  <a:txBody>
                    <a:bodyPr/>
                    <a:lstStyle/>
                    <a:p>
                      <a:pPr algn="ctr"/>
                      <a:r>
                        <a:rPr lang="en-GB" sz="1600" b="1" dirty="0"/>
                        <a:t>3. Storage</a:t>
                      </a:r>
                      <a:r>
                        <a:rPr lang="en-GB" sz="1600" b="1" baseline="0" dirty="0"/>
                        <a:t> Technologies</a:t>
                      </a:r>
                      <a:endParaRPr lang="en-GB" sz="1600" b="1"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10000"/>
                  </a:ext>
                </a:extLst>
              </a:tr>
              <a:tr h="291293">
                <a:tc>
                  <a:txBody>
                    <a:bodyPr/>
                    <a:lstStyle/>
                    <a:p>
                      <a:pPr algn="ctr"/>
                      <a:r>
                        <a:rPr lang="en-GB" sz="1100" b="1" dirty="0"/>
                        <a:t>4. Magnetic </a:t>
                      </a:r>
                    </a:p>
                  </a:txBody>
                  <a:tcPr/>
                </a:tc>
                <a:tc>
                  <a:txBody>
                    <a:bodyPr/>
                    <a:lstStyle/>
                    <a:p>
                      <a:pPr algn="ctr"/>
                      <a:r>
                        <a:rPr lang="en-GB" sz="1100" b="1" dirty="0"/>
                        <a:t>5 . Solid</a:t>
                      </a:r>
                      <a:r>
                        <a:rPr lang="en-GB" sz="1100" b="1" baseline="0" dirty="0"/>
                        <a:t> State</a:t>
                      </a:r>
                      <a:endParaRPr lang="en-GB" sz="1100" b="1" dirty="0"/>
                    </a:p>
                  </a:txBody>
                  <a:tcPr/>
                </a:tc>
                <a:tc>
                  <a:txBody>
                    <a:bodyPr/>
                    <a:lstStyle/>
                    <a:p>
                      <a:pPr algn="ctr"/>
                      <a:r>
                        <a:rPr lang="en-GB" sz="1100" b="1" dirty="0"/>
                        <a:t>6. Optical</a:t>
                      </a:r>
                    </a:p>
                  </a:txBody>
                  <a:tcPr/>
                </a:tc>
                <a:extLst>
                  <a:ext uri="{0D108BD9-81ED-4DB2-BD59-A6C34878D82A}">
                    <a16:rowId xmlns:a16="http://schemas.microsoft.com/office/drawing/2014/main" val="10001"/>
                  </a:ext>
                </a:extLst>
              </a:tr>
              <a:tr h="291293">
                <a:tc>
                  <a:txBody>
                    <a:bodyPr/>
                    <a:lstStyle/>
                    <a:p>
                      <a:pPr algn="ctr"/>
                      <a:r>
                        <a:rPr lang="en-GB" sz="1100" b="1" dirty="0"/>
                        <a:t>7. Hard Disk Drives</a:t>
                      </a:r>
                    </a:p>
                  </a:txBody>
                  <a:tcPr/>
                </a:tc>
                <a:tc>
                  <a:txBody>
                    <a:bodyPr/>
                    <a:lstStyle/>
                    <a:p>
                      <a:pPr algn="ctr"/>
                      <a:r>
                        <a:rPr lang="en-GB" sz="1100" b="1" dirty="0"/>
                        <a:t>8. Solid State Drives</a:t>
                      </a:r>
                    </a:p>
                  </a:txBody>
                  <a:tcPr/>
                </a:tc>
                <a:tc>
                  <a:txBody>
                    <a:bodyPr/>
                    <a:lstStyle/>
                    <a:p>
                      <a:pPr algn="ctr"/>
                      <a:r>
                        <a:rPr lang="en-GB" sz="1100" b="1" dirty="0"/>
                        <a:t>9. Optical</a:t>
                      </a:r>
                      <a:r>
                        <a:rPr lang="en-GB" sz="1100" b="1" baseline="0" dirty="0"/>
                        <a:t> Discs</a:t>
                      </a:r>
                      <a:endParaRPr lang="en-GB" sz="1100" b="1" dirty="0"/>
                    </a:p>
                  </a:txBody>
                  <a:tcPr/>
                </a:tc>
                <a:extLst>
                  <a:ext uri="{0D108BD9-81ED-4DB2-BD59-A6C34878D82A}">
                    <a16:rowId xmlns:a16="http://schemas.microsoft.com/office/drawing/2014/main" val="10002"/>
                  </a:ext>
                </a:extLst>
              </a:tr>
              <a:tr h="291293">
                <a:tc>
                  <a:txBody>
                    <a:bodyPr/>
                    <a:lstStyle/>
                    <a:p>
                      <a:r>
                        <a:rPr lang="en-GB" sz="1100" dirty="0"/>
                        <a:t>High </a:t>
                      </a:r>
                      <a:r>
                        <a:rPr lang="en-GB" sz="1100" b="1" u="sng" dirty="0"/>
                        <a:t>capacity</a:t>
                      </a:r>
                      <a:r>
                        <a:rPr lang="en-GB" sz="1100" dirty="0"/>
                        <a:t>, </a:t>
                      </a:r>
                      <a:r>
                        <a:rPr lang="en-GB" sz="1100" b="1" u="sng" dirty="0"/>
                        <a:t>reliable</a:t>
                      </a:r>
                      <a:r>
                        <a:rPr lang="en-GB" sz="1100" baseline="0" dirty="0"/>
                        <a:t> Storage</a:t>
                      </a:r>
                      <a:endParaRPr lang="en-GB" sz="1100" dirty="0"/>
                    </a:p>
                  </a:txBody>
                  <a:tcPr/>
                </a:tc>
                <a:tc>
                  <a:txBody>
                    <a:bodyPr/>
                    <a:lstStyle/>
                    <a:p>
                      <a:r>
                        <a:rPr lang="en-GB" sz="1100" b="1" u="sng" dirty="0"/>
                        <a:t>Fast</a:t>
                      </a:r>
                      <a:r>
                        <a:rPr lang="en-GB" sz="1100" dirty="0"/>
                        <a:t> and </a:t>
                      </a:r>
                      <a:r>
                        <a:rPr lang="en-GB" sz="1100" b="1" u="sng" dirty="0"/>
                        <a:t>reliable</a:t>
                      </a:r>
                      <a:r>
                        <a:rPr lang="en-GB" sz="1100" baseline="0" dirty="0"/>
                        <a:t> s</a:t>
                      </a:r>
                      <a:r>
                        <a:rPr lang="en-GB" sz="1100" dirty="0"/>
                        <a:t>torage</a:t>
                      </a:r>
                    </a:p>
                  </a:txBody>
                  <a:tcPr/>
                </a:tc>
                <a:tc>
                  <a:txBody>
                    <a:bodyPr/>
                    <a:lstStyle/>
                    <a:p>
                      <a:r>
                        <a:rPr lang="en-GB" sz="1100" b="1" u="sng" dirty="0"/>
                        <a:t>Cheap</a:t>
                      </a:r>
                      <a:r>
                        <a:rPr lang="en-GB" sz="1100" baseline="0" dirty="0"/>
                        <a:t> and </a:t>
                      </a:r>
                      <a:r>
                        <a:rPr lang="en-GB" sz="1100" b="1" u="sng" baseline="0" dirty="0"/>
                        <a:t>robust</a:t>
                      </a:r>
                      <a:r>
                        <a:rPr lang="en-GB" sz="1100" baseline="0" dirty="0"/>
                        <a:t> storage</a:t>
                      </a:r>
                      <a:endParaRPr lang="en-GB" sz="1100" dirty="0"/>
                    </a:p>
                  </a:txBody>
                  <a:tcPr/>
                </a:tc>
                <a:extLst>
                  <a:ext uri="{0D108BD9-81ED-4DB2-BD59-A6C34878D82A}">
                    <a16:rowId xmlns:a16="http://schemas.microsoft.com/office/drawing/2014/main" val="10003"/>
                  </a:ext>
                </a:extLst>
              </a:tr>
              <a:tr h="1588408">
                <a:tc>
                  <a:txBody>
                    <a:bodyPr/>
                    <a:lstStyle/>
                    <a:p>
                      <a:pPr marL="285750" indent="-285750" algn="l">
                        <a:buFont typeface="Arial" panose="020B0604020202020204" pitchFamily="34" charset="0"/>
                        <a:buChar char="•"/>
                      </a:pPr>
                      <a:r>
                        <a:rPr lang="en-GB" sz="1100" dirty="0"/>
                        <a:t>Hard</a:t>
                      </a:r>
                      <a:r>
                        <a:rPr lang="en-GB" sz="1100" baseline="0" dirty="0"/>
                        <a:t> Disk Drives are the traditional internal storage in PCs and laptops</a:t>
                      </a:r>
                    </a:p>
                    <a:p>
                      <a:pPr marL="285750" indent="-285750" algn="l">
                        <a:buFont typeface="Arial" panose="020B0604020202020204" pitchFamily="34" charset="0"/>
                        <a:buChar char="•"/>
                      </a:pPr>
                      <a:r>
                        <a:rPr lang="en-GB" sz="1100" baseline="0" dirty="0"/>
                        <a:t>Made of a stack of  spinning magnetised metal disks</a:t>
                      </a:r>
                    </a:p>
                    <a:p>
                      <a:pPr marL="285750" indent="-285750" algn="l">
                        <a:buFont typeface="Arial" panose="020B0604020202020204" pitchFamily="34" charset="0"/>
                        <a:buChar char="•"/>
                      </a:pPr>
                      <a:r>
                        <a:rPr lang="en-GB" sz="1100" baseline="0" dirty="0"/>
                        <a:t>Data stored magnetically in small areas called sectors within circular tracks.</a:t>
                      </a:r>
                    </a:p>
                    <a:p>
                      <a:pPr marL="285750" indent="-285750" algn="l">
                        <a:buFont typeface="Arial" panose="020B0604020202020204" pitchFamily="34" charset="0"/>
                        <a:buChar char="•"/>
                      </a:pPr>
                      <a:r>
                        <a:rPr lang="en-GB" sz="1100" baseline="0" dirty="0"/>
                        <a:t>Sectors are read from/written to by a moving arm.</a:t>
                      </a:r>
                    </a:p>
                  </a:txBody>
                  <a:tcPr/>
                </a:tc>
                <a:tc>
                  <a:txBody>
                    <a:bodyPr/>
                    <a:lstStyle/>
                    <a:p>
                      <a:pPr marL="285750" indent="-285750" algn="l">
                        <a:buFont typeface="Arial" panose="020B0604020202020204" pitchFamily="34" charset="0"/>
                        <a:buChar char="•"/>
                      </a:pPr>
                      <a:r>
                        <a:rPr lang="en-GB" sz="1100" dirty="0"/>
                        <a:t>Solid State Drives contain no moving parts, with most using</a:t>
                      </a:r>
                      <a:r>
                        <a:rPr lang="en-GB" sz="1100" baseline="0" dirty="0"/>
                        <a:t> flash memory.</a:t>
                      </a:r>
                    </a:p>
                    <a:p>
                      <a:pPr marL="285750" indent="-285750" algn="l">
                        <a:buFont typeface="Arial" panose="020B0604020202020204" pitchFamily="34" charset="0"/>
                        <a:buChar char="•"/>
                      </a:pPr>
                      <a:r>
                        <a:rPr lang="en-GB" sz="1100" baseline="0" dirty="0"/>
                        <a:t>Replacing HDDs due to significantly faster read/write times than HDDs.</a:t>
                      </a:r>
                    </a:p>
                  </a:txBody>
                  <a:tcPr/>
                </a:tc>
                <a:tc rowSpan="3">
                  <a:txBody>
                    <a:bodyPr/>
                    <a:lstStyle/>
                    <a:p>
                      <a:pPr marL="285750" indent="-285750" algn="l">
                        <a:buFont typeface="Arial" panose="020B0604020202020204" pitchFamily="34" charset="0"/>
                        <a:buChar char="•"/>
                      </a:pPr>
                      <a:r>
                        <a:rPr lang="en-GB" sz="1100" dirty="0"/>
                        <a:t>Data stored on microscopic</a:t>
                      </a:r>
                      <a:r>
                        <a:rPr lang="en-GB" sz="1100" baseline="0" dirty="0"/>
                        <a:t> indentations (pits) on shiny surface of disk. </a:t>
                      </a:r>
                    </a:p>
                    <a:p>
                      <a:pPr marL="285750" indent="-285750" algn="l">
                        <a:buFont typeface="Arial" panose="020B0604020202020204" pitchFamily="34" charset="0"/>
                        <a:buChar char="•"/>
                        <a:tabLst>
                          <a:tab pos="3584575" algn="l"/>
                        </a:tabLst>
                      </a:pPr>
                      <a:r>
                        <a:rPr lang="en-GB" sz="1100" baseline="0" dirty="0"/>
                        <a:t>Data is read by a laser shining on the surface.</a:t>
                      </a:r>
                      <a:endParaRPr lang="en-GB" sz="1100" dirty="0"/>
                    </a:p>
                    <a:p>
                      <a:pPr marL="285750" indent="-285750" algn="l">
                        <a:buFont typeface="Arial" panose="020B0604020202020204" pitchFamily="34" charset="0"/>
                        <a:buChar char="•"/>
                      </a:pPr>
                      <a:r>
                        <a:rPr lang="en-GB" sz="1100" dirty="0"/>
                        <a:t>Examples include CDs, DVDs, Blu-Ray</a:t>
                      </a:r>
                    </a:p>
                    <a:p>
                      <a:pPr marL="742950" lvl="1" indent="-285750" algn="l">
                        <a:buFont typeface="Arial" panose="020B0604020202020204" pitchFamily="34" charset="0"/>
                        <a:buChar char="•"/>
                      </a:pPr>
                      <a:r>
                        <a:rPr lang="en-GB" sz="1100" dirty="0"/>
                        <a:t>CDs</a:t>
                      </a:r>
                      <a:r>
                        <a:rPr lang="en-GB" sz="1100" baseline="0" dirty="0"/>
                        <a:t> hold around 700MB</a:t>
                      </a:r>
                    </a:p>
                    <a:p>
                      <a:pPr marL="742950" lvl="1" indent="-285750" algn="l">
                        <a:buFont typeface="Arial" panose="020B0604020202020204" pitchFamily="34" charset="0"/>
                        <a:buChar char="•"/>
                      </a:pPr>
                      <a:r>
                        <a:rPr lang="en-GB" sz="1100" baseline="0" dirty="0"/>
                        <a:t>DVDs hold around 4.7GB</a:t>
                      </a:r>
                    </a:p>
                    <a:p>
                      <a:pPr marL="742950" lvl="1" indent="-285750" algn="l">
                        <a:buFont typeface="Arial" panose="020B0604020202020204" pitchFamily="34" charset="0"/>
                        <a:buChar char="•"/>
                      </a:pPr>
                      <a:r>
                        <a:rPr lang="en-GB" sz="1100" baseline="0" dirty="0" err="1"/>
                        <a:t>Blu</a:t>
                      </a:r>
                      <a:r>
                        <a:rPr lang="en-GB" sz="1100" baseline="0" dirty="0"/>
                        <a:t>-Rays hold around 25GB</a:t>
                      </a:r>
                    </a:p>
                    <a:p>
                      <a:pPr marL="285750" lvl="0" indent="-285750" algn="l">
                        <a:buFont typeface="Arial" panose="020B0604020202020204" pitchFamily="34" charset="0"/>
                        <a:buChar char="•"/>
                      </a:pPr>
                      <a:r>
                        <a:rPr lang="en-GB" sz="1100" baseline="0" dirty="0"/>
                        <a:t>Three types of Optical Disc:</a:t>
                      </a:r>
                    </a:p>
                    <a:p>
                      <a:pPr marL="742950" lvl="1" indent="-285750" algn="l">
                        <a:buFont typeface="Arial" panose="020B0604020202020204" pitchFamily="34" charset="0"/>
                        <a:buChar char="•"/>
                      </a:pPr>
                      <a:r>
                        <a:rPr lang="en-GB" sz="1100" baseline="0" dirty="0"/>
                        <a:t>Read-Only (ROM)</a:t>
                      </a:r>
                    </a:p>
                    <a:p>
                      <a:pPr marL="742950" lvl="1" indent="-285750" algn="l">
                        <a:buFont typeface="Arial" panose="020B0604020202020204" pitchFamily="34" charset="0"/>
                        <a:buChar char="•"/>
                      </a:pPr>
                      <a:r>
                        <a:rPr lang="en-GB" sz="1100" baseline="0" dirty="0"/>
                        <a:t>Write Once (R)</a:t>
                      </a:r>
                    </a:p>
                    <a:p>
                      <a:pPr marL="742950" lvl="1" indent="-285750" algn="l">
                        <a:buFont typeface="Arial" panose="020B0604020202020204" pitchFamily="34" charset="0"/>
                        <a:buChar char="•"/>
                      </a:pPr>
                      <a:r>
                        <a:rPr lang="en-GB" sz="1100" baseline="0" dirty="0"/>
                        <a:t>Rewritable (RW)</a:t>
                      </a:r>
                      <a:endParaRPr lang="en-GB" sz="1100" dirty="0"/>
                    </a:p>
                  </a:txBody>
                  <a:tcPr/>
                </a:tc>
                <a:extLst>
                  <a:ext uri="{0D108BD9-81ED-4DB2-BD59-A6C34878D82A}">
                    <a16:rowId xmlns:a16="http://schemas.microsoft.com/office/drawing/2014/main" val="10004"/>
                  </a:ext>
                </a:extLst>
              </a:tr>
              <a:tr h="128238">
                <a:tc>
                  <a:txBody>
                    <a:bodyPr/>
                    <a:lstStyle/>
                    <a:p>
                      <a:pPr marL="0" indent="0" algn="l">
                        <a:buFont typeface="Arial" panose="020B0604020202020204" pitchFamily="34" charset="0"/>
                        <a:buNone/>
                      </a:pPr>
                      <a:r>
                        <a:rPr lang="en-GB" sz="1100" b="1" baseline="0" dirty="0"/>
                        <a:t>10. Other Magnetic Examples</a:t>
                      </a:r>
                    </a:p>
                  </a:txBody>
                  <a:tcPr/>
                </a:tc>
                <a:tc>
                  <a:txBody>
                    <a:bodyPr/>
                    <a:lstStyle/>
                    <a:p>
                      <a:pPr marL="0" indent="0" algn="l">
                        <a:buFont typeface="Arial" panose="020B0604020202020204" pitchFamily="34" charset="0"/>
                        <a:buNone/>
                      </a:pPr>
                      <a:r>
                        <a:rPr lang="en-GB" sz="1100" b="1" baseline="0" dirty="0"/>
                        <a:t>11. Other Solid State Examples</a:t>
                      </a:r>
                    </a:p>
                  </a:txBody>
                  <a:tcPr/>
                </a:tc>
                <a:tc vMerge="1">
                  <a:txBody>
                    <a:bodyPr/>
                    <a:lstStyle/>
                    <a:p>
                      <a:pPr marL="457200" lvl="1" indent="0" algn="l">
                        <a:buFont typeface="Arial" panose="020B0604020202020204" pitchFamily="34" charset="0"/>
                        <a:buNone/>
                      </a:pPr>
                      <a:endParaRPr lang="en-GB" sz="1400" dirty="0"/>
                    </a:p>
                  </a:txBody>
                  <a:tcPr/>
                </a:tc>
                <a:extLst>
                  <a:ext uri="{0D108BD9-81ED-4DB2-BD59-A6C34878D82A}">
                    <a16:rowId xmlns:a16="http://schemas.microsoft.com/office/drawing/2014/main" val="10005"/>
                  </a:ext>
                </a:extLst>
              </a:tr>
              <a:tr h="128238">
                <a:tc>
                  <a:txBody>
                    <a:bodyPr/>
                    <a:lstStyle/>
                    <a:p>
                      <a:pPr marL="0" indent="0" algn="l">
                        <a:buFont typeface="Arial" panose="020B0604020202020204" pitchFamily="34" charset="0"/>
                        <a:buNone/>
                      </a:pPr>
                      <a:r>
                        <a:rPr lang="en-GB" sz="1100" baseline="0" dirty="0"/>
                        <a:t>Magnetic Tape (Tertiary/Archiving)</a:t>
                      </a: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aseline="0" dirty="0"/>
                        <a:t>USB Sticks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aseline="0" dirty="0"/>
                        <a:t>Memory (SD) Cards</a:t>
                      </a:r>
                    </a:p>
                  </a:txBody>
                  <a:tcPr/>
                </a:tc>
                <a:tc vMerge="1">
                  <a:txBody>
                    <a:bodyPr/>
                    <a:lstStyle/>
                    <a:p>
                      <a:pPr marL="742950" lvl="1" indent="-285750" algn="l">
                        <a:buFont typeface="Arial" panose="020B0604020202020204" pitchFamily="34" charset="0"/>
                        <a:buChar char="•"/>
                      </a:pPr>
                      <a:endParaRPr lang="en-GB" sz="1400" dirty="0"/>
                    </a:p>
                  </a:txBody>
                  <a:tcPr/>
                </a:tc>
                <a:extLst>
                  <a:ext uri="{0D108BD9-81ED-4DB2-BD59-A6C34878D82A}">
                    <a16:rowId xmlns:a16="http://schemas.microsoft.com/office/drawing/2014/main" val="10006"/>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2787963"/>
              </p:ext>
            </p:extLst>
          </p:nvPr>
        </p:nvGraphicFramePr>
        <p:xfrm>
          <a:off x="107505" y="5877272"/>
          <a:ext cx="6192686" cy="640080"/>
        </p:xfrm>
        <a:graphic>
          <a:graphicData uri="http://schemas.openxmlformats.org/drawingml/2006/table">
            <a:tbl>
              <a:tblPr firstRow="1" bandRow="1">
                <a:tableStyleId>{5940675A-B579-460E-94D1-54222C63F5DA}</a:tableStyleId>
              </a:tblPr>
              <a:tblGrid>
                <a:gridCol w="1106247">
                  <a:extLst>
                    <a:ext uri="{9D8B030D-6E8A-4147-A177-3AD203B41FA5}">
                      <a16:colId xmlns:a16="http://schemas.microsoft.com/office/drawing/2014/main" val="20000"/>
                    </a:ext>
                  </a:extLst>
                </a:gridCol>
                <a:gridCol w="5086439">
                  <a:extLst>
                    <a:ext uri="{9D8B030D-6E8A-4147-A177-3AD203B41FA5}">
                      <a16:colId xmlns:a16="http://schemas.microsoft.com/office/drawing/2014/main" val="20001"/>
                    </a:ext>
                  </a:extLst>
                </a:gridCol>
              </a:tblGrid>
              <a:tr h="504056">
                <a:tc>
                  <a:txBody>
                    <a:bodyPr/>
                    <a:lstStyle/>
                    <a:p>
                      <a:r>
                        <a:rPr lang="en-GB" sz="1200" b="1" dirty="0"/>
                        <a:t>12. Tertiary Storage</a:t>
                      </a:r>
                    </a:p>
                  </a:txBody>
                  <a:tcPr/>
                </a:tc>
                <a:tc>
                  <a:txBody>
                    <a:bodyPr/>
                    <a:lstStyle/>
                    <a:p>
                      <a:pPr marL="285750" indent="-285750">
                        <a:buFont typeface="Arial" panose="020B0604020202020204" pitchFamily="34" charset="0"/>
                        <a:buChar char="•"/>
                      </a:pPr>
                      <a:r>
                        <a:rPr lang="en-GB" sz="1200" dirty="0"/>
                        <a:t>Non volatile, long term, data storage.</a:t>
                      </a:r>
                    </a:p>
                    <a:p>
                      <a:pPr marL="285750" indent="-285750">
                        <a:buFont typeface="Arial" panose="020B0604020202020204" pitchFamily="34" charset="0"/>
                        <a:buChar char="•"/>
                      </a:pPr>
                      <a:r>
                        <a:rPr lang="en-GB" sz="1200" dirty="0"/>
                        <a:t>Used for back</a:t>
                      </a:r>
                      <a:r>
                        <a:rPr lang="en-GB" sz="1200" baseline="0" dirty="0"/>
                        <a:t> ups (copies of files on a system) and archiving (moving files off of a system but retaining a copy)</a:t>
                      </a:r>
                      <a:endParaRPr lang="en-GB" sz="1200" dirty="0"/>
                    </a:p>
                  </a:txBody>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5E9CB6B5-0F91-4C5D-9DD0-C4E1D9CDEAF1}"/>
              </a:ext>
            </a:extLst>
          </p:cNvPr>
          <p:cNvGraphicFramePr>
            <a:graphicFrameLocks noGrp="1"/>
          </p:cNvGraphicFramePr>
          <p:nvPr>
            <p:extLst>
              <p:ext uri="{D42A27DB-BD31-4B8C-83A1-F6EECF244321}">
                <p14:modId xmlns:p14="http://schemas.microsoft.com/office/powerpoint/2010/main" val="1217838523"/>
              </p:ext>
            </p:extLst>
          </p:nvPr>
        </p:nvGraphicFramePr>
        <p:xfrm>
          <a:off x="6414785" y="92632"/>
          <a:ext cx="2583460" cy="4399280"/>
        </p:xfrm>
        <a:graphic>
          <a:graphicData uri="http://schemas.openxmlformats.org/drawingml/2006/table">
            <a:tbl>
              <a:tblPr firstRow="1" bandRow="1">
                <a:tableStyleId>{5940675A-B579-460E-94D1-54222C63F5DA}</a:tableStyleId>
              </a:tblPr>
              <a:tblGrid>
                <a:gridCol w="965527">
                  <a:extLst>
                    <a:ext uri="{9D8B030D-6E8A-4147-A177-3AD203B41FA5}">
                      <a16:colId xmlns:a16="http://schemas.microsoft.com/office/drawing/2014/main" val="2559166262"/>
                    </a:ext>
                  </a:extLst>
                </a:gridCol>
                <a:gridCol w="1617933">
                  <a:extLst>
                    <a:ext uri="{9D8B030D-6E8A-4147-A177-3AD203B41FA5}">
                      <a16:colId xmlns:a16="http://schemas.microsoft.com/office/drawing/2014/main" val="2886475179"/>
                    </a:ext>
                  </a:extLst>
                </a:gridCol>
              </a:tblGrid>
              <a:tr h="37084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215268673"/>
                  </a:ext>
                </a:extLst>
              </a:tr>
              <a:tr h="370840">
                <a:tc>
                  <a:txBody>
                    <a:bodyPr/>
                    <a:lstStyle/>
                    <a:p>
                      <a:r>
                        <a:rPr lang="en-GB" sz="1200" b="1" dirty="0"/>
                        <a:t>Non-Volatile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Does not require electrical current to retain contents.</a:t>
                      </a:r>
                    </a:p>
                  </a:txBody>
                  <a:tcPr/>
                </a:tc>
                <a:extLst>
                  <a:ext uri="{0D108BD9-81ED-4DB2-BD59-A6C34878D82A}">
                    <a16:rowId xmlns:a16="http://schemas.microsoft.com/office/drawing/2014/main" val="1151130808"/>
                  </a:ext>
                </a:extLst>
              </a:tr>
              <a:tr h="370840">
                <a:tc>
                  <a:txBody>
                    <a:bodyPr/>
                    <a:lstStyle/>
                    <a:p>
                      <a:r>
                        <a:rPr lang="en-GB" sz="1200" b="1" dirty="0"/>
                        <a:t>Operating System</a:t>
                      </a:r>
                    </a:p>
                  </a:txBody>
                  <a:tcPr/>
                </a:tc>
                <a:tc>
                  <a:txBody>
                    <a:bodyPr/>
                    <a:lstStyle/>
                    <a:p>
                      <a:pPr marL="0" indent="0">
                        <a:buFont typeface="Arial" panose="020B0604020202020204" pitchFamily="34" charset="0"/>
                        <a:buNone/>
                      </a:pPr>
                      <a:r>
                        <a:rPr lang="en-GB" sz="1200" dirty="0"/>
                        <a:t>Collection of software that supports a computers basic functions</a:t>
                      </a:r>
                    </a:p>
                  </a:txBody>
                  <a:tcPr/>
                </a:tc>
                <a:extLst>
                  <a:ext uri="{0D108BD9-81ED-4DB2-BD59-A6C34878D82A}">
                    <a16:rowId xmlns:a16="http://schemas.microsoft.com/office/drawing/2014/main" val="3079896354"/>
                  </a:ext>
                </a:extLst>
              </a:tr>
              <a:tr h="370840">
                <a:tc>
                  <a:txBody>
                    <a:bodyPr/>
                    <a:lstStyle/>
                    <a:p>
                      <a:r>
                        <a:rPr lang="en-GB" sz="1200" b="1" dirty="0"/>
                        <a:t>Capacity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The amount of bits available</a:t>
                      </a:r>
                    </a:p>
                  </a:txBody>
                  <a:tcPr/>
                </a:tc>
                <a:extLst>
                  <a:ext uri="{0D108BD9-81ED-4DB2-BD59-A6C34878D82A}">
                    <a16:rowId xmlns:a16="http://schemas.microsoft.com/office/drawing/2014/main" val="3491125686"/>
                  </a:ext>
                </a:extLst>
              </a:tr>
              <a:tr h="370840">
                <a:tc>
                  <a:txBody>
                    <a:bodyPr/>
                    <a:lstStyle/>
                    <a:p>
                      <a:r>
                        <a:rPr lang="en-GB" sz="1200" b="1" dirty="0"/>
                        <a:t>Reliable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Performing consistently well.</a:t>
                      </a:r>
                    </a:p>
                  </a:txBody>
                  <a:tcPr/>
                </a:tc>
                <a:extLst>
                  <a:ext uri="{0D108BD9-81ED-4DB2-BD59-A6C34878D82A}">
                    <a16:rowId xmlns:a16="http://schemas.microsoft.com/office/drawing/2014/main" val="3008898963"/>
                  </a:ext>
                </a:extLst>
              </a:tr>
              <a:tr h="370840">
                <a:tc>
                  <a:txBody>
                    <a:bodyPr/>
                    <a:lstStyle/>
                    <a:p>
                      <a:r>
                        <a:rPr lang="en-GB" sz="1200" b="1" dirty="0"/>
                        <a:t>Fast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Able to transfer a lot of data in the same period of time</a:t>
                      </a:r>
                    </a:p>
                  </a:txBody>
                  <a:tcPr/>
                </a:tc>
                <a:extLst>
                  <a:ext uri="{0D108BD9-81ED-4DB2-BD59-A6C34878D82A}">
                    <a16:rowId xmlns:a16="http://schemas.microsoft.com/office/drawing/2014/main" val="3258356005"/>
                  </a:ext>
                </a:extLst>
              </a:tr>
              <a:tr h="370840">
                <a:tc>
                  <a:txBody>
                    <a:bodyPr/>
                    <a:lstStyle/>
                    <a:p>
                      <a:r>
                        <a:rPr lang="en-GB" sz="1200" b="1" dirty="0"/>
                        <a:t>Cheap</a:t>
                      </a:r>
                    </a:p>
                  </a:txBody>
                  <a:tcPr/>
                </a:tc>
                <a:tc>
                  <a:txBody>
                    <a:bodyPr/>
                    <a:lstStyle/>
                    <a:p>
                      <a:pPr marL="0" indent="0">
                        <a:buFont typeface="Arial" panose="020B0604020202020204" pitchFamily="34" charset="0"/>
                        <a:buNone/>
                      </a:pPr>
                      <a:r>
                        <a:rPr lang="en-GB" sz="1200" dirty="0"/>
                        <a:t>Low cost per bit</a:t>
                      </a:r>
                    </a:p>
                  </a:txBody>
                  <a:tcPr/>
                </a:tc>
                <a:extLst>
                  <a:ext uri="{0D108BD9-81ED-4DB2-BD59-A6C34878D82A}">
                    <a16:rowId xmlns:a16="http://schemas.microsoft.com/office/drawing/2014/main" val="1212423434"/>
                  </a:ext>
                </a:extLst>
              </a:tr>
              <a:tr h="370840">
                <a:tc>
                  <a:txBody>
                    <a:bodyPr/>
                    <a:lstStyle/>
                    <a:p>
                      <a:r>
                        <a:rPr lang="en-GB" sz="1200" b="1" dirty="0"/>
                        <a:t>Robust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Able to withstand damage, pressure, and wear</a:t>
                      </a:r>
                    </a:p>
                  </a:txBody>
                  <a:tcPr/>
                </a:tc>
                <a:extLst>
                  <a:ext uri="{0D108BD9-81ED-4DB2-BD59-A6C34878D82A}">
                    <a16:rowId xmlns:a16="http://schemas.microsoft.com/office/drawing/2014/main" val="579921901"/>
                  </a:ext>
                </a:extLst>
              </a:tr>
            </a:tbl>
          </a:graphicData>
        </a:graphic>
      </p:graphicFrame>
    </p:spTree>
    <p:extLst>
      <p:ext uri="{BB962C8B-B14F-4D97-AF65-F5344CB8AC3E}">
        <p14:creationId xmlns:p14="http://schemas.microsoft.com/office/powerpoint/2010/main" val="1476912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65155599"/>
              </p:ext>
            </p:extLst>
          </p:nvPr>
        </p:nvGraphicFramePr>
        <p:xfrm>
          <a:off x="52640" y="1484784"/>
          <a:ext cx="6984776" cy="5151120"/>
        </p:xfrm>
        <a:graphic>
          <a:graphicData uri="http://schemas.openxmlformats.org/drawingml/2006/table">
            <a:tbl>
              <a:tblPr firstRow="1" bandRow="1">
                <a:tableStyleId>{5940675A-B579-460E-94D1-54222C63F5DA}</a:tableStyleId>
              </a:tblPr>
              <a:tblGrid>
                <a:gridCol w="36004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2232248">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1296144">
                  <a:extLst>
                    <a:ext uri="{9D8B030D-6E8A-4147-A177-3AD203B41FA5}">
                      <a16:colId xmlns:a16="http://schemas.microsoft.com/office/drawing/2014/main" val="20004"/>
                    </a:ext>
                  </a:extLst>
                </a:gridCol>
              </a:tblGrid>
              <a:tr h="162018">
                <a:tc rowSpan="2" gridSpan="2">
                  <a:txBody>
                    <a:bodyPr/>
                    <a:lstStyle/>
                    <a:p>
                      <a:r>
                        <a:rPr lang="en-GB" sz="1600" b="1" u="none" dirty="0"/>
                        <a:t>Secondary Storage Comparison</a:t>
                      </a:r>
                    </a:p>
                  </a:txBody>
                  <a:tcPr/>
                </a:tc>
                <a:tc rowSpan="2" hMerge="1">
                  <a:txBody>
                    <a:bodyPr/>
                    <a:lstStyle/>
                    <a:p>
                      <a:endParaRPr lang="en-GB" dirty="0"/>
                    </a:p>
                  </a:txBody>
                  <a:tcPr/>
                </a:tc>
                <a:tc gridSpan="3">
                  <a:txBody>
                    <a:bodyPr/>
                    <a:lstStyle/>
                    <a:p>
                      <a:pPr algn="ctr"/>
                      <a:r>
                        <a:rPr lang="en-GB" sz="1200" b="1" i="0" dirty="0"/>
                        <a:t>3. Storage</a:t>
                      </a:r>
                      <a:r>
                        <a:rPr lang="en-GB" sz="1200" b="1" i="0" baseline="0" dirty="0"/>
                        <a:t> Technology</a:t>
                      </a:r>
                      <a:endParaRPr lang="en-GB" sz="1200" b="1" i="0" dirty="0"/>
                    </a:p>
                  </a:txBody>
                  <a:tcPr>
                    <a:solidFill>
                      <a:schemeClr val="bg1">
                        <a:lumMod val="85000"/>
                      </a:schemeClr>
                    </a:solid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10000"/>
                  </a:ext>
                </a:extLst>
              </a:tr>
              <a:tr h="162018">
                <a:tc gridSpan="2" vMerge="1">
                  <a:txBody>
                    <a:bodyPr/>
                    <a:lstStyle/>
                    <a:p>
                      <a:endParaRPr lang="en-GB" dirty="0"/>
                    </a:p>
                  </a:txBody>
                  <a:tcPr/>
                </a:tc>
                <a:tc hMerge="1" vMerge="1">
                  <a:txBody>
                    <a:bodyPr/>
                    <a:lstStyle/>
                    <a:p>
                      <a:endParaRPr lang="en-GB" dirty="0"/>
                    </a:p>
                  </a:txBody>
                  <a:tcPr/>
                </a:tc>
                <a:tc>
                  <a:txBody>
                    <a:bodyPr/>
                    <a:lstStyle/>
                    <a:p>
                      <a:pPr algn="ctr"/>
                      <a:r>
                        <a:rPr lang="en-GB" sz="1200" b="0" i="0" dirty="0"/>
                        <a:t>4. Magnetic</a:t>
                      </a:r>
                    </a:p>
                  </a:txBody>
                  <a:tcPr>
                    <a:solidFill>
                      <a:schemeClr val="bg1">
                        <a:lumMod val="85000"/>
                      </a:schemeClr>
                    </a:solidFill>
                  </a:tcPr>
                </a:tc>
                <a:tc>
                  <a:txBody>
                    <a:bodyPr/>
                    <a:lstStyle/>
                    <a:p>
                      <a:pPr algn="ctr"/>
                      <a:r>
                        <a:rPr lang="en-GB" sz="1200" b="0" i="0" dirty="0"/>
                        <a:t>5. Solid</a:t>
                      </a:r>
                      <a:r>
                        <a:rPr lang="en-GB" sz="1200" b="0" i="0" baseline="0" dirty="0"/>
                        <a:t> State</a:t>
                      </a:r>
                      <a:endParaRPr lang="en-GB" sz="1200" b="0" i="0" dirty="0"/>
                    </a:p>
                  </a:txBody>
                  <a:tcPr>
                    <a:solidFill>
                      <a:schemeClr val="bg1">
                        <a:lumMod val="85000"/>
                      </a:schemeClr>
                    </a:solidFill>
                  </a:tcPr>
                </a:tc>
                <a:tc>
                  <a:txBody>
                    <a:bodyPr/>
                    <a:lstStyle/>
                    <a:p>
                      <a:pPr algn="ctr"/>
                      <a:r>
                        <a:rPr lang="en-GB" sz="1200" b="0" i="0" dirty="0"/>
                        <a:t>6. Optical</a:t>
                      </a:r>
                    </a:p>
                  </a:txBody>
                  <a:tcPr>
                    <a:solidFill>
                      <a:schemeClr val="bg1">
                        <a:lumMod val="85000"/>
                      </a:schemeClr>
                    </a:solidFill>
                  </a:tcPr>
                </a:tc>
                <a:extLst>
                  <a:ext uri="{0D108BD9-81ED-4DB2-BD59-A6C34878D82A}">
                    <a16:rowId xmlns:a16="http://schemas.microsoft.com/office/drawing/2014/main" val="10001"/>
                  </a:ext>
                </a:extLst>
              </a:tr>
              <a:tr h="558062">
                <a:tc rowSpan="6">
                  <a:txBody>
                    <a:bodyPr/>
                    <a:lstStyle/>
                    <a:p>
                      <a:pPr algn="ctr"/>
                      <a:r>
                        <a:rPr lang="en-GB" sz="1200" b="1" dirty="0"/>
                        <a:t>7. Storage</a:t>
                      </a:r>
                      <a:r>
                        <a:rPr lang="en-GB" sz="1200" b="1" baseline="0" dirty="0"/>
                        <a:t> Characteristic</a:t>
                      </a:r>
                      <a:endParaRPr lang="en-GB" sz="1200" b="1" dirty="0"/>
                    </a:p>
                  </a:txBody>
                  <a:tcPr vert="vert270" anchor="ctr">
                    <a:solidFill>
                      <a:schemeClr val="bg1">
                        <a:lumMod val="85000"/>
                      </a:schemeClr>
                    </a:solidFill>
                  </a:tcPr>
                </a:tc>
                <a:tc>
                  <a:txBody>
                    <a:bodyPr/>
                    <a:lstStyle/>
                    <a:p>
                      <a:pPr algn="r"/>
                      <a:r>
                        <a:rPr lang="en-GB" sz="1200" b="1" dirty="0"/>
                        <a:t>8. Capacity</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Magnetic Tape has largest capacity. (PBs +)</a:t>
                      </a:r>
                    </a:p>
                    <a:p>
                      <a:pPr marL="285750" indent="-285750">
                        <a:buFont typeface="Arial" panose="020B0604020202020204" pitchFamily="34" charset="0"/>
                        <a:buChar char="•"/>
                      </a:pPr>
                      <a:r>
                        <a:rPr lang="en-GB" sz="1200" dirty="0"/>
                        <a:t>HDDs have</a:t>
                      </a:r>
                      <a:r>
                        <a:rPr lang="en-GB" sz="1200" baseline="0" dirty="0"/>
                        <a:t> second largest capacity (TBs +)</a:t>
                      </a:r>
                      <a:endParaRPr lang="en-GB" sz="1200" dirty="0"/>
                    </a:p>
                  </a:txBody>
                  <a:tcPr/>
                </a:tc>
                <a:tc>
                  <a:txBody>
                    <a:bodyPr/>
                    <a:lstStyle/>
                    <a:p>
                      <a:pPr marL="285750" indent="-285750">
                        <a:buFont typeface="Arial" panose="020B0604020202020204" pitchFamily="34" charset="0"/>
                        <a:buChar char="•"/>
                      </a:pPr>
                      <a:r>
                        <a:rPr lang="en-GB" sz="1200" dirty="0"/>
                        <a:t>Both</a:t>
                      </a:r>
                      <a:r>
                        <a:rPr lang="en-GB" sz="1200" baseline="0" dirty="0"/>
                        <a:t> have lower capacity than magnetic.</a:t>
                      </a:r>
                    </a:p>
                    <a:p>
                      <a:pPr marL="285750" indent="-285750">
                        <a:buFont typeface="Arial" panose="020B0604020202020204" pitchFamily="34" charset="0"/>
                        <a:buChar char="•"/>
                      </a:pPr>
                      <a:r>
                        <a:rPr lang="en-GB" sz="1200" baseline="0" dirty="0"/>
                        <a:t>SSDs &gt; SD cards</a:t>
                      </a:r>
                      <a:endParaRPr lang="en-GB" sz="1200" dirty="0"/>
                    </a:p>
                  </a:txBody>
                  <a:tcPr/>
                </a:tc>
                <a:tc>
                  <a:txBody>
                    <a:bodyPr/>
                    <a:lstStyle/>
                    <a:p>
                      <a:pPr marL="285750" indent="-285750">
                        <a:buFont typeface="Arial" panose="020B0604020202020204" pitchFamily="34" charset="0"/>
                        <a:buChar char="•"/>
                      </a:pPr>
                      <a:r>
                        <a:rPr lang="en-GB" sz="1200" dirty="0"/>
                        <a:t>Lowest</a:t>
                      </a:r>
                      <a:r>
                        <a:rPr lang="en-GB" sz="1200" baseline="0" dirty="0"/>
                        <a:t> storage</a:t>
                      </a:r>
                    </a:p>
                    <a:p>
                      <a:pPr marL="285750" indent="-285750">
                        <a:buFont typeface="Arial" panose="020B0604020202020204" pitchFamily="34" charset="0"/>
                        <a:buChar char="•"/>
                      </a:pPr>
                      <a:r>
                        <a:rPr lang="en-GB" sz="1200" baseline="0" dirty="0" err="1"/>
                        <a:t>Blu</a:t>
                      </a:r>
                      <a:r>
                        <a:rPr lang="en-GB" sz="1200" baseline="0" dirty="0"/>
                        <a:t>-Rays &gt; DVDs &gt; CDs</a:t>
                      </a:r>
                      <a:endParaRPr lang="en-GB" sz="1200" dirty="0"/>
                    </a:p>
                  </a:txBody>
                  <a:tcPr/>
                </a:tc>
                <a:extLst>
                  <a:ext uri="{0D108BD9-81ED-4DB2-BD59-A6C34878D82A}">
                    <a16:rowId xmlns:a16="http://schemas.microsoft.com/office/drawing/2014/main" val="10002"/>
                  </a:ext>
                </a:extLst>
              </a:tr>
              <a:tr h="558062">
                <a:tc vMerge="1">
                  <a:txBody>
                    <a:bodyPr/>
                    <a:lstStyle/>
                    <a:p>
                      <a:endParaRPr lang="en-GB" sz="1400" dirty="0"/>
                    </a:p>
                  </a:txBody>
                  <a:tcPr/>
                </a:tc>
                <a:tc>
                  <a:txBody>
                    <a:bodyPr/>
                    <a:lstStyle/>
                    <a:p>
                      <a:pPr algn="r"/>
                      <a:r>
                        <a:rPr lang="en-GB" sz="1200" b="1" dirty="0"/>
                        <a:t>9. Speed </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HDDs faster</a:t>
                      </a:r>
                      <a:r>
                        <a:rPr lang="en-GB" sz="1200" baseline="0" dirty="0"/>
                        <a:t> than magnetic tape.</a:t>
                      </a:r>
                      <a:endParaRPr lang="en-GB" sz="1200" dirty="0"/>
                    </a:p>
                    <a:p>
                      <a:pPr marL="285750" indent="-285750">
                        <a:buFont typeface="Arial" panose="020B0604020202020204" pitchFamily="34" charset="0"/>
                        <a:buChar char="•"/>
                      </a:pPr>
                      <a:r>
                        <a:rPr lang="en-GB" sz="1200" dirty="0"/>
                        <a:t>Both slower than SSD</a:t>
                      </a:r>
                    </a:p>
                    <a:p>
                      <a:pPr marL="285750" indent="-285750">
                        <a:buFont typeface="Arial" panose="020B0604020202020204" pitchFamily="34" charset="0"/>
                        <a:buChar char="•"/>
                      </a:pPr>
                      <a:r>
                        <a:rPr lang="en-GB" sz="1200" dirty="0"/>
                        <a:t>Both faster than Optical.</a:t>
                      </a:r>
                    </a:p>
                  </a:txBody>
                  <a:tcPr/>
                </a:tc>
                <a:tc>
                  <a:txBody>
                    <a:bodyPr/>
                    <a:lstStyle/>
                    <a:p>
                      <a:pPr marL="285750" indent="-285750">
                        <a:buFont typeface="Arial" panose="020B0604020202020204" pitchFamily="34" charset="0"/>
                        <a:buChar char="•"/>
                      </a:pPr>
                      <a:r>
                        <a:rPr lang="en-GB" sz="1200" dirty="0"/>
                        <a:t>SSDs are fastest</a:t>
                      </a:r>
                    </a:p>
                    <a:p>
                      <a:pPr marL="285750" indent="-285750">
                        <a:buFont typeface="Arial" panose="020B0604020202020204" pitchFamily="34" charset="0"/>
                        <a:buChar char="•"/>
                      </a:pPr>
                      <a:r>
                        <a:rPr lang="en-GB" sz="1200" dirty="0"/>
                        <a:t>SD cards</a:t>
                      </a:r>
                      <a:r>
                        <a:rPr lang="en-GB" sz="1200" baseline="0" dirty="0"/>
                        <a:t> are second fastest</a:t>
                      </a:r>
                      <a:endParaRPr lang="en-GB" sz="1200" dirty="0"/>
                    </a:p>
                  </a:txBody>
                  <a:tcPr/>
                </a:tc>
                <a:tc>
                  <a:txBody>
                    <a:bodyPr/>
                    <a:lstStyle/>
                    <a:p>
                      <a:pPr marL="285750" indent="-285750">
                        <a:buFont typeface="Arial" panose="020B0604020202020204" pitchFamily="34" charset="0"/>
                        <a:buChar char="•"/>
                      </a:pPr>
                      <a:r>
                        <a:rPr lang="en-GB" sz="1200" dirty="0"/>
                        <a:t>Slowest read/write</a:t>
                      </a:r>
                      <a:r>
                        <a:rPr lang="en-GB" sz="1200" baseline="0" dirty="0"/>
                        <a:t> speed.</a:t>
                      </a:r>
                      <a:endParaRPr lang="en-GB" sz="1200" dirty="0"/>
                    </a:p>
                  </a:txBody>
                  <a:tcPr/>
                </a:tc>
                <a:extLst>
                  <a:ext uri="{0D108BD9-81ED-4DB2-BD59-A6C34878D82A}">
                    <a16:rowId xmlns:a16="http://schemas.microsoft.com/office/drawing/2014/main" val="10003"/>
                  </a:ext>
                </a:extLst>
              </a:tr>
              <a:tr h="558062">
                <a:tc vMerge="1">
                  <a:txBody>
                    <a:bodyPr/>
                    <a:lstStyle/>
                    <a:p>
                      <a:endParaRPr lang="en-GB" sz="1400" dirty="0"/>
                    </a:p>
                  </a:txBody>
                  <a:tcPr/>
                </a:tc>
                <a:tc>
                  <a:txBody>
                    <a:bodyPr/>
                    <a:lstStyle/>
                    <a:p>
                      <a:pPr algn="r"/>
                      <a:r>
                        <a:rPr lang="en-GB" sz="1200" b="1" dirty="0"/>
                        <a:t>10. Portability</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Generally poor</a:t>
                      </a:r>
                      <a:r>
                        <a:rPr lang="en-GB" sz="1200" baseline="0" dirty="0"/>
                        <a:t> portability </a:t>
                      </a:r>
                    </a:p>
                    <a:p>
                      <a:pPr marL="285750" indent="-285750">
                        <a:buFont typeface="Arial" panose="020B0604020202020204" pitchFamily="34" charset="0"/>
                        <a:buChar char="•"/>
                      </a:pPr>
                      <a:r>
                        <a:rPr lang="en-GB" sz="1200" baseline="0" dirty="0"/>
                        <a:t>Due to moving parts</a:t>
                      </a:r>
                    </a:p>
                    <a:p>
                      <a:pPr marL="285750" indent="-285750">
                        <a:buFont typeface="Arial" panose="020B0604020202020204" pitchFamily="34" charset="0"/>
                        <a:buChar char="•"/>
                      </a:pPr>
                      <a:r>
                        <a:rPr lang="en-GB" sz="1200" baseline="0" dirty="0"/>
                        <a:t>Portable versions exist.</a:t>
                      </a:r>
                    </a:p>
                  </a:txBody>
                  <a:tcPr/>
                </a:tc>
                <a:tc>
                  <a:txBody>
                    <a:bodyPr/>
                    <a:lstStyle/>
                    <a:p>
                      <a:pPr marL="285750" indent="-285750">
                        <a:buFont typeface="Arial" panose="020B0604020202020204" pitchFamily="34" charset="0"/>
                        <a:buChar char="•"/>
                      </a:pPr>
                      <a:r>
                        <a:rPr lang="en-GB" sz="1200" dirty="0"/>
                        <a:t>Very portable</a:t>
                      </a:r>
                    </a:p>
                    <a:p>
                      <a:pPr marL="285750" indent="-285750">
                        <a:buFont typeface="Arial" panose="020B0604020202020204" pitchFamily="34" charset="0"/>
                        <a:buChar char="•"/>
                      </a:pPr>
                      <a:r>
                        <a:rPr lang="en-GB" sz="1200" dirty="0"/>
                        <a:t>No moving parts</a:t>
                      </a:r>
                    </a:p>
                  </a:txBody>
                  <a:tcPr/>
                </a:tc>
                <a:tc>
                  <a:txBody>
                    <a:bodyPr/>
                    <a:lstStyle/>
                    <a:p>
                      <a:pPr marL="285750" indent="-285750">
                        <a:buFont typeface="Arial" panose="020B0604020202020204" pitchFamily="34" charset="0"/>
                        <a:buChar char="•"/>
                      </a:pPr>
                      <a:r>
                        <a:rPr lang="en-GB" sz="1200" dirty="0"/>
                        <a:t>Very portable</a:t>
                      </a:r>
                    </a:p>
                    <a:p>
                      <a:pPr marL="285750" indent="-285750">
                        <a:buFont typeface="Arial" panose="020B0604020202020204" pitchFamily="34" charset="0"/>
                        <a:buChar char="•"/>
                      </a:pPr>
                      <a:r>
                        <a:rPr lang="en-GB" sz="1200" dirty="0"/>
                        <a:t>Extremely light</a:t>
                      </a:r>
                    </a:p>
                  </a:txBody>
                  <a:tcPr/>
                </a:tc>
                <a:extLst>
                  <a:ext uri="{0D108BD9-81ED-4DB2-BD59-A6C34878D82A}">
                    <a16:rowId xmlns:a16="http://schemas.microsoft.com/office/drawing/2014/main" val="10004"/>
                  </a:ext>
                </a:extLst>
              </a:tr>
              <a:tr h="558062">
                <a:tc vMerge="1">
                  <a:txBody>
                    <a:bodyPr/>
                    <a:lstStyle/>
                    <a:p>
                      <a:endParaRPr lang="en-GB" sz="1400" dirty="0"/>
                    </a:p>
                  </a:txBody>
                  <a:tcPr/>
                </a:tc>
                <a:tc>
                  <a:txBody>
                    <a:bodyPr/>
                    <a:lstStyle/>
                    <a:p>
                      <a:pPr algn="r"/>
                      <a:r>
                        <a:rPr lang="en-GB" sz="1200" b="1" dirty="0"/>
                        <a:t>11. Durability</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Generally long lasting.</a:t>
                      </a:r>
                    </a:p>
                    <a:p>
                      <a:pPr marL="285750" indent="-285750">
                        <a:buFont typeface="Arial" panose="020B0604020202020204" pitchFamily="34" charset="0"/>
                        <a:buChar char="•"/>
                      </a:pPr>
                      <a:r>
                        <a:rPr lang="en-GB" sz="1200" dirty="0"/>
                        <a:t>HDDs</a:t>
                      </a:r>
                      <a:r>
                        <a:rPr lang="en-GB" sz="1200" baseline="0" dirty="0"/>
                        <a:t> are prone to impact damage due to moving parts</a:t>
                      </a:r>
                      <a:endParaRPr lang="en-GB" sz="1200" dirty="0"/>
                    </a:p>
                  </a:txBody>
                  <a:tcPr/>
                </a:tc>
                <a:tc>
                  <a:txBody>
                    <a:bodyPr/>
                    <a:lstStyle/>
                    <a:p>
                      <a:pPr marL="285750" indent="-285750">
                        <a:buFont typeface="Arial" panose="020B0604020202020204" pitchFamily="34" charset="0"/>
                        <a:buChar char="•"/>
                      </a:pPr>
                      <a:r>
                        <a:rPr lang="en-GB" sz="1200" dirty="0"/>
                        <a:t>Very durable </a:t>
                      </a:r>
                    </a:p>
                    <a:p>
                      <a:pPr marL="285750" indent="-285750">
                        <a:buFont typeface="Arial" panose="020B0604020202020204" pitchFamily="34" charset="0"/>
                        <a:buChar char="•"/>
                      </a:pPr>
                      <a:r>
                        <a:rPr lang="en-GB" sz="1200" dirty="0"/>
                        <a:t>No moving</a:t>
                      </a:r>
                      <a:r>
                        <a:rPr lang="en-GB" sz="1200" baseline="0" dirty="0"/>
                        <a:t> parts</a:t>
                      </a:r>
                      <a:endParaRPr lang="en-GB" sz="1200" dirty="0"/>
                    </a:p>
                  </a:txBody>
                  <a:tcPr/>
                </a:tc>
                <a:tc>
                  <a:txBody>
                    <a:bodyPr/>
                    <a:lstStyle/>
                    <a:p>
                      <a:pPr marL="285750" indent="-285750">
                        <a:buFont typeface="Arial" panose="020B0604020202020204" pitchFamily="34" charset="0"/>
                        <a:buChar char="•"/>
                      </a:pPr>
                      <a:r>
                        <a:rPr lang="en-GB" sz="1200" dirty="0"/>
                        <a:t>Very durable</a:t>
                      </a:r>
                    </a:p>
                    <a:p>
                      <a:pPr marL="285750" indent="-285750">
                        <a:buFont typeface="Arial" panose="020B0604020202020204" pitchFamily="34" charset="0"/>
                        <a:buChar char="•"/>
                      </a:pPr>
                      <a:r>
                        <a:rPr lang="en-GB" sz="1200" dirty="0"/>
                        <a:t>Water </a:t>
                      </a:r>
                      <a:r>
                        <a:rPr lang="en-GB" sz="1200" baseline="0" dirty="0"/>
                        <a:t>and shock proof</a:t>
                      </a:r>
                      <a:endParaRPr lang="en-GB" sz="1200" dirty="0"/>
                    </a:p>
                  </a:txBody>
                  <a:tcPr/>
                </a:tc>
                <a:extLst>
                  <a:ext uri="{0D108BD9-81ED-4DB2-BD59-A6C34878D82A}">
                    <a16:rowId xmlns:a16="http://schemas.microsoft.com/office/drawing/2014/main" val="10005"/>
                  </a:ext>
                </a:extLst>
              </a:tr>
              <a:tr h="150578">
                <a:tc vMerge="1">
                  <a:txBody>
                    <a:bodyPr/>
                    <a:lstStyle/>
                    <a:p>
                      <a:endParaRPr lang="en-GB" sz="1400" dirty="0"/>
                    </a:p>
                  </a:txBody>
                  <a:tcPr/>
                </a:tc>
                <a:tc>
                  <a:txBody>
                    <a:bodyPr/>
                    <a:lstStyle/>
                    <a:p>
                      <a:pPr algn="r"/>
                      <a:r>
                        <a:rPr lang="en-GB" sz="1200" b="1" dirty="0"/>
                        <a:t>12 .Reliability</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Very reliable and long lasting.</a:t>
                      </a:r>
                    </a:p>
                  </a:txBody>
                  <a:tcPr/>
                </a:tc>
                <a:tc>
                  <a:txBody>
                    <a:bodyPr/>
                    <a:lstStyle/>
                    <a:p>
                      <a:pPr marL="285750" indent="-285750">
                        <a:buFont typeface="Arial" panose="020B0604020202020204" pitchFamily="34" charset="0"/>
                        <a:buChar char="•"/>
                      </a:pPr>
                      <a:r>
                        <a:rPr lang="en-GB" sz="1200" dirty="0"/>
                        <a:t>Very</a:t>
                      </a:r>
                      <a:r>
                        <a:rPr lang="en-GB" sz="1200" baseline="0" dirty="0"/>
                        <a:t> reliable</a:t>
                      </a:r>
                    </a:p>
                    <a:p>
                      <a:pPr marL="285750" indent="-285750">
                        <a:buFont typeface="Arial" panose="020B0604020202020204" pitchFamily="34" charset="0"/>
                        <a:buChar char="•"/>
                      </a:pPr>
                      <a:r>
                        <a:rPr lang="en-GB" sz="1200" baseline="0" dirty="0"/>
                        <a:t>Deteriorate over time.</a:t>
                      </a:r>
                    </a:p>
                  </a:txBody>
                  <a:tcPr/>
                </a:tc>
                <a:tc>
                  <a:txBody>
                    <a:bodyPr/>
                    <a:lstStyle/>
                    <a:p>
                      <a:pPr marL="285750" indent="-285750">
                        <a:buFont typeface="Arial" panose="020B0604020202020204" pitchFamily="34" charset="0"/>
                        <a:buChar char="•"/>
                      </a:pPr>
                      <a:r>
                        <a:rPr lang="en-GB" sz="1200" dirty="0"/>
                        <a:t>Prone to scratches</a:t>
                      </a:r>
                    </a:p>
                  </a:txBody>
                  <a:tcPr/>
                </a:tc>
                <a:extLst>
                  <a:ext uri="{0D108BD9-81ED-4DB2-BD59-A6C34878D82A}">
                    <a16:rowId xmlns:a16="http://schemas.microsoft.com/office/drawing/2014/main" val="10006"/>
                  </a:ext>
                </a:extLst>
              </a:tr>
              <a:tr h="133810">
                <a:tc vMerge="1">
                  <a:txBody>
                    <a:bodyPr/>
                    <a:lstStyle/>
                    <a:p>
                      <a:endParaRPr lang="en-GB" sz="1400" dirty="0"/>
                    </a:p>
                  </a:txBody>
                  <a:tcPr/>
                </a:tc>
                <a:tc>
                  <a:txBody>
                    <a:bodyPr/>
                    <a:lstStyle/>
                    <a:p>
                      <a:pPr algn="r"/>
                      <a:r>
                        <a:rPr lang="en-GB" sz="1200" b="1" dirty="0"/>
                        <a:t>13. Cost</a:t>
                      </a:r>
                    </a:p>
                  </a:txBody>
                  <a:tcPr anchor="ctr">
                    <a:solidFill>
                      <a:schemeClr val="bg1">
                        <a:lumMod val="85000"/>
                      </a:schemeClr>
                    </a:solidFill>
                  </a:tcPr>
                </a:tc>
                <a:tc>
                  <a:txBody>
                    <a:bodyPr/>
                    <a:lstStyle/>
                    <a:p>
                      <a:pPr marL="285750" indent="-285750">
                        <a:buFont typeface="Arial" panose="020B0604020202020204" pitchFamily="34" charset="0"/>
                        <a:buChar char="•"/>
                      </a:pPr>
                      <a:r>
                        <a:rPr lang="en-GB" sz="1200" dirty="0"/>
                        <a:t>Magnetic</a:t>
                      </a:r>
                      <a:r>
                        <a:rPr lang="en-GB" sz="1200" baseline="0" dirty="0"/>
                        <a:t> Tape is cheapest storage per bit.</a:t>
                      </a:r>
                    </a:p>
                    <a:p>
                      <a:pPr marL="285750" indent="-285750">
                        <a:buFont typeface="Arial" panose="020B0604020202020204" pitchFamily="34" charset="0"/>
                        <a:buChar char="•"/>
                      </a:pPr>
                      <a:r>
                        <a:rPr lang="en-GB" sz="1200" baseline="0" dirty="0"/>
                        <a:t>HDDs are cheaper than SSD</a:t>
                      </a:r>
                      <a:endParaRPr lang="en-GB" sz="1200" dirty="0"/>
                    </a:p>
                  </a:txBody>
                  <a:tcPr/>
                </a:tc>
                <a:tc>
                  <a:txBody>
                    <a:bodyPr/>
                    <a:lstStyle/>
                    <a:p>
                      <a:pPr marL="285750" indent="-285750">
                        <a:buFont typeface="Arial" panose="020B0604020202020204" pitchFamily="34" charset="0"/>
                        <a:buChar char="•"/>
                      </a:pPr>
                      <a:r>
                        <a:rPr lang="en-GB" sz="1200" dirty="0"/>
                        <a:t>Most expensive per</a:t>
                      </a:r>
                      <a:r>
                        <a:rPr lang="en-GB" sz="1200" baseline="0" dirty="0"/>
                        <a:t> bit.</a:t>
                      </a:r>
                      <a:endParaRPr lang="en-GB" sz="1200" dirty="0"/>
                    </a:p>
                  </a:txBody>
                  <a:tcPr/>
                </a:tc>
                <a:tc>
                  <a:txBody>
                    <a:bodyPr/>
                    <a:lstStyle/>
                    <a:p>
                      <a:pPr marL="285750" indent="-285750">
                        <a:buFont typeface="Arial" panose="020B0604020202020204" pitchFamily="34" charset="0"/>
                        <a:buChar char="•"/>
                      </a:pPr>
                      <a:r>
                        <a:rPr lang="en-GB" sz="1200" dirty="0"/>
                        <a:t>Very cheap per bit</a:t>
                      </a:r>
                    </a:p>
                  </a:txBody>
                  <a:tcPr/>
                </a:tc>
                <a:extLst>
                  <a:ext uri="{0D108BD9-81ED-4DB2-BD59-A6C34878D82A}">
                    <a16:rowId xmlns:a16="http://schemas.microsoft.com/office/drawing/2014/main" val="10007"/>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890768813"/>
              </p:ext>
            </p:extLst>
          </p:nvPr>
        </p:nvGraphicFramePr>
        <p:xfrm>
          <a:off x="35496" y="44624"/>
          <a:ext cx="6984776" cy="1280160"/>
        </p:xfrm>
        <a:graphic>
          <a:graphicData uri="http://schemas.openxmlformats.org/drawingml/2006/table">
            <a:tbl>
              <a:tblPr firstRow="1" bandRow="1">
                <a:tableStyleId>{5940675A-B579-460E-94D1-54222C63F5DA}</a:tableStyleId>
              </a:tblPr>
              <a:tblGrid>
                <a:gridCol w="3154415">
                  <a:extLst>
                    <a:ext uri="{9D8B030D-6E8A-4147-A177-3AD203B41FA5}">
                      <a16:colId xmlns:a16="http://schemas.microsoft.com/office/drawing/2014/main" val="20000"/>
                    </a:ext>
                  </a:extLst>
                </a:gridCol>
                <a:gridCol w="3830361">
                  <a:extLst>
                    <a:ext uri="{9D8B030D-6E8A-4147-A177-3AD203B41FA5}">
                      <a16:colId xmlns:a16="http://schemas.microsoft.com/office/drawing/2014/main" val="20001"/>
                    </a:ext>
                  </a:extLst>
                </a:gridCol>
              </a:tblGrid>
              <a:tr h="138296">
                <a:tc gridSpan="2">
                  <a:txBody>
                    <a:bodyPr/>
                    <a:lstStyle/>
                    <a:p>
                      <a:pPr algn="ctr"/>
                      <a:r>
                        <a:rPr lang="en-GB" sz="1800" b="1" dirty="0"/>
                        <a:t>1.3 Storage – Secondary Storage Comparison</a:t>
                      </a:r>
                    </a:p>
                  </a:txBody>
                  <a:tcPr/>
                </a:tc>
                <a:tc hMerge="1">
                  <a:txBody>
                    <a:bodyPr/>
                    <a:lstStyle/>
                    <a:p>
                      <a:pPr algn="ctr"/>
                      <a:endParaRPr lang="en-GB" sz="1200" b="1" dirty="0"/>
                    </a:p>
                  </a:txBody>
                  <a:tcPr/>
                </a:tc>
                <a:extLst>
                  <a:ext uri="{0D108BD9-81ED-4DB2-BD59-A6C34878D82A}">
                    <a16:rowId xmlns:a16="http://schemas.microsoft.com/office/drawing/2014/main" val="1345620275"/>
                  </a:ext>
                </a:extLst>
              </a:tr>
              <a:tr h="0">
                <a:tc>
                  <a:txBody>
                    <a:bodyPr/>
                    <a:lstStyle/>
                    <a:p>
                      <a:pPr algn="ctr"/>
                      <a:r>
                        <a:rPr lang="en-GB" sz="1200" b="1" dirty="0"/>
                        <a:t>1. Advantages of HDDs</a:t>
                      </a:r>
                    </a:p>
                  </a:txBody>
                  <a:tcPr/>
                </a:tc>
                <a:tc>
                  <a:txBody>
                    <a:bodyPr/>
                    <a:lstStyle/>
                    <a:p>
                      <a:pPr algn="ctr"/>
                      <a:r>
                        <a:rPr lang="en-GB" sz="1200" b="1" dirty="0"/>
                        <a:t>2. Advantages</a:t>
                      </a:r>
                      <a:r>
                        <a:rPr lang="en-GB" sz="1200" b="1" baseline="0" dirty="0"/>
                        <a:t> of SDDs</a:t>
                      </a:r>
                      <a:endParaRPr lang="en-GB" sz="1200" b="1" dirty="0"/>
                    </a:p>
                  </a:txBody>
                  <a:tcPr/>
                </a:tc>
                <a:extLst>
                  <a:ext uri="{0D108BD9-81ED-4DB2-BD59-A6C34878D82A}">
                    <a16:rowId xmlns:a16="http://schemas.microsoft.com/office/drawing/2014/main" val="10000"/>
                  </a:ext>
                </a:extLst>
              </a:tr>
              <a:tr h="576064">
                <a:tc>
                  <a:txBody>
                    <a:bodyPr/>
                    <a:lstStyle/>
                    <a:p>
                      <a:pPr marL="285750" indent="-285750">
                        <a:buFont typeface="Arial" panose="020B0604020202020204" pitchFamily="34" charset="0"/>
                        <a:buChar char="•"/>
                      </a:pPr>
                      <a:r>
                        <a:rPr lang="en-GB" sz="1200" dirty="0"/>
                        <a:t>Cheaper be</a:t>
                      </a:r>
                      <a:r>
                        <a:rPr lang="en-GB" sz="1200" baseline="0" dirty="0"/>
                        <a:t> bit</a:t>
                      </a:r>
                      <a:endParaRPr lang="en-GB" sz="1200" dirty="0"/>
                    </a:p>
                    <a:p>
                      <a:pPr marL="285750" indent="-285750">
                        <a:buFont typeface="Arial" panose="020B0604020202020204" pitchFamily="34" charset="0"/>
                        <a:buChar char="•"/>
                      </a:pPr>
                      <a:r>
                        <a:rPr lang="en-GB" sz="1200" dirty="0"/>
                        <a:t>Higher</a:t>
                      </a:r>
                      <a:r>
                        <a:rPr lang="en-GB" sz="1200" baseline="0" dirty="0"/>
                        <a:t> Capacity</a:t>
                      </a:r>
                    </a:p>
                    <a:p>
                      <a:pPr marL="285750" indent="-285750">
                        <a:buFont typeface="Arial" panose="020B0604020202020204" pitchFamily="34" charset="0"/>
                        <a:buChar char="•"/>
                      </a:pPr>
                      <a:r>
                        <a:rPr lang="en-GB" sz="1200" baseline="0" dirty="0"/>
                        <a:t>Longer read/write life</a:t>
                      </a:r>
                      <a:endParaRPr lang="en-GB" sz="1200" dirty="0"/>
                    </a:p>
                  </a:txBody>
                  <a:tcPr/>
                </a:tc>
                <a:tc>
                  <a:txBody>
                    <a:bodyPr/>
                    <a:lstStyle/>
                    <a:p>
                      <a:pPr marL="285750" indent="-285750">
                        <a:buFont typeface="Arial" panose="020B0604020202020204" pitchFamily="34" charset="0"/>
                        <a:buChar char="•"/>
                      </a:pPr>
                      <a:r>
                        <a:rPr lang="en-GB" sz="1200" dirty="0"/>
                        <a:t>Faster read/write</a:t>
                      </a:r>
                      <a:r>
                        <a:rPr lang="en-GB" sz="1200" baseline="0" dirty="0"/>
                        <a:t> speed</a:t>
                      </a:r>
                    </a:p>
                    <a:p>
                      <a:pPr marL="285750" indent="-285750">
                        <a:buFont typeface="Arial" panose="020B0604020202020204" pitchFamily="34" charset="0"/>
                        <a:buChar char="•"/>
                      </a:pPr>
                      <a:r>
                        <a:rPr lang="en-GB" sz="1200" baseline="0" dirty="0"/>
                        <a:t>Doesn’t require defragmenting</a:t>
                      </a:r>
                    </a:p>
                    <a:p>
                      <a:pPr marL="285750" indent="-285750">
                        <a:buFont typeface="Arial" panose="020B0604020202020204" pitchFamily="34" charset="0"/>
                        <a:buChar char="•"/>
                      </a:pPr>
                      <a:r>
                        <a:rPr lang="en-GB" sz="1200" baseline="0" dirty="0"/>
                        <a:t>More durable (no moving parts)</a:t>
                      </a:r>
                    </a:p>
                  </a:txBody>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40387DEA-517E-4465-BA37-4FA6E42FE259}"/>
              </a:ext>
            </a:extLst>
          </p:cNvPr>
          <p:cNvGraphicFramePr>
            <a:graphicFrameLocks noGrp="1"/>
          </p:cNvGraphicFramePr>
          <p:nvPr>
            <p:extLst>
              <p:ext uri="{D42A27DB-BD31-4B8C-83A1-F6EECF244321}">
                <p14:modId xmlns:p14="http://schemas.microsoft.com/office/powerpoint/2010/main" val="2832279037"/>
              </p:ext>
            </p:extLst>
          </p:nvPr>
        </p:nvGraphicFramePr>
        <p:xfrm>
          <a:off x="7092280" y="44624"/>
          <a:ext cx="1944216" cy="5394960"/>
        </p:xfrm>
        <a:graphic>
          <a:graphicData uri="http://schemas.openxmlformats.org/drawingml/2006/table">
            <a:tbl>
              <a:tblPr firstRow="1" bandRow="1">
                <a:tableStyleId>{5940675A-B579-460E-94D1-54222C63F5DA}</a:tableStyleId>
              </a:tblPr>
              <a:tblGrid>
                <a:gridCol w="883734">
                  <a:extLst>
                    <a:ext uri="{9D8B030D-6E8A-4147-A177-3AD203B41FA5}">
                      <a16:colId xmlns:a16="http://schemas.microsoft.com/office/drawing/2014/main" val="3298200834"/>
                    </a:ext>
                  </a:extLst>
                </a:gridCol>
                <a:gridCol w="1060482">
                  <a:extLst>
                    <a:ext uri="{9D8B030D-6E8A-4147-A177-3AD203B41FA5}">
                      <a16:colId xmlns:a16="http://schemas.microsoft.com/office/drawing/2014/main" val="3938317558"/>
                    </a:ext>
                  </a:extLst>
                </a:gridCol>
              </a:tblGrid>
              <a:tr h="243027">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3607510119"/>
                  </a:ext>
                </a:extLst>
              </a:tr>
              <a:tr h="243027">
                <a:tc>
                  <a:txBody>
                    <a:bodyPr/>
                    <a:lstStyle/>
                    <a:p>
                      <a:r>
                        <a:rPr lang="en-GB" sz="1200" b="1" dirty="0"/>
                        <a:t>Capacity</a:t>
                      </a:r>
                    </a:p>
                  </a:txBody>
                  <a:tcPr/>
                </a:tc>
                <a:tc>
                  <a:txBody>
                    <a:bodyPr/>
                    <a:lstStyle/>
                    <a:p>
                      <a:pPr marL="0" indent="0">
                        <a:buFont typeface="Arial" panose="020B0604020202020204" pitchFamily="34" charset="0"/>
                        <a:buNone/>
                      </a:pPr>
                      <a:r>
                        <a:rPr lang="en-GB" sz="1200" dirty="0"/>
                        <a:t>The amount of bits available</a:t>
                      </a:r>
                    </a:p>
                  </a:txBody>
                  <a:tcPr/>
                </a:tc>
                <a:extLst>
                  <a:ext uri="{0D108BD9-81ED-4DB2-BD59-A6C34878D82A}">
                    <a16:rowId xmlns:a16="http://schemas.microsoft.com/office/drawing/2014/main" val="3919214966"/>
                  </a:ext>
                </a:extLst>
              </a:tr>
              <a:tr h="243027">
                <a:tc>
                  <a:txBody>
                    <a:bodyPr/>
                    <a:lstStyle/>
                    <a:p>
                      <a:r>
                        <a:rPr lang="en-GB" sz="1200" b="1" dirty="0"/>
                        <a:t>Speed</a:t>
                      </a:r>
                    </a:p>
                  </a:txBody>
                  <a:tcPr/>
                </a:tc>
                <a:tc>
                  <a:txBody>
                    <a:bodyPr/>
                    <a:lstStyle/>
                    <a:p>
                      <a:pPr marL="0" indent="0">
                        <a:buFont typeface="Arial" panose="020B0604020202020204" pitchFamily="34" charset="0"/>
                        <a:buNone/>
                      </a:pPr>
                      <a:r>
                        <a:rPr lang="en-GB" sz="1200" dirty="0"/>
                        <a:t>Data transfer speed</a:t>
                      </a:r>
                    </a:p>
                  </a:txBody>
                  <a:tcPr/>
                </a:tc>
                <a:extLst>
                  <a:ext uri="{0D108BD9-81ED-4DB2-BD59-A6C34878D82A}">
                    <a16:rowId xmlns:a16="http://schemas.microsoft.com/office/drawing/2014/main" val="1172674041"/>
                  </a:ext>
                </a:extLst>
              </a:tr>
              <a:tr h="243027">
                <a:tc>
                  <a:txBody>
                    <a:bodyPr/>
                    <a:lstStyle/>
                    <a:p>
                      <a:r>
                        <a:rPr lang="en-GB" sz="1200" b="1" dirty="0"/>
                        <a:t>Faster</a:t>
                      </a:r>
                    </a:p>
                  </a:txBody>
                  <a:tcPr/>
                </a:tc>
                <a:tc>
                  <a:txBody>
                    <a:bodyPr/>
                    <a:lstStyle/>
                    <a:p>
                      <a:pPr marL="0" indent="0">
                        <a:buFont typeface="Arial" panose="020B0604020202020204" pitchFamily="34" charset="0"/>
                        <a:buNone/>
                      </a:pPr>
                      <a:r>
                        <a:rPr lang="en-GB" sz="1200" dirty="0"/>
                        <a:t>Able to transfer more data in the same period of time</a:t>
                      </a:r>
                    </a:p>
                  </a:txBody>
                  <a:tcPr/>
                </a:tc>
                <a:extLst>
                  <a:ext uri="{0D108BD9-81ED-4DB2-BD59-A6C34878D82A}">
                    <a16:rowId xmlns:a16="http://schemas.microsoft.com/office/drawing/2014/main" val="301278212"/>
                  </a:ext>
                </a:extLst>
              </a:tr>
              <a:tr h="243027">
                <a:tc>
                  <a:txBody>
                    <a:bodyPr/>
                    <a:lstStyle/>
                    <a:p>
                      <a:r>
                        <a:rPr lang="en-GB" sz="1200" b="1" dirty="0"/>
                        <a:t>Portability</a:t>
                      </a:r>
                    </a:p>
                  </a:txBody>
                  <a:tcPr/>
                </a:tc>
                <a:tc>
                  <a:txBody>
                    <a:bodyPr/>
                    <a:lstStyle/>
                    <a:p>
                      <a:pPr marL="0" indent="0">
                        <a:buFont typeface="Arial" panose="020B0604020202020204" pitchFamily="34" charset="0"/>
                        <a:buNone/>
                      </a:pPr>
                      <a:r>
                        <a:rPr lang="en-GB" sz="1200" dirty="0"/>
                        <a:t>Ability to be easily carried and moved</a:t>
                      </a:r>
                    </a:p>
                  </a:txBody>
                  <a:tcPr/>
                </a:tc>
                <a:extLst>
                  <a:ext uri="{0D108BD9-81ED-4DB2-BD59-A6C34878D82A}">
                    <a16:rowId xmlns:a16="http://schemas.microsoft.com/office/drawing/2014/main" val="2248419287"/>
                  </a:ext>
                </a:extLst>
              </a:tr>
              <a:tr h="243027">
                <a:tc>
                  <a:txBody>
                    <a:bodyPr/>
                    <a:lstStyle/>
                    <a:p>
                      <a:r>
                        <a:rPr lang="en-GB" sz="1200" b="1" dirty="0"/>
                        <a:t>Durability</a:t>
                      </a:r>
                    </a:p>
                  </a:txBody>
                  <a:tcPr/>
                </a:tc>
                <a:tc>
                  <a:txBody>
                    <a:bodyPr/>
                    <a:lstStyle/>
                    <a:p>
                      <a:pPr marL="0" indent="0">
                        <a:buFont typeface="Arial" panose="020B0604020202020204" pitchFamily="34" charset="0"/>
                        <a:buNone/>
                      </a:pPr>
                      <a:r>
                        <a:rPr lang="en-GB" sz="1200" dirty="0"/>
                        <a:t>The ability to withstand damage, pressure, and wear</a:t>
                      </a:r>
                    </a:p>
                  </a:txBody>
                  <a:tcPr/>
                </a:tc>
                <a:extLst>
                  <a:ext uri="{0D108BD9-81ED-4DB2-BD59-A6C34878D82A}">
                    <a16:rowId xmlns:a16="http://schemas.microsoft.com/office/drawing/2014/main" val="2849540759"/>
                  </a:ext>
                </a:extLst>
              </a:tr>
              <a:tr h="243027">
                <a:tc>
                  <a:txBody>
                    <a:bodyPr/>
                    <a:lstStyle/>
                    <a:p>
                      <a:r>
                        <a:rPr lang="en-GB" sz="1200" b="1" dirty="0"/>
                        <a:t>Reliability</a:t>
                      </a:r>
                    </a:p>
                  </a:txBody>
                  <a:tcPr/>
                </a:tc>
                <a:tc>
                  <a:txBody>
                    <a:bodyPr/>
                    <a:lstStyle/>
                    <a:p>
                      <a:pPr marL="0" indent="0">
                        <a:buFont typeface="Arial" panose="020B0604020202020204" pitchFamily="34" charset="0"/>
                        <a:buNone/>
                      </a:pPr>
                      <a:r>
                        <a:rPr lang="en-GB" sz="1200" dirty="0"/>
                        <a:t>The quality of performing consistently well.</a:t>
                      </a:r>
                    </a:p>
                  </a:txBody>
                  <a:tcPr/>
                </a:tc>
                <a:extLst>
                  <a:ext uri="{0D108BD9-81ED-4DB2-BD59-A6C34878D82A}">
                    <a16:rowId xmlns:a16="http://schemas.microsoft.com/office/drawing/2014/main" val="3718333936"/>
                  </a:ext>
                </a:extLst>
              </a:tr>
              <a:tr h="0">
                <a:tc>
                  <a:txBody>
                    <a:bodyPr/>
                    <a:lstStyle/>
                    <a:p>
                      <a:r>
                        <a:rPr lang="en-GB" sz="1200" b="1" dirty="0"/>
                        <a:t>Cost</a:t>
                      </a:r>
                    </a:p>
                  </a:txBody>
                  <a:tcPr/>
                </a:tc>
                <a:tc>
                  <a:txBody>
                    <a:bodyPr/>
                    <a:lstStyle/>
                    <a:p>
                      <a:pPr marL="0" indent="0">
                        <a:buFont typeface="Arial" panose="020B0604020202020204" pitchFamily="34" charset="0"/>
                        <a:buNone/>
                      </a:pPr>
                      <a:r>
                        <a:rPr lang="en-GB" sz="1200" dirty="0"/>
                        <a:t>The cost per bit</a:t>
                      </a:r>
                    </a:p>
                  </a:txBody>
                  <a:tcPr/>
                </a:tc>
                <a:extLst>
                  <a:ext uri="{0D108BD9-81ED-4DB2-BD59-A6C34878D82A}">
                    <a16:rowId xmlns:a16="http://schemas.microsoft.com/office/drawing/2014/main" val="1392267425"/>
                  </a:ext>
                </a:extLst>
              </a:tr>
            </a:tbl>
          </a:graphicData>
        </a:graphic>
      </p:graphicFrame>
    </p:spTree>
    <p:extLst>
      <p:ext uri="{BB962C8B-B14F-4D97-AF65-F5344CB8AC3E}">
        <p14:creationId xmlns:p14="http://schemas.microsoft.com/office/powerpoint/2010/main" val="3875352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05710031"/>
              </p:ext>
            </p:extLst>
          </p:nvPr>
        </p:nvGraphicFramePr>
        <p:xfrm>
          <a:off x="35496" y="116633"/>
          <a:ext cx="6336704" cy="6644640"/>
        </p:xfrm>
        <a:graphic>
          <a:graphicData uri="http://schemas.openxmlformats.org/drawingml/2006/table">
            <a:tbl>
              <a:tblPr firstRow="1" bandRow="1">
                <a:tableStyleId>{5940675A-B579-460E-94D1-54222C63F5DA}</a:tableStyleId>
              </a:tblPr>
              <a:tblGrid>
                <a:gridCol w="1737483">
                  <a:extLst>
                    <a:ext uri="{9D8B030D-6E8A-4147-A177-3AD203B41FA5}">
                      <a16:colId xmlns:a16="http://schemas.microsoft.com/office/drawing/2014/main" val="20000"/>
                    </a:ext>
                  </a:extLst>
                </a:gridCol>
                <a:gridCol w="4599221">
                  <a:extLst>
                    <a:ext uri="{9D8B030D-6E8A-4147-A177-3AD203B41FA5}">
                      <a16:colId xmlns:a16="http://schemas.microsoft.com/office/drawing/2014/main" val="20001"/>
                    </a:ext>
                  </a:extLst>
                </a:gridCol>
              </a:tblGrid>
              <a:tr h="232207">
                <a:tc gridSpan="2">
                  <a:txBody>
                    <a:bodyPr/>
                    <a:lstStyle/>
                    <a:p>
                      <a:pPr algn="ctr"/>
                      <a:r>
                        <a:rPr lang="en-GB" sz="1800" b="1" dirty="0"/>
                        <a:t>1.4 Wired and wireless networks – Types and Benefits</a:t>
                      </a:r>
                    </a:p>
                  </a:txBody>
                  <a:tcPr/>
                </a:tc>
                <a:tc hMerge="1">
                  <a:txBody>
                    <a:bodyPr/>
                    <a:lstStyle/>
                    <a:p>
                      <a:pPr algn="l"/>
                      <a:endParaRPr lang="en-GB" sz="1400" b="0" dirty="0"/>
                    </a:p>
                  </a:txBody>
                  <a:tcPr/>
                </a:tc>
                <a:extLst>
                  <a:ext uri="{0D108BD9-81ED-4DB2-BD59-A6C34878D82A}">
                    <a16:rowId xmlns:a16="http://schemas.microsoft.com/office/drawing/2014/main" val="1083687623"/>
                  </a:ext>
                </a:extLst>
              </a:tr>
              <a:tr h="174155">
                <a:tc>
                  <a:txBody>
                    <a:bodyPr/>
                    <a:lstStyle/>
                    <a:p>
                      <a:pPr algn="l"/>
                      <a:r>
                        <a:rPr lang="en-GB" sz="1200" b="1" dirty="0"/>
                        <a:t>1. Network</a:t>
                      </a:r>
                      <a:r>
                        <a:rPr lang="en-GB" sz="1200" b="1" baseline="0" dirty="0"/>
                        <a:t> Explanation</a:t>
                      </a:r>
                      <a:endParaRPr lang="en-GB" sz="1200" b="1" dirty="0"/>
                    </a:p>
                  </a:txBody>
                  <a:tcPr/>
                </a:tc>
                <a:tc>
                  <a:txBody>
                    <a:bodyPr/>
                    <a:lstStyle/>
                    <a:p>
                      <a:pPr algn="l"/>
                      <a:r>
                        <a:rPr lang="en-GB" sz="1200" b="0" dirty="0"/>
                        <a:t>Two or more devices connected together are referred</a:t>
                      </a:r>
                      <a:r>
                        <a:rPr lang="en-GB" sz="1200" b="0" baseline="0" dirty="0"/>
                        <a:t> to as a network.</a:t>
                      </a:r>
                      <a:endParaRPr lang="en-GB" sz="1200" b="0" dirty="0"/>
                    </a:p>
                  </a:txBody>
                  <a:tcPr/>
                </a:tc>
                <a:extLst>
                  <a:ext uri="{0D108BD9-81ED-4DB2-BD59-A6C34878D82A}">
                    <a16:rowId xmlns:a16="http://schemas.microsoft.com/office/drawing/2014/main" val="10000"/>
                  </a:ext>
                </a:extLst>
              </a:tr>
              <a:tr h="290259">
                <a:tc>
                  <a:txBody>
                    <a:bodyPr/>
                    <a:lstStyle/>
                    <a:p>
                      <a:pPr marL="0" indent="0">
                        <a:buFont typeface="Arial" panose="020B0604020202020204" pitchFamily="34" charset="0"/>
                        <a:buNone/>
                      </a:pPr>
                      <a:r>
                        <a:rPr lang="en-GB" sz="1200" b="1" dirty="0"/>
                        <a:t>2. Network Types</a:t>
                      </a:r>
                    </a:p>
                  </a:txBody>
                  <a:tcPr/>
                </a:tc>
                <a:tc>
                  <a:txBody>
                    <a:bodyPr/>
                    <a:lstStyle/>
                    <a:p>
                      <a:pPr marL="285750" indent="-285750">
                        <a:buFont typeface="Arial" panose="020B0604020202020204" pitchFamily="34" charset="0"/>
                        <a:buChar char="•"/>
                      </a:pPr>
                      <a:r>
                        <a:rPr lang="en-GB" sz="1200" dirty="0"/>
                        <a:t>Local Area Network</a:t>
                      </a:r>
                    </a:p>
                    <a:p>
                      <a:pPr marL="285750" indent="-285750">
                        <a:buFont typeface="Arial" panose="020B0604020202020204" pitchFamily="34" charset="0"/>
                        <a:buChar char="•"/>
                      </a:pPr>
                      <a:r>
                        <a:rPr lang="en-GB" sz="1200" baseline="0" dirty="0"/>
                        <a:t>Wide Area Network</a:t>
                      </a:r>
                    </a:p>
                  </a:txBody>
                  <a:tcPr/>
                </a:tc>
                <a:extLst>
                  <a:ext uri="{0D108BD9-81ED-4DB2-BD59-A6C34878D82A}">
                    <a16:rowId xmlns:a16="http://schemas.microsoft.com/office/drawing/2014/main" val="10001"/>
                  </a:ext>
                </a:extLst>
              </a:tr>
              <a:tr h="212857">
                <a:tc gridSpan="2">
                  <a:txBody>
                    <a:bodyPr/>
                    <a:lstStyle/>
                    <a:p>
                      <a:pPr marL="0" indent="0" algn="ctr">
                        <a:buFont typeface="Arial" panose="020B0604020202020204" pitchFamily="34" charset="0"/>
                        <a:buNone/>
                      </a:pPr>
                      <a:r>
                        <a:rPr lang="en-GB" sz="1600" b="1" dirty="0"/>
                        <a:t>3. Local Area Network (LAN)</a:t>
                      </a:r>
                    </a:p>
                  </a:txBody>
                  <a:tcPr/>
                </a:tc>
                <a:tc hMerge="1">
                  <a:txBody>
                    <a:bodyPr/>
                    <a:lstStyle/>
                    <a:p>
                      <a:pPr marL="285750" indent="-285750">
                        <a:buFont typeface="Arial" panose="020B0604020202020204" pitchFamily="34" charset="0"/>
                        <a:buChar char="•"/>
                      </a:pPr>
                      <a:endParaRPr lang="en-GB" sz="1600" baseline="0" dirty="0"/>
                    </a:p>
                  </a:txBody>
                  <a:tcPr/>
                </a:tc>
                <a:extLst>
                  <a:ext uri="{0D108BD9-81ED-4DB2-BD59-A6C34878D82A}">
                    <a16:rowId xmlns:a16="http://schemas.microsoft.com/office/drawing/2014/main" val="10002"/>
                  </a:ext>
                </a:extLst>
              </a:tr>
              <a:tr h="638570">
                <a:tc gridSpan="2">
                  <a:txBody>
                    <a:bodyPr/>
                    <a:lstStyle/>
                    <a:p>
                      <a:pPr marL="285750" indent="-285750">
                        <a:buFont typeface="Arial" panose="020B0604020202020204" pitchFamily="34" charset="0"/>
                        <a:buChar char="•"/>
                      </a:pPr>
                      <a:r>
                        <a:rPr lang="en-GB" sz="1200" b="0" dirty="0"/>
                        <a:t>Covers</a:t>
                      </a:r>
                      <a:r>
                        <a:rPr lang="en-GB" sz="1200" b="0" baseline="0" dirty="0"/>
                        <a:t> a small </a:t>
                      </a:r>
                      <a:r>
                        <a:rPr lang="en-GB" sz="1200" b="1" u="sng" baseline="0" dirty="0"/>
                        <a:t>geographic</a:t>
                      </a:r>
                      <a:r>
                        <a:rPr lang="en-GB" sz="1200" b="1" baseline="0" dirty="0"/>
                        <a:t> </a:t>
                      </a:r>
                      <a:r>
                        <a:rPr lang="en-GB" sz="1200" b="0" baseline="0" dirty="0"/>
                        <a:t>area, located on a single site</a:t>
                      </a:r>
                    </a:p>
                    <a:p>
                      <a:pPr marL="285750" indent="-285750">
                        <a:buFont typeface="Arial" panose="020B0604020202020204" pitchFamily="34" charset="0"/>
                        <a:buChar char="•"/>
                      </a:pPr>
                      <a:r>
                        <a:rPr lang="en-GB" sz="1200" b="0" baseline="0" dirty="0"/>
                        <a:t>All the </a:t>
                      </a:r>
                      <a:r>
                        <a:rPr lang="en-GB" sz="1200" b="1" u="sng" baseline="0" dirty="0"/>
                        <a:t>hardware</a:t>
                      </a:r>
                      <a:r>
                        <a:rPr lang="en-GB" sz="1200" b="0" baseline="0" dirty="0"/>
                        <a:t> is owned by the organisation that uses it</a:t>
                      </a:r>
                    </a:p>
                    <a:p>
                      <a:pPr marL="285750" indent="-285750">
                        <a:buFont typeface="Arial" panose="020B0604020202020204" pitchFamily="34" charset="0"/>
                        <a:buChar char="•"/>
                      </a:pPr>
                      <a:r>
                        <a:rPr lang="en-GB" sz="1200" b="0" baseline="0" dirty="0"/>
                        <a:t>LANs can be </a:t>
                      </a:r>
                      <a:r>
                        <a:rPr lang="en-GB" sz="1200" b="1" u="sng" baseline="0" dirty="0"/>
                        <a:t>wired</a:t>
                      </a:r>
                      <a:r>
                        <a:rPr lang="en-GB" sz="1200" b="0" baseline="0" dirty="0"/>
                        <a:t> or </a:t>
                      </a:r>
                      <a:r>
                        <a:rPr lang="en-GB" sz="1200" b="1" u="sng" baseline="0" dirty="0"/>
                        <a:t>wireless</a:t>
                      </a:r>
                    </a:p>
                    <a:p>
                      <a:pPr marL="285750" indent="-285750">
                        <a:buFont typeface="Arial" panose="020B0604020202020204" pitchFamily="34" charset="0"/>
                        <a:buChar char="•"/>
                      </a:pPr>
                      <a:r>
                        <a:rPr lang="en-GB" sz="1200" b="0" baseline="0" dirty="0"/>
                        <a:t>LANs are often found in businesses, schools and universities.</a:t>
                      </a:r>
                    </a:p>
                    <a:p>
                      <a:pPr marL="285750" indent="-285750">
                        <a:buFont typeface="Arial" panose="020B0604020202020204" pitchFamily="34" charset="0"/>
                        <a:buChar char="•"/>
                      </a:pPr>
                      <a:r>
                        <a:rPr lang="en-GB" sz="1200" b="0" baseline="0" dirty="0"/>
                        <a:t>Also found in homes to connect PCs, tablets, smart TVs and printers.</a:t>
                      </a:r>
                    </a:p>
                  </a:txBody>
                  <a:tcPr/>
                </a:tc>
                <a:tc hMerge="1">
                  <a:txBody>
                    <a:bodyPr/>
                    <a:lstStyle/>
                    <a:p>
                      <a:endParaRPr lang="en-GB"/>
                    </a:p>
                  </a:txBody>
                  <a:tcPr/>
                </a:tc>
                <a:extLst>
                  <a:ext uri="{0D108BD9-81ED-4DB2-BD59-A6C34878D82A}">
                    <a16:rowId xmlns:a16="http://schemas.microsoft.com/office/drawing/2014/main" val="10003"/>
                  </a:ext>
                </a:extLst>
              </a:tr>
              <a:tr h="212857">
                <a:tc gridSpan="2">
                  <a:txBody>
                    <a:bodyPr/>
                    <a:lstStyle/>
                    <a:p>
                      <a:pPr marL="0" indent="0" algn="ctr">
                        <a:buFont typeface="Arial" panose="020B0604020202020204" pitchFamily="34" charset="0"/>
                        <a:buNone/>
                      </a:pPr>
                      <a:r>
                        <a:rPr lang="en-GB" sz="1600" b="1" dirty="0"/>
                        <a:t>4. Wide</a:t>
                      </a:r>
                      <a:r>
                        <a:rPr lang="en-GB" sz="1600" b="1" baseline="0" dirty="0"/>
                        <a:t> Area Network (WAN)</a:t>
                      </a:r>
                      <a:endParaRPr lang="en-GB" sz="1600" b="1" dirty="0"/>
                    </a:p>
                  </a:txBody>
                  <a:tcPr/>
                </a:tc>
                <a:tc hMerge="1">
                  <a:txBody>
                    <a:bodyPr/>
                    <a:lstStyle/>
                    <a:p>
                      <a:pPr marL="285750" indent="-285750">
                        <a:buFont typeface="Arial" panose="020B0604020202020204" pitchFamily="34" charset="0"/>
                        <a:buChar char="•"/>
                      </a:pPr>
                      <a:endParaRPr lang="en-GB" sz="1600" baseline="0" dirty="0"/>
                    </a:p>
                  </a:txBody>
                  <a:tcPr/>
                </a:tc>
                <a:extLst>
                  <a:ext uri="{0D108BD9-81ED-4DB2-BD59-A6C34878D82A}">
                    <a16:rowId xmlns:a16="http://schemas.microsoft.com/office/drawing/2014/main" val="10004"/>
                  </a:ext>
                </a:extLst>
              </a:tr>
              <a:tr h="754674">
                <a:tc gridSpan="2">
                  <a:txBody>
                    <a:bodyPr/>
                    <a:lstStyle/>
                    <a:p>
                      <a:pPr marL="285750" indent="-285750">
                        <a:buFont typeface="Arial" panose="020B0604020202020204" pitchFamily="34" charset="0"/>
                        <a:buChar char="•"/>
                      </a:pPr>
                      <a:r>
                        <a:rPr lang="en-GB" sz="1200" b="0" baseline="0" dirty="0"/>
                        <a:t>Connects LANs that are in different </a:t>
                      </a:r>
                      <a:r>
                        <a:rPr lang="en-GB" sz="1200" b="1" u="sng" baseline="0" dirty="0"/>
                        <a:t>geographical </a:t>
                      </a:r>
                      <a:r>
                        <a:rPr lang="en-GB" sz="1200" b="0" baseline="0" dirty="0"/>
                        <a:t>locations.</a:t>
                      </a:r>
                    </a:p>
                    <a:p>
                      <a:pPr marL="742950" lvl="1" indent="-285750">
                        <a:buFont typeface="Arial" panose="020B0604020202020204" pitchFamily="34" charset="0"/>
                        <a:buChar char="•"/>
                      </a:pPr>
                      <a:r>
                        <a:rPr lang="en-GB" sz="1200" b="0" baseline="0" dirty="0"/>
                        <a:t>For example a business with offices in different countries.</a:t>
                      </a:r>
                    </a:p>
                    <a:p>
                      <a:pPr marL="285750" lvl="0" indent="-285750">
                        <a:buFont typeface="Arial" panose="020B0604020202020204" pitchFamily="34" charset="0"/>
                        <a:buChar char="•"/>
                      </a:pPr>
                      <a:r>
                        <a:rPr lang="en-GB" sz="1200" b="0" baseline="0" dirty="0"/>
                        <a:t>Organisations hire </a:t>
                      </a:r>
                      <a:r>
                        <a:rPr lang="en-GB" sz="1200" b="1" u="sng" baseline="0" dirty="0"/>
                        <a:t>infrastructure</a:t>
                      </a:r>
                      <a:r>
                        <a:rPr lang="en-GB" sz="1200" b="0" baseline="0" dirty="0"/>
                        <a:t> from companies who own and manages the WAN.</a:t>
                      </a:r>
                    </a:p>
                    <a:p>
                      <a:pPr marL="285750" lvl="0" indent="-285750">
                        <a:buFont typeface="Arial" panose="020B0604020202020204" pitchFamily="34" charset="0"/>
                        <a:buChar char="•"/>
                      </a:pPr>
                      <a:r>
                        <a:rPr lang="en-GB" sz="1200" b="0" baseline="0" dirty="0"/>
                        <a:t>Much more expensive to set up than a LAN.</a:t>
                      </a:r>
                    </a:p>
                    <a:p>
                      <a:pPr marL="285750" lvl="0" indent="-285750">
                        <a:buFont typeface="Arial" panose="020B0604020202020204" pitchFamily="34" charset="0"/>
                        <a:buChar char="•"/>
                      </a:pPr>
                      <a:r>
                        <a:rPr lang="en-GB" sz="1200" b="0" baseline="0" dirty="0"/>
                        <a:t>Connect used telephone lines, fibre optic lines, satellite links and radio links.</a:t>
                      </a:r>
                    </a:p>
                    <a:p>
                      <a:pPr marL="285750" lvl="0" indent="-285750">
                        <a:buFont typeface="Arial" panose="020B0604020202020204" pitchFamily="34" charset="0"/>
                        <a:buChar char="•"/>
                      </a:pPr>
                      <a:r>
                        <a:rPr lang="en-GB" sz="1200" b="0" baseline="0" dirty="0"/>
                        <a:t>The Internet is the biggest WAN.</a:t>
                      </a:r>
                    </a:p>
                  </a:txBody>
                  <a:tcPr/>
                </a:tc>
                <a:tc hMerge="1">
                  <a:txBody>
                    <a:bodyPr/>
                    <a:lstStyle/>
                    <a:p>
                      <a:endParaRPr lang="en-GB"/>
                    </a:p>
                  </a:txBody>
                  <a:tcPr/>
                </a:tc>
                <a:extLst>
                  <a:ext uri="{0D108BD9-81ED-4DB2-BD59-A6C34878D82A}">
                    <a16:rowId xmlns:a16="http://schemas.microsoft.com/office/drawing/2014/main" val="10005"/>
                  </a:ext>
                </a:extLst>
              </a:tr>
              <a:tr h="212857">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dirty="0"/>
                        <a:t>5. Benefits of a Network</a:t>
                      </a:r>
                    </a:p>
                  </a:txBody>
                  <a:tcPr/>
                </a:tc>
                <a:tc hMerge="1">
                  <a:txBody>
                    <a:bodyPr/>
                    <a:lstStyle/>
                    <a:p>
                      <a:endParaRPr lang="en-GB"/>
                    </a:p>
                  </a:txBody>
                  <a:tcPr/>
                </a:tc>
                <a:extLst>
                  <a:ext uri="{0D108BD9-81ED-4DB2-BD59-A6C34878D82A}">
                    <a16:rowId xmlns:a16="http://schemas.microsoft.com/office/drawing/2014/main" val="4008408417"/>
                  </a:ext>
                </a:extLst>
              </a:tr>
              <a:tr h="986881">
                <a:tc gridSpan="2">
                  <a:txBody>
                    <a:bodyPr/>
                    <a:lstStyle/>
                    <a:p>
                      <a:pPr marL="285750" indent="-285750" algn="l">
                        <a:buFont typeface="Arial" panose="020B0604020202020204" pitchFamily="34" charset="0"/>
                        <a:buChar char="•"/>
                      </a:pPr>
                      <a:r>
                        <a:rPr lang="en-GB" sz="1200" b="0" dirty="0"/>
                        <a:t>Easier</a:t>
                      </a:r>
                      <a:r>
                        <a:rPr lang="en-GB" sz="1200" b="0" baseline="0" dirty="0"/>
                        <a:t> to share files</a:t>
                      </a:r>
                    </a:p>
                    <a:p>
                      <a:pPr marL="285750" indent="-285750" algn="l">
                        <a:buFont typeface="Arial" panose="020B0604020202020204" pitchFamily="34" charset="0"/>
                        <a:buChar char="•"/>
                      </a:pPr>
                      <a:r>
                        <a:rPr lang="en-GB" sz="1200" b="0" baseline="0" dirty="0"/>
                        <a:t>Can work collaboratively on files</a:t>
                      </a:r>
                    </a:p>
                    <a:p>
                      <a:pPr marL="285750" indent="-285750" algn="l">
                        <a:buFont typeface="Arial" panose="020B0604020202020204" pitchFamily="34" charset="0"/>
                        <a:buChar char="•"/>
                      </a:pPr>
                      <a:r>
                        <a:rPr lang="en-GB" sz="1200" b="0" baseline="0" dirty="0"/>
                        <a:t>Share hardware (like printers)</a:t>
                      </a:r>
                    </a:p>
                    <a:p>
                      <a:pPr marL="285750" indent="-285750" algn="l">
                        <a:buFont typeface="Arial" panose="020B0604020202020204" pitchFamily="34" charset="0"/>
                        <a:buChar char="•"/>
                      </a:pPr>
                      <a:r>
                        <a:rPr lang="en-GB" sz="1200" b="1" u="sng" baseline="0" dirty="0"/>
                        <a:t>Internet</a:t>
                      </a:r>
                      <a:r>
                        <a:rPr lang="en-GB" sz="1200" b="0" baseline="0" dirty="0"/>
                        <a:t> connection is shared between every device</a:t>
                      </a:r>
                    </a:p>
                    <a:p>
                      <a:pPr marL="285750" indent="-285750" algn="l">
                        <a:buFont typeface="Arial" panose="020B0604020202020204" pitchFamily="34" charset="0"/>
                        <a:buChar char="•"/>
                      </a:pPr>
                      <a:r>
                        <a:rPr lang="en-GB" sz="1200" b="0" baseline="0" dirty="0"/>
                        <a:t>Centralised deployment of software and security (anti-virus, firewall etc.)</a:t>
                      </a:r>
                    </a:p>
                    <a:p>
                      <a:pPr marL="285750" indent="-285750" algn="l">
                        <a:buFont typeface="Arial" panose="020B0604020202020204" pitchFamily="34" charset="0"/>
                        <a:buChar char="•"/>
                      </a:pPr>
                      <a:r>
                        <a:rPr lang="en-GB" sz="1200" b="0" baseline="0" dirty="0"/>
                        <a:t>Instant messaging between computers on same network</a:t>
                      </a:r>
                    </a:p>
                    <a:p>
                      <a:pPr marL="285750" indent="-285750" algn="l">
                        <a:buFont typeface="Arial" panose="020B0604020202020204" pitchFamily="34" charset="0"/>
                        <a:buChar char="•"/>
                      </a:pPr>
                      <a:r>
                        <a:rPr lang="en-GB" sz="1200" b="0" dirty="0"/>
                        <a:t>One password for multiple devices.</a:t>
                      </a:r>
                    </a:p>
                  </a:txBody>
                  <a:tcPr/>
                </a:tc>
                <a:tc hMerge="1">
                  <a:txBody>
                    <a:bodyPr/>
                    <a:lstStyle/>
                    <a:p>
                      <a:endParaRPr lang="en-GB"/>
                    </a:p>
                  </a:txBody>
                  <a:tcPr/>
                </a:tc>
                <a:extLst>
                  <a:ext uri="{0D108BD9-81ED-4DB2-BD59-A6C34878D82A}">
                    <a16:rowId xmlns:a16="http://schemas.microsoft.com/office/drawing/2014/main" val="1118007311"/>
                  </a:ext>
                </a:extLst>
              </a:tr>
              <a:tr h="246598">
                <a:tc grid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b="1" baseline="0" dirty="0"/>
                        <a:t>6. Drawbacks of a Network</a:t>
                      </a:r>
                    </a:p>
                  </a:txBody>
                  <a:tcPr/>
                </a:tc>
                <a:tc hMerge="1">
                  <a:txBody>
                    <a:bodyPr/>
                    <a:lstStyle/>
                    <a:p>
                      <a:endParaRPr lang="en-GB"/>
                    </a:p>
                  </a:txBody>
                  <a:tcPr/>
                </a:tc>
                <a:extLst>
                  <a:ext uri="{0D108BD9-81ED-4DB2-BD59-A6C34878D82A}">
                    <a16:rowId xmlns:a16="http://schemas.microsoft.com/office/drawing/2014/main" val="1927947902"/>
                  </a:ext>
                </a:extLst>
              </a:tr>
              <a:tr h="430574">
                <a:tc gridSpan="2">
                  <a:txBody>
                    <a:bodyPr/>
                    <a:lstStyle/>
                    <a:p>
                      <a:pPr marL="285750" indent="-285750" algn="l">
                        <a:buFont typeface="Arial" panose="020B0604020202020204" pitchFamily="34" charset="0"/>
                        <a:buChar char="•"/>
                      </a:pPr>
                      <a:r>
                        <a:rPr lang="en-GB" sz="1200" b="0" dirty="0"/>
                        <a:t>Additional</a:t>
                      </a:r>
                      <a:r>
                        <a:rPr lang="en-GB" sz="1200" b="0" baseline="0" dirty="0"/>
                        <a:t> cost of employing a network manager</a:t>
                      </a:r>
                    </a:p>
                    <a:p>
                      <a:pPr marL="285750" indent="-285750" algn="l">
                        <a:buFont typeface="Arial" panose="020B0604020202020204" pitchFamily="34" charset="0"/>
                        <a:buChar char="•"/>
                      </a:pPr>
                      <a:r>
                        <a:rPr lang="en-GB" sz="1200" b="0" baseline="0" dirty="0"/>
                        <a:t>Easier for viruses to spread between devices</a:t>
                      </a:r>
                    </a:p>
                    <a:p>
                      <a:pPr marL="285750" indent="-285750" algn="l">
                        <a:buFont typeface="Arial" panose="020B0604020202020204" pitchFamily="34" charset="0"/>
                        <a:buChar char="•"/>
                      </a:pPr>
                      <a:r>
                        <a:rPr lang="en-GB" sz="1200" b="0" baseline="0" dirty="0"/>
                        <a:t>Additional cost of network </a:t>
                      </a:r>
                      <a:r>
                        <a:rPr lang="en-GB" sz="1200" b="1" u="sng" baseline="0" dirty="0"/>
                        <a:t>hardware</a:t>
                      </a:r>
                      <a:r>
                        <a:rPr lang="en-GB" sz="1200" b="0" u="none" baseline="0" dirty="0"/>
                        <a:t> </a:t>
                      </a:r>
                      <a:r>
                        <a:rPr lang="en-GB" sz="1200" b="0" baseline="0" dirty="0"/>
                        <a:t>(usually cancelled out by savings on hardware)</a:t>
                      </a:r>
                    </a:p>
                  </a:txBody>
                  <a:tcPr/>
                </a:tc>
                <a:tc hMerge="1">
                  <a:txBody>
                    <a:bodyPr/>
                    <a:lstStyle/>
                    <a:p>
                      <a:endParaRPr lang="en-GB"/>
                    </a:p>
                  </a:txBody>
                  <a:tcPr/>
                </a:tc>
                <a:extLst>
                  <a:ext uri="{0D108BD9-81ED-4DB2-BD59-A6C34878D82A}">
                    <a16:rowId xmlns:a16="http://schemas.microsoft.com/office/drawing/2014/main" val="1652261762"/>
                  </a:ext>
                </a:extLst>
              </a:tr>
            </a:tbl>
          </a:graphicData>
        </a:graphic>
      </p:graphicFrame>
      <p:graphicFrame>
        <p:nvGraphicFramePr>
          <p:cNvPr id="8" name="Table 7">
            <a:extLst>
              <a:ext uri="{FF2B5EF4-FFF2-40B4-BE49-F238E27FC236}">
                <a16:creationId xmlns:a16="http://schemas.microsoft.com/office/drawing/2014/main" id="{E8F4150E-1384-4D39-864C-664F6FB70E33}"/>
              </a:ext>
            </a:extLst>
          </p:cNvPr>
          <p:cNvGraphicFramePr>
            <a:graphicFrameLocks noGrp="1"/>
          </p:cNvGraphicFramePr>
          <p:nvPr>
            <p:extLst>
              <p:ext uri="{D42A27DB-BD31-4B8C-83A1-F6EECF244321}">
                <p14:modId xmlns:p14="http://schemas.microsoft.com/office/powerpoint/2010/main" val="194290542"/>
              </p:ext>
            </p:extLst>
          </p:nvPr>
        </p:nvGraphicFramePr>
        <p:xfrm>
          <a:off x="6444208" y="116632"/>
          <a:ext cx="2664296" cy="4541520"/>
        </p:xfrm>
        <a:graphic>
          <a:graphicData uri="http://schemas.openxmlformats.org/drawingml/2006/table">
            <a:tbl>
              <a:tblPr firstRow="1" bandRow="1">
                <a:tableStyleId>{5940675A-B579-460E-94D1-54222C63F5DA}</a:tableStyleId>
              </a:tblPr>
              <a:tblGrid>
                <a:gridCol w="1211043">
                  <a:extLst>
                    <a:ext uri="{9D8B030D-6E8A-4147-A177-3AD203B41FA5}">
                      <a16:colId xmlns:a16="http://schemas.microsoft.com/office/drawing/2014/main" val="633833441"/>
                    </a:ext>
                  </a:extLst>
                </a:gridCol>
                <a:gridCol w="1453253">
                  <a:extLst>
                    <a:ext uri="{9D8B030D-6E8A-4147-A177-3AD203B41FA5}">
                      <a16:colId xmlns:a16="http://schemas.microsoft.com/office/drawing/2014/main" val="1036891275"/>
                    </a:ext>
                  </a:extLst>
                </a:gridCol>
              </a:tblGrid>
              <a:tr h="18002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80020">
                <a:tc>
                  <a:txBody>
                    <a:bodyPr/>
                    <a:lstStyle/>
                    <a:p>
                      <a:r>
                        <a:rPr lang="en-GB" sz="1400" b="1" dirty="0"/>
                        <a:t>Geographic</a:t>
                      </a:r>
                    </a:p>
                  </a:txBody>
                  <a:tcPr/>
                </a:tc>
                <a:tc>
                  <a:txBody>
                    <a:bodyPr/>
                    <a:lstStyle/>
                    <a:p>
                      <a:pPr marL="0" indent="0">
                        <a:buFont typeface="Arial" panose="020B0604020202020204" pitchFamily="34" charset="0"/>
                        <a:buNone/>
                      </a:pPr>
                      <a:r>
                        <a:rPr lang="en-GB" sz="1400" dirty="0"/>
                        <a:t>Referring to geographic</a:t>
                      </a:r>
                    </a:p>
                  </a:txBody>
                  <a:tcPr/>
                </a:tc>
                <a:extLst>
                  <a:ext uri="{0D108BD9-81ED-4DB2-BD59-A6C34878D82A}">
                    <a16:rowId xmlns:a16="http://schemas.microsoft.com/office/drawing/2014/main" val="3577195444"/>
                  </a:ext>
                </a:extLst>
              </a:tr>
              <a:tr h="180020">
                <a:tc>
                  <a:txBody>
                    <a:bodyPr/>
                    <a:lstStyle/>
                    <a:p>
                      <a:r>
                        <a:rPr lang="en-GB" sz="1400" b="1" dirty="0"/>
                        <a:t>Hardware</a:t>
                      </a:r>
                    </a:p>
                  </a:txBody>
                  <a:tcPr/>
                </a:tc>
                <a:tc>
                  <a:txBody>
                    <a:bodyPr/>
                    <a:lstStyle/>
                    <a:p>
                      <a:pPr marL="0" indent="0">
                        <a:buFont typeface="Arial" panose="020B0604020202020204" pitchFamily="34" charset="0"/>
                        <a:buNone/>
                      </a:pPr>
                      <a:r>
                        <a:rPr lang="en-GB" sz="1400" dirty="0"/>
                        <a:t>Physical components of a computer</a:t>
                      </a:r>
                    </a:p>
                  </a:txBody>
                  <a:tcPr/>
                </a:tc>
                <a:extLst>
                  <a:ext uri="{0D108BD9-81ED-4DB2-BD59-A6C34878D82A}">
                    <a16:rowId xmlns:a16="http://schemas.microsoft.com/office/drawing/2014/main" val="3122635714"/>
                  </a:ext>
                </a:extLst>
              </a:tr>
              <a:tr h="180020">
                <a:tc>
                  <a:txBody>
                    <a:bodyPr/>
                    <a:lstStyle/>
                    <a:p>
                      <a:r>
                        <a:rPr lang="en-GB" sz="1400" b="1" dirty="0"/>
                        <a:t>Wireless</a:t>
                      </a:r>
                    </a:p>
                  </a:txBody>
                  <a:tcPr/>
                </a:tc>
                <a:tc>
                  <a:txBody>
                    <a:bodyPr/>
                    <a:lstStyle/>
                    <a:p>
                      <a:pPr marL="0" indent="0">
                        <a:buFont typeface="Arial" panose="020B0604020202020204" pitchFamily="34" charset="0"/>
                        <a:buNone/>
                      </a:pPr>
                      <a:r>
                        <a:rPr lang="en-GB" sz="1400" dirty="0"/>
                        <a:t>Network connection that doesn’t use wires</a:t>
                      </a:r>
                    </a:p>
                  </a:txBody>
                  <a:tcPr/>
                </a:tc>
                <a:extLst>
                  <a:ext uri="{0D108BD9-81ED-4DB2-BD59-A6C34878D82A}">
                    <a16:rowId xmlns:a16="http://schemas.microsoft.com/office/drawing/2014/main" val="32711888"/>
                  </a:ext>
                </a:extLst>
              </a:tr>
              <a:tr h="180020">
                <a:tc>
                  <a:txBody>
                    <a:bodyPr/>
                    <a:lstStyle/>
                    <a:p>
                      <a:r>
                        <a:rPr lang="en-GB" sz="1400" b="1" dirty="0"/>
                        <a:t>Wired</a:t>
                      </a:r>
                    </a:p>
                  </a:txBody>
                  <a:tcPr/>
                </a:tc>
                <a:tc>
                  <a:txBody>
                    <a:bodyPr/>
                    <a:lstStyle/>
                    <a:p>
                      <a:pPr marL="0" indent="0">
                        <a:buFont typeface="Arial" panose="020B0604020202020204" pitchFamily="34" charset="0"/>
                        <a:buNone/>
                      </a:pPr>
                      <a:r>
                        <a:rPr lang="en-GB" sz="1400" dirty="0"/>
                        <a:t>Network connection that uses physical wires</a:t>
                      </a:r>
                    </a:p>
                  </a:txBody>
                  <a:tcPr/>
                </a:tc>
                <a:extLst>
                  <a:ext uri="{0D108BD9-81ED-4DB2-BD59-A6C34878D82A}">
                    <a16:rowId xmlns:a16="http://schemas.microsoft.com/office/drawing/2014/main" val="3053215380"/>
                  </a:ext>
                </a:extLst>
              </a:tr>
              <a:tr h="180020">
                <a:tc>
                  <a:txBody>
                    <a:bodyPr/>
                    <a:lstStyle/>
                    <a:p>
                      <a:r>
                        <a:rPr lang="en-GB" sz="1400" b="1" dirty="0"/>
                        <a:t>Infrastructure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dirty="0"/>
                        <a:t>Physical structures and facilities</a:t>
                      </a:r>
                    </a:p>
                  </a:txBody>
                  <a:tcPr/>
                </a:tc>
                <a:extLst>
                  <a:ext uri="{0D108BD9-81ED-4DB2-BD59-A6C34878D82A}">
                    <a16:rowId xmlns:a16="http://schemas.microsoft.com/office/drawing/2014/main" val="1906505364"/>
                  </a:ext>
                </a:extLst>
              </a:tr>
              <a:tr h="180020">
                <a:tc>
                  <a:txBody>
                    <a:bodyPr/>
                    <a:lstStyle/>
                    <a:p>
                      <a:r>
                        <a:rPr lang="en-GB" sz="1400" b="1" dirty="0"/>
                        <a:t>Internet</a:t>
                      </a:r>
                    </a:p>
                  </a:txBody>
                  <a:tcPr/>
                </a:tc>
                <a:tc>
                  <a:txBody>
                    <a:bodyPr/>
                    <a:lstStyle/>
                    <a:p>
                      <a:pPr marL="0" indent="0">
                        <a:buFont typeface="Arial" panose="020B0604020202020204" pitchFamily="34" charset="0"/>
                        <a:buNone/>
                      </a:pPr>
                      <a:r>
                        <a:rPr lang="en-GB" sz="1400" dirty="0"/>
                        <a:t>Global network of networks</a:t>
                      </a:r>
                    </a:p>
                  </a:txBody>
                  <a:tcPr/>
                </a:tc>
                <a:extLst>
                  <a:ext uri="{0D108BD9-81ED-4DB2-BD59-A6C34878D82A}">
                    <a16:rowId xmlns:a16="http://schemas.microsoft.com/office/drawing/2014/main" val="2622285574"/>
                  </a:ext>
                </a:extLst>
              </a:tr>
            </a:tbl>
          </a:graphicData>
        </a:graphic>
      </p:graphicFrame>
    </p:spTree>
    <p:extLst>
      <p:ext uri="{BB962C8B-B14F-4D97-AF65-F5344CB8AC3E}">
        <p14:creationId xmlns:p14="http://schemas.microsoft.com/office/powerpoint/2010/main" val="121263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2306881036"/>
              </p:ext>
            </p:extLst>
          </p:nvPr>
        </p:nvGraphicFramePr>
        <p:xfrm>
          <a:off x="107504" y="116633"/>
          <a:ext cx="6336704" cy="6614160"/>
        </p:xfrm>
        <a:graphic>
          <a:graphicData uri="http://schemas.openxmlformats.org/drawingml/2006/table">
            <a:tbl>
              <a:tblPr firstRow="1" bandRow="1">
                <a:tableStyleId>{5940675A-B579-460E-94D1-54222C63F5DA}</a:tableStyleId>
              </a:tblPr>
              <a:tblGrid>
                <a:gridCol w="1800200">
                  <a:extLst>
                    <a:ext uri="{9D8B030D-6E8A-4147-A177-3AD203B41FA5}">
                      <a16:colId xmlns:a16="http://schemas.microsoft.com/office/drawing/2014/main" val="20000"/>
                    </a:ext>
                  </a:extLst>
                </a:gridCol>
                <a:gridCol w="4536504">
                  <a:extLst>
                    <a:ext uri="{9D8B030D-6E8A-4147-A177-3AD203B41FA5}">
                      <a16:colId xmlns:a16="http://schemas.microsoft.com/office/drawing/2014/main" val="2381546744"/>
                    </a:ext>
                  </a:extLst>
                </a:gridCol>
              </a:tblGrid>
              <a:tr h="174784">
                <a:tc gridSpan="2">
                  <a:txBody>
                    <a:bodyPr/>
                    <a:lstStyle/>
                    <a:p>
                      <a:pPr algn="ctr"/>
                      <a:r>
                        <a:rPr lang="en-GB" b="1" dirty="0"/>
                        <a:t>1.4 Wired and wireless Networks - Performance</a:t>
                      </a:r>
                    </a:p>
                  </a:txBody>
                  <a:tcPr/>
                </a:tc>
                <a:tc hMerge="1">
                  <a:txBody>
                    <a:bodyPr/>
                    <a:lstStyle/>
                    <a:p>
                      <a:endParaRPr lang="en-GB"/>
                    </a:p>
                  </a:txBody>
                  <a:tcPr/>
                </a:tc>
                <a:extLst>
                  <a:ext uri="{0D108BD9-81ED-4DB2-BD59-A6C34878D82A}">
                    <a16:rowId xmlns:a16="http://schemas.microsoft.com/office/drawing/2014/main" val="2391731998"/>
                  </a:ext>
                </a:extLst>
              </a:tr>
              <a:tr h="480657">
                <a:tc gridSpan="2">
                  <a:txBody>
                    <a:bodyPr/>
                    <a:lstStyle/>
                    <a:p>
                      <a:pPr marL="171450" indent="-171450" algn="l">
                        <a:buFont typeface="Arial" panose="020B0604020202020204" pitchFamily="34" charset="0"/>
                        <a:buChar char="•"/>
                      </a:pPr>
                      <a:r>
                        <a:rPr lang="en-GB" sz="1200" b="0" dirty="0"/>
                        <a:t>The performance of a </a:t>
                      </a:r>
                      <a:r>
                        <a:rPr lang="en-GB" sz="1200" b="1" u="sng" dirty="0"/>
                        <a:t>network</a:t>
                      </a:r>
                      <a:r>
                        <a:rPr lang="en-GB" sz="1200" b="0" dirty="0"/>
                        <a:t> refers to the amount of data that is able to pass around a </a:t>
                      </a:r>
                      <a:r>
                        <a:rPr lang="en-GB" sz="1200" b="1" u="sng" dirty="0"/>
                        <a:t>network</a:t>
                      </a:r>
                      <a:r>
                        <a:rPr lang="en-GB" sz="1200" b="0" dirty="0"/>
                        <a:t> (</a:t>
                      </a:r>
                      <a:r>
                        <a:rPr lang="en-GB" sz="1200" b="1" dirty="0"/>
                        <a:t>bandwidth</a:t>
                      </a:r>
                      <a:r>
                        <a:rPr lang="en-GB" sz="1200" b="0" dirty="0"/>
                        <a:t>) and the speed at which the data travels through the </a:t>
                      </a:r>
                      <a:r>
                        <a:rPr lang="en-GB" sz="1200" b="1" u="sng" dirty="0"/>
                        <a:t>network</a:t>
                      </a:r>
                      <a:r>
                        <a:rPr lang="en-GB" sz="1200" b="0" dirty="0"/>
                        <a:t> (</a:t>
                      </a:r>
                      <a:r>
                        <a:rPr lang="en-GB" sz="1200" b="1" u="sng" dirty="0"/>
                        <a:t>latency</a:t>
                      </a:r>
                      <a:r>
                        <a:rPr lang="en-GB" sz="1200" b="0" dirty="0"/>
                        <a:t>).</a:t>
                      </a:r>
                    </a:p>
                    <a:p>
                      <a:pPr marL="171450" indent="-171450" algn="l">
                        <a:buFont typeface="Arial" panose="020B0604020202020204" pitchFamily="34" charset="0"/>
                        <a:buChar char="•"/>
                      </a:pPr>
                      <a:r>
                        <a:rPr lang="en-GB" sz="1200" b="0" dirty="0"/>
                        <a:t>It can also refer to how reliable a </a:t>
                      </a:r>
                      <a:r>
                        <a:rPr lang="en-GB" sz="1200" b="1" u="sng" dirty="0"/>
                        <a:t>network</a:t>
                      </a:r>
                      <a:r>
                        <a:rPr lang="en-GB" sz="1200" b="0" u="none" dirty="0"/>
                        <a:t> is in terms of how often it is unavailable (</a:t>
                      </a:r>
                      <a:r>
                        <a:rPr lang="en-GB" sz="1200" b="1" u="sng" dirty="0"/>
                        <a:t>downtime</a:t>
                      </a:r>
                      <a:r>
                        <a:rPr lang="en-GB" sz="1200" b="0" u="none" dirty="0"/>
                        <a:t>) and how frequently it is available (</a:t>
                      </a:r>
                      <a:r>
                        <a:rPr lang="en-GB" sz="1200" b="1" u="sng" dirty="0"/>
                        <a:t>uptime</a:t>
                      </a:r>
                      <a:r>
                        <a:rPr lang="en-GB" sz="1200" b="0" u="none" dirty="0"/>
                        <a:t>).</a:t>
                      </a:r>
                    </a:p>
                    <a:p>
                      <a:pPr marL="171450" indent="-171450" algn="l">
                        <a:buFont typeface="Arial" panose="020B0604020202020204" pitchFamily="34" charset="0"/>
                        <a:buChar char="•"/>
                      </a:pPr>
                      <a:r>
                        <a:rPr lang="en-GB" sz="1200" b="0" u="none" dirty="0"/>
                        <a:t>There are a range of factors that can affect both </a:t>
                      </a:r>
                      <a:r>
                        <a:rPr lang="en-GB" sz="1200" b="1" u="sng" dirty="0"/>
                        <a:t>bandwidth</a:t>
                      </a:r>
                      <a:r>
                        <a:rPr lang="en-GB" sz="1200" b="0" u="none" dirty="0"/>
                        <a:t> and </a:t>
                      </a:r>
                      <a:r>
                        <a:rPr lang="en-GB" sz="1200" b="1" u="sng" dirty="0"/>
                        <a:t>latency</a:t>
                      </a:r>
                      <a:r>
                        <a:rPr lang="en-GB" sz="1200" b="0" u="none" dirty="0"/>
                        <a:t>, these include:</a:t>
                      </a:r>
                      <a:endParaRPr lang="en-GB" sz="1200" b="0" dirty="0"/>
                    </a:p>
                  </a:txBody>
                  <a:tcPr/>
                </a:tc>
                <a:tc hMerge="1">
                  <a:txBody>
                    <a:bodyPr/>
                    <a:lstStyle/>
                    <a:p>
                      <a:endParaRPr lang="en-GB"/>
                    </a:p>
                  </a:txBody>
                  <a:tcPr/>
                </a:tc>
                <a:extLst>
                  <a:ext uri="{0D108BD9-81ED-4DB2-BD59-A6C34878D82A}">
                    <a16:rowId xmlns:a16="http://schemas.microsoft.com/office/drawing/2014/main" val="699484096"/>
                  </a:ext>
                </a:extLst>
              </a:tr>
              <a:tr h="359552">
                <a:tc>
                  <a:txBody>
                    <a:bodyPr/>
                    <a:lstStyle/>
                    <a:p>
                      <a:pPr marL="0" indent="0" algn="l">
                        <a:buFont typeface="Arial" panose="020B0604020202020204" pitchFamily="34" charset="0"/>
                        <a:buNone/>
                      </a:pPr>
                      <a:r>
                        <a:rPr lang="en-GB" sz="1200" b="0" dirty="0"/>
                        <a:t>1. Connection </a:t>
                      </a:r>
                      <a:r>
                        <a:rPr lang="en-GB" sz="1200" b="1" u="sng" dirty="0"/>
                        <a:t>Medium</a:t>
                      </a:r>
                      <a:endParaRPr lang="en-GB" sz="1200" b="0" dirty="0"/>
                    </a:p>
                  </a:txBody>
                  <a:tcPr/>
                </a:tc>
                <a:tc>
                  <a:txBody>
                    <a:bodyPr/>
                    <a:lstStyle/>
                    <a:p>
                      <a:pPr marL="171450" indent="-171450" algn="l">
                        <a:buFont typeface="Arial" panose="020B0604020202020204" pitchFamily="34" charset="0"/>
                        <a:buChar char="•"/>
                      </a:pPr>
                      <a:r>
                        <a:rPr lang="en-GB" sz="1200" b="0" dirty="0"/>
                        <a:t>The type of connection being used has a significant impact on both the </a:t>
                      </a:r>
                      <a:r>
                        <a:rPr lang="en-GB" sz="1200" b="1" u="sng" dirty="0"/>
                        <a:t>bandwidth</a:t>
                      </a:r>
                      <a:r>
                        <a:rPr lang="en-GB" sz="1200" b="0" u="none" dirty="0"/>
                        <a:t> and </a:t>
                      </a:r>
                      <a:r>
                        <a:rPr lang="en-GB" sz="1200" b="1" u="sng" dirty="0"/>
                        <a:t>latency</a:t>
                      </a:r>
                      <a:r>
                        <a:rPr lang="en-GB" sz="1200" b="0" u="none" dirty="0"/>
                        <a:t>.</a:t>
                      </a:r>
                    </a:p>
                    <a:p>
                      <a:pPr marL="171450" indent="-171450" algn="l">
                        <a:buFont typeface="Arial" panose="020B0604020202020204" pitchFamily="34" charset="0"/>
                        <a:buChar char="•"/>
                      </a:pPr>
                      <a:r>
                        <a:rPr lang="en-GB" sz="1200" b="0" u="none" dirty="0"/>
                        <a:t>Wireless connections such as Bluetooth and </a:t>
                      </a:r>
                      <a:r>
                        <a:rPr lang="en-GB" sz="1200" b="0" u="none" dirty="0" err="1"/>
                        <a:t>WiFi</a:t>
                      </a:r>
                      <a:r>
                        <a:rPr lang="en-GB" sz="1200" b="0" u="none" dirty="0"/>
                        <a:t> have lower </a:t>
                      </a:r>
                      <a:r>
                        <a:rPr lang="en-GB" sz="1200" b="1" u="sng" dirty="0"/>
                        <a:t>bandwidths</a:t>
                      </a:r>
                      <a:r>
                        <a:rPr lang="en-GB" sz="1200" b="0" u="none" dirty="0"/>
                        <a:t> than wired connections such as Ethernet.</a:t>
                      </a:r>
                      <a:endParaRPr lang="en-GB" sz="1200" b="0" dirty="0"/>
                    </a:p>
                  </a:txBody>
                  <a:tcPr/>
                </a:tc>
                <a:extLst>
                  <a:ext uri="{0D108BD9-81ED-4DB2-BD59-A6C34878D82A}">
                    <a16:rowId xmlns:a16="http://schemas.microsoft.com/office/drawing/2014/main" val="295735002"/>
                  </a:ext>
                </a:extLst>
              </a:tr>
              <a:tr h="359552">
                <a:tc>
                  <a:txBody>
                    <a:bodyPr/>
                    <a:lstStyle/>
                    <a:p>
                      <a:pPr marL="0" indent="0" algn="l">
                        <a:buFont typeface="Arial" panose="020B0604020202020204" pitchFamily="34" charset="0"/>
                        <a:buNone/>
                      </a:pPr>
                      <a:r>
                        <a:rPr lang="en-GB" sz="1200" b="0" dirty="0"/>
                        <a:t>2. Connection Distance</a:t>
                      </a:r>
                    </a:p>
                  </a:txBody>
                  <a:tcPr/>
                </a:tc>
                <a:tc>
                  <a:txBody>
                    <a:bodyPr/>
                    <a:lstStyle/>
                    <a:p>
                      <a:pPr marL="171450" indent="-171450" algn="l">
                        <a:buFont typeface="Arial" panose="020B0604020202020204" pitchFamily="34" charset="0"/>
                        <a:buChar char="•"/>
                      </a:pPr>
                      <a:r>
                        <a:rPr lang="en-GB" sz="1200" b="0" dirty="0"/>
                        <a:t>The distance that the data needs to travel is one of the main factors of a network’s </a:t>
                      </a:r>
                      <a:r>
                        <a:rPr lang="en-GB" sz="1200" b="1" u="sng" dirty="0"/>
                        <a:t>latency</a:t>
                      </a:r>
                      <a:r>
                        <a:rPr lang="en-GB" sz="1200" b="0" u="none" dirty="0"/>
                        <a:t>.</a:t>
                      </a:r>
                    </a:p>
                    <a:p>
                      <a:pPr marL="171450" indent="-171450" algn="l">
                        <a:buFont typeface="Arial" panose="020B0604020202020204" pitchFamily="34" charset="0"/>
                        <a:buChar char="•"/>
                      </a:pPr>
                      <a:r>
                        <a:rPr lang="en-GB" sz="1200" b="0" u="none" dirty="0"/>
                        <a:t>This is made worse if the connection </a:t>
                      </a:r>
                      <a:r>
                        <a:rPr lang="en-GB" sz="1200" b="1" u="sng" dirty="0"/>
                        <a:t>medium</a:t>
                      </a:r>
                      <a:r>
                        <a:rPr lang="en-GB" sz="1200" b="0" u="none" dirty="0"/>
                        <a:t> has a low </a:t>
                      </a:r>
                      <a:r>
                        <a:rPr lang="en-GB" sz="1200" b="1" i="0" u="sng" dirty="0"/>
                        <a:t>bandwidth</a:t>
                      </a:r>
                      <a:endParaRPr lang="en-GB" sz="1200" b="0" dirty="0"/>
                    </a:p>
                  </a:txBody>
                  <a:tcPr/>
                </a:tc>
                <a:extLst>
                  <a:ext uri="{0D108BD9-81ED-4DB2-BD59-A6C34878D82A}">
                    <a16:rowId xmlns:a16="http://schemas.microsoft.com/office/drawing/2014/main" val="78547915"/>
                  </a:ext>
                </a:extLst>
              </a:tr>
              <a:tr h="359552">
                <a:tc>
                  <a:txBody>
                    <a:bodyPr/>
                    <a:lstStyle/>
                    <a:p>
                      <a:pPr marL="0" indent="0" algn="l">
                        <a:buFont typeface="Arial" panose="020B0604020202020204" pitchFamily="34" charset="0"/>
                        <a:buNone/>
                      </a:pPr>
                      <a:r>
                        <a:rPr lang="en-GB" sz="1200" b="0" dirty="0"/>
                        <a:t>3. Electronic </a:t>
                      </a:r>
                      <a:r>
                        <a:rPr lang="en-GB" sz="1200" b="1" u="sng" dirty="0"/>
                        <a:t>Interference</a:t>
                      </a:r>
                    </a:p>
                  </a:txBody>
                  <a:tcPr/>
                </a:tc>
                <a:tc>
                  <a:txBody>
                    <a:bodyPr/>
                    <a:lstStyle/>
                    <a:p>
                      <a:pPr marL="171450" indent="-171450" algn="l">
                        <a:buFont typeface="Arial" panose="020B0604020202020204" pitchFamily="34" charset="0"/>
                        <a:buChar char="•"/>
                      </a:pPr>
                      <a:r>
                        <a:rPr lang="en-GB" sz="1200" b="0" dirty="0"/>
                        <a:t>Other electronic devices can also have an impact on a network’s </a:t>
                      </a:r>
                      <a:r>
                        <a:rPr lang="en-GB" sz="1200" b="1" u="sng" dirty="0"/>
                        <a:t>latency</a:t>
                      </a:r>
                      <a:r>
                        <a:rPr lang="en-GB" sz="1200" b="0" u="none" dirty="0"/>
                        <a:t> as interference may cause data not to reach its destination</a:t>
                      </a:r>
                      <a:endParaRPr lang="en-GB" sz="1200" b="0" dirty="0"/>
                    </a:p>
                  </a:txBody>
                  <a:tcPr/>
                </a:tc>
                <a:extLst>
                  <a:ext uri="{0D108BD9-81ED-4DB2-BD59-A6C34878D82A}">
                    <a16:rowId xmlns:a16="http://schemas.microsoft.com/office/drawing/2014/main" val="300788916"/>
                  </a:ext>
                </a:extLst>
              </a:tr>
              <a:tr h="359552">
                <a:tc>
                  <a:txBody>
                    <a:bodyPr/>
                    <a:lstStyle/>
                    <a:p>
                      <a:pPr marL="0" indent="0" algn="l">
                        <a:buFont typeface="Arial" panose="020B0604020202020204" pitchFamily="34" charset="0"/>
                        <a:buNone/>
                      </a:pPr>
                      <a:r>
                        <a:rPr lang="en-GB" sz="1200" b="0" dirty="0"/>
                        <a:t>4. Physical </a:t>
                      </a:r>
                      <a:r>
                        <a:rPr lang="en-GB" sz="1200" b="0" u="none" dirty="0"/>
                        <a:t>Factors</a:t>
                      </a:r>
                      <a:endParaRPr lang="en-GB" sz="1200" b="1" u="sng"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Physical factors, like walls, can have an impact on a network’s </a:t>
                      </a:r>
                      <a:r>
                        <a:rPr lang="en-GB" sz="1200" b="1" u="sng" dirty="0"/>
                        <a:t>latency</a:t>
                      </a:r>
                      <a:r>
                        <a:rPr lang="en-GB" sz="1200" b="0" u="none" dirty="0"/>
                        <a:t> as they may cause data not to reach its destination.</a:t>
                      </a:r>
                      <a:endParaRPr lang="en-GB" sz="1200" b="0" dirty="0"/>
                    </a:p>
                  </a:txBody>
                  <a:tcPr/>
                </a:tc>
                <a:extLst>
                  <a:ext uri="{0D108BD9-81ED-4DB2-BD59-A6C34878D82A}">
                    <a16:rowId xmlns:a16="http://schemas.microsoft.com/office/drawing/2014/main" val="2068656542"/>
                  </a:ext>
                </a:extLst>
              </a:tr>
              <a:tr h="160219">
                <a:tc gridSpan="2">
                  <a:txBody>
                    <a:bodyPr/>
                    <a:lstStyle/>
                    <a:p>
                      <a:pPr algn="ctr"/>
                      <a:r>
                        <a:rPr lang="en-GB" sz="1600" b="1" dirty="0"/>
                        <a:t>5. Bandwidth</a:t>
                      </a:r>
                    </a:p>
                  </a:txBody>
                  <a:tcPr/>
                </a:tc>
                <a:tc hMerge="1">
                  <a:txBody>
                    <a:bodyPr/>
                    <a:lstStyle/>
                    <a:p>
                      <a:endParaRPr lang="en-GB"/>
                    </a:p>
                  </a:txBody>
                  <a:tcPr/>
                </a:tc>
                <a:extLst>
                  <a:ext uri="{0D108BD9-81ED-4DB2-BD59-A6C34878D82A}">
                    <a16:rowId xmlns:a16="http://schemas.microsoft.com/office/drawing/2014/main" val="10000"/>
                  </a:ext>
                </a:extLst>
              </a:tr>
              <a:tr h="568049">
                <a:tc gridSpan="2">
                  <a:txBody>
                    <a:bodyPr/>
                    <a:lstStyle/>
                    <a:p>
                      <a:pPr marL="285750" indent="-285750">
                        <a:buFont typeface="Arial" panose="020B0604020202020204" pitchFamily="34" charset="0"/>
                        <a:buChar char="•"/>
                      </a:pPr>
                      <a:r>
                        <a:rPr lang="en-GB" sz="1200" dirty="0"/>
                        <a:t>The amount of data that can be transferred in a given time.</a:t>
                      </a:r>
                    </a:p>
                    <a:p>
                      <a:pPr marL="285750" indent="-285750">
                        <a:buFont typeface="Arial" panose="020B0604020202020204" pitchFamily="34" charset="0"/>
                        <a:buChar char="•"/>
                      </a:pPr>
                      <a:r>
                        <a:rPr lang="en-GB" sz="1200" dirty="0"/>
                        <a:t>Measured in bits per second.</a:t>
                      </a:r>
                    </a:p>
                    <a:p>
                      <a:pPr marL="285750" indent="-285750">
                        <a:buFont typeface="Arial" panose="020B0604020202020204" pitchFamily="34" charset="0"/>
                        <a:buChar char="•"/>
                      </a:pPr>
                      <a:r>
                        <a:rPr lang="en-GB" sz="1200" dirty="0"/>
                        <a:t>The</a:t>
                      </a:r>
                      <a:r>
                        <a:rPr lang="en-GB" sz="1200" baseline="0" dirty="0"/>
                        <a:t> higher the bandwidth the better the network performance.</a:t>
                      </a:r>
                    </a:p>
                    <a:p>
                      <a:pPr marL="285750" indent="-285750">
                        <a:buFont typeface="Arial" panose="020B0604020202020204" pitchFamily="34" charset="0"/>
                        <a:buChar char="•"/>
                      </a:pPr>
                      <a:r>
                        <a:rPr lang="en-GB" sz="1200" baseline="0" dirty="0"/>
                        <a:t>Bandwidth is shared between network users.</a:t>
                      </a:r>
                    </a:p>
                    <a:p>
                      <a:pPr marL="285750" indent="-285750">
                        <a:buFont typeface="Arial" panose="020B0604020202020204" pitchFamily="34" charset="0"/>
                        <a:buChar char="•"/>
                      </a:pPr>
                      <a:r>
                        <a:rPr lang="en-GB" sz="1200" baseline="0" dirty="0"/>
                        <a:t>Too many users (or streaming videos etc.) may slow network due to congestion.</a:t>
                      </a:r>
                    </a:p>
                    <a:p>
                      <a:pPr marL="285750" indent="-285750">
                        <a:buFont typeface="Arial" panose="020B0604020202020204" pitchFamily="34" charset="0"/>
                        <a:buChar char="•"/>
                      </a:pPr>
                      <a:r>
                        <a:rPr lang="en-GB" sz="1200" baseline="0" dirty="0"/>
                        <a:t>Predominately affected by the </a:t>
                      </a:r>
                      <a:r>
                        <a:rPr lang="en-GB" sz="1200" b="1" u="sng" baseline="0" dirty="0"/>
                        <a:t>medium</a:t>
                      </a:r>
                      <a:r>
                        <a:rPr lang="en-GB" sz="1200" b="0" u="none" baseline="0" dirty="0"/>
                        <a:t> used to transmit the data.</a:t>
                      </a:r>
                      <a:endParaRPr lang="en-GB" sz="1200" dirty="0"/>
                    </a:p>
                  </a:txBody>
                  <a:tcPr/>
                </a:tc>
                <a:tc hMerge="1">
                  <a:txBody>
                    <a:bodyPr/>
                    <a:lstStyle/>
                    <a:p>
                      <a:endParaRPr lang="en-GB"/>
                    </a:p>
                  </a:txBody>
                  <a:tcPr/>
                </a:tc>
                <a:extLst>
                  <a:ext uri="{0D108BD9-81ED-4DB2-BD59-A6C34878D82A}">
                    <a16:rowId xmlns:a16="http://schemas.microsoft.com/office/drawing/2014/main" val="10001"/>
                  </a:ext>
                </a:extLst>
              </a:tr>
              <a:tr h="160219">
                <a:tc gridSpan="2">
                  <a:txBody>
                    <a:bodyPr/>
                    <a:lstStyle/>
                    <a:p>
                      <a:pPr algn="ctr"/>
                      <a:r>
                        <a:rPr lang="en-GB" sz="1600" b="1" dirty="0"/>
                        <a:t>6. Latency</a:t>
                      </a:r>
                    </a:p>
                  </a:txBody>
                  <a:tcPr/>
                </a:tc>
                <a:tc hMerge="1">
                  <a:txBody>
                    <a:bodyPr/>
                    <a:lstStyle/>
                    <a:p>
                      <a:endParaRPr lang="en-GB"/>
                    </a:p>
                  </a:txBody>
                  <a:tcPr/>
                </a:tc>
                <a:extLst>
                  <a:ext uri="{0D108BD9-81ED-4DB2-BD59-A6C34878D82A}">
                    <a16:rowId xmlns:a16="http://schemas.microsoft.com/office/drawing/2014/main" val="1902498874"/>
                  </a:ext>
                </a:extLst>
              </a:tr>
              <a:tr h="401751">
                <a:tc gridSpan="2">
                  <a:txBody>
                    <a:bodyPr/>
                    <a:lstStyle/>
                    <a:p>
                      <a:pPr marL="285750" indent="-285750">
                        <a:buFont typeface="Arial" panose="020B0604020202020204" pitchFamily="34" charset="0"/>
                        <a:buChar char="•"/>
                      </a:pPr>
                      <a:r>
                        <a:rPr lang="en-GB" sz="1200" dirty="0"/>
                        <a:t>The time (usually milliseconds) between data being requested and data being received.</a:t>
                      </a:r>
                    </a:p>
                    <a:p>
                      <a:pPr marL="285750" indent="-285750">
                        <a:buFont typeface="Arial" panose="020B0604020202020204" pitchFamily="34" charset="0"/>
                        <a:buChar char="•"/>
                      </a:pPr>
                      <a:r>
                        <a:rPr lang="en-GB" sz="1200" dirty="0"/>
                        <a:t>The lower the latency the better the network performance.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High latency connections often result in what is informally referred to as “lag”.</a:t>
                      </a:r>
                    </a:p>
                    <a:p>
                      <a:pPr marL="285750" indent="-285750">
                        <a:buFont typeface="Arial" panose="020B0604020202020204" pitchFamily="34" charset="0"/>
                        <a:buChar char="•"/>
                      </a:pPr>
                      <a:r>
                        <a:rPr lang="en-GB" sz="1200" dirty="0"/>
                        <a:t>Affected by distance that data needs to travel, the </a:t>
                      </a:r>
                      <a:r>
                        <a:rPr lang="en-GB" sz="1200" b="1" u="sng" dirty="0"/>
                        <a:t>medium</a:t>
                      </a:r>
                      <a:r>
                        <a:rPr lang="en-GB" sz="1200" b="0" u="none" dirty="0"/>
                        <a:t> used to transmit the data, electronic </a:t>
                      </a:r>
                      <a:endParaRPr lang="en-GB" sz="1200" dirty="0"/>
                    </a:p>
                  </a:txBody>
                  <a:tcPr/>
                </a:tc>
                <a:tc hMerge="1">
                  <a:txBody>
                    <a:bodyPr/>
                    <a:lstStyle/>
                    <a:p>
                      <a:endParaRPr lang="en-GB" dirty="0"/>
                    </a:p>
                  </a:txBody>
                  <a:tcPr/>
                </a:tc>
                <a:extLst>
                  <a:ext uri="{0D108BD9-81ED-4DB2-BD59-A6C34878D82A}">
                    <a16:rowId xmlns:a16="http://schemas.microsoft.com/office/drawing/2014/main" val="1755101478"/>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649751386"/>
              </p:ext>
            </p:extLst>
          </p:nvPr>
        </p:nvGraphicFramePr>
        <p:xfrm>
          <a:off x="6516216" y="116632"/>
          <a:ext cx="2592288" cy="5760720"/>
        </p:xfrm>
        <a:graphic>
          <a:graphicData uri="http://schemas.openxmlformats.org/drawingml/2006/table">
            <a:tbl>
              <a:tblPr firstRow="1" bandRow="1">
                <a:tableStyleId>{5940675A-B579-460E-94D1-54222C63F5DA}</a:tableStyleId>
              </a:tblPr>
              <a:tblGrid>
                <a:gridCol w="1178312">
                  <a:extLst>
                    <a:ext uri="{9D8B030D-6E8A-4147-A177-3AD203B41FA5}">
                      <a16:colId xmlns:a16="http://schemas.microsoft.com/office/drawing/2014/main" val="633833441"/>
                    </a:ext>
                  </a:extLst>
                </a:gridCol>
                <a:gridCol w="1413976">
                  <a:extLst>
                    <a:ext uri="{9D8B030D-6E8A-4147-A177-3AD203B41FA5}">
                      <a16:colId xmlns:a16="http://schemas.microsoft.com/office/drawing/2014/main" val="1036891275"/>
                    </a:ext>
                  </a:extLst>
                </a:gridCol>
              </a:tblGrid>
              <a:tr h="18002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80020">
                <a:tc>
                  <a:txBody>
                    <a:bodyPr/>
                    <a:lstStyle/>
                    <a:p>
                      <a:r>
                        <a:rPr lang="en-GB" sz="1200"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3577195444"/>
                  </a:ext>
                </a:extLst>
              </a:tr>
              <a:tr h="180020">
                <a:tc>
                  <a:txBody>
                    <a:bodyPr/>
                    <a:lstStyle/>
                    <a:p>
                      <a:r>
                        <a:rPr lang="en-GB" sz="1200" dirty="0"/>
                        <a:t>Bandwidth</a:t>
                      </a:r>
                    </a:p>
                  </a:txBody>
                  <a:tcPr/>
                </a:tc>
                <a:tc>
                  <a:txBody>
                    <a:bodyPr/>
                    <a:lstStyle/>
                    <a:p>
                      <a:pPr marL="0" indent="0">
                        <a:buFont typeface="Arial" panose="020B0604020202020204" pitchFamily="34" charset="0"/>
                        <a:buNone/>
                      </a:pPr>
                      <a:r>
                        <a:rPr lang="en-GB" sz="1200" dirty="0"/>
                        <a:t>The amount of data that can be transferred in a given time.</a:t>
                      </a:r>
                    </a:p>
                  </a:txBody>
                  <a:tcPr/>
                </a:tc>
                <a:extLst>
                  <a:ext uri="{0D108BD9-81ED-4DB2-BD59-A6C34878D82A}">
                    <a16:rowId xmlns:a16="http://schemas.microsoft.com/office/drawing/2014/main" val="3122635714"/>
                  </a:ext>
                </a:extLst>
              </a:tr>
              <a:tr h="180020">
                <a:tc>
                  <a:txBody>
                    <a:bodyPr/>
                    <a:lstStyle/>
                    <a:p>
                      <a:r>
                        <a:rPr lang="en-GB" sz="1200" dirty="0"/>
                        <a:t>Latency</a:t>
                      </a:r>
                    </a:p>
                  </a:txBody>
                  <a:tcPr/>
                </a:tc>
                <a:tc>
                  <a:txBody>
                    <a:bodyPr/>
                    <a:lstStyle/>
                    <a:p>
                      <a:pPr marL="0" indent="0">
                        <a:buFont typeface="Arial" panose="020B0604020202020204" pitchFamily="34" charset="0"/>
                        <a:buNone/>
                      </a:pPr>
                      <a:r>
                        <a:rPr lang="en-GB" sz="1200" dirty="0"/>
                        <a:t>The time between data being requested and data being received.</a:t>
                      </a:r>
                    </a:p>
                  </a:txBody>
                  <a:tcPr/>
                </a:tc>
                <a:extLst>
                  <a:ext uri="{0D108BD9-81ED-4DB2-BD59-A6C34878D82A}">
                    <a16:rowId xmlns:a16="http://schemas.microsoft.com/office/drawing/2014/main" val="32711888"/>
                  </a:ext>
                </a:extLst>
              </a:tr>
              <a:tr h="180020">
                <a:tc>
                  <a:txBody>
                    <a:bodyPr/>
                    <a:lstStyle/>
                    <a:p>
                      <a:r>
                        <a:rPr lang="en-GB" sz="1200" dirty="0"/>
                        <a:t>Uptime</a:t>
                      </a:r>
                    </a:p>
                  </a:txBody>
                  <a:tcPr/>
                </a:tc>
                <a:tc>
                  <a:txBody>
                    <a:bodyPr/>
                    <a:lstStyle/>
                    <a:p>
                      <a:pPr marL="0" indent="0">
                        <a:buFont typeface="Arial" panose="020B0604020202020204" pitchFamily="34" charset="0"/>
                        <a:buNone/>
                      </a:pPr>
                      <a:r>
                        <a:rPr lang="en-GB" sz="1200" dirty="0"/>
                        <a:t>The amount of time, in a given period, that a network is available.</a:t>
                      </a:r>
                    </a:p>
                  </a:txBody>
                  <a:tcPr/>
                </a:tc>
                <a:extLst>
                  <a:ext uri="{0D108BD9-81ED-4DB2-BD59-A6C34878D82A}">
                    <a16:rowId xmlns:a16="http://schemas.microsoft.com/office/drawing/2014/main" val="3053215380"/>
                  </a:ext>
                </a:extLst>
              </a:tr>
              <a:tr h="180020">
                <a:tc>
                  <a:txBody>
                    <a:bodyPr/>
                    <a:lstStyle/>
                    <a:p>
                      <a:r>
                        <a:rPr lang="en-GB" sz="1200" dirty="0"/>
                        <a:t>Downtime</a:t>
                      </a:r>
                    </a:p>
                  </a:txBody>
                  <a:tcPr/>
                </a:tc>
                <a:tc>
                  <a:txBody>
                    <a:bodyPr/>
                    <a:lstStyle/>
                    <a:p>
                      <a:pPr marL="0" indent="0">
                        <a:buFont typeface="Arial" panose="020B0604020202020204" pitchFamily="34" charset="0"/>
                        <a:buNone/>
                      </a:pPr>
                      <a:r>
                        <a:rPr lang="en-GB" sz="1200" dirty="0"/>
                        <a:t>The amount of time, in a given period, that a network is not available.</a:t>
                      </a:r>
                    </a:p>
                  </a:txBody>
                  <a:tcPr/>
                </a:tc>
                <a:extLst>
                  <a:ext uri="{0D108BD9-81ED-4DB2-BD59-A6C34878D82A}">
                    <a16:rowId xmlns:a16="http://schemas.microsoft.com/office/drawing/2014/main" val="1906505364"/>
                  </a:ext>
                </a:extLst>
              </a:tr>
              <a:tr h="180020">
                <a:tc>
                  <a:txBody>
                    <a:bodyPr/>
                    <a:lstStyle/>
                    <a:p>
                      <a:r>
                        <a:rPr lang="en-GB" sz="1200" dirty="0"/>
                        <a:t>Medium</a:t>
                      </a:r>
                    </a:p>
                  </a:txBody>
                  <a:tcPr/>
                </a:tc>
                <a:tc>
                  <a:txBody>
                    <a:bodyPr/>
                    <a:lstStyle/>
                    <a:p>
                      <a:pPr marL="0" indent="0">
                        <a:buFont typeface="Arial" panose="020B0604020202020204" pitchFamily="34" charset="0"/>
                        <a:buNone/>
                      </a:pPr>
                      <a:r>
                        <a:rPr lang="en-GB" sz="1200" dirty="0"/>
                        <a:t>Technology through which a connection is transmitted.</a:t>
                      </a:r>
                    </a:p>
                  </a:txBody>
                  <a:tcPr/>
                </a:tc>
                <a:extLst>
                  <a:ext uri="{0D108BD9-81ED-4DB2-BD59-A6C34878D82A}">
                    <a16:rowId xmlns:a16="http://schemas.microsoft.com/office/drawing/2014/main" val="2622285574"/>
                  </a:ext>
                </a:extLst>
              </a:tr>
              <a:tr h="180020">
                <a:tc>
                  <a:txBody>
                    <a:bodyPr/>
                    <a:lstStyle/>
                    <a:p>
                      <a:r>
                        <a:rPr lang="en-GB" sz="1200" dirty="0"/>
                        <a:t>Interference</a:t>
                      </a:r>
                    </a:p>
                  </a:txBody>
                  <a:tcPr/>
                </a:tc>
                <a:tc>
                  <a:txBody>
                    <a:bodyPr/>
                    <a:lstStyle/>
                    <a:p>
                      <a:pPr marL="0" indent="0">
                        <a:buFont typeface="Arial" panose="020B0604020202020204" pitchFamily="34" charset="0"/>
                        <a:buNone/>
                      </a:pPr>
                      <a:r>
                        <a:rPr lang="en-GB" sz="1200" dirty="0"/>
                        <a:t>Unintended changes to data.</a:t>
                      </a:r>
                    </a:p>
                  </a:txBody>
                  <a:tcPr/>
                </a:tc>
                <a:extLst>
                  <a:ext uri="{0D108BD9-81ED-4DB2-BD59-A6C34878D82A}">
                    <a16:rowId xmlns:a16="http://schemas.microsoft.com/office/drawing/2014/main" val="3223212108"/>
                  </a:ext>
                </a:extLst>
              </a:tr>
            </a:tbl>
          </a:graphicData>
        </a:graphic>
      </p:graphicFrame>
    </p:spTree>
    <p:extLst>
      <p:ext uri="{BB962C8B-B14F-4D97-AF65-F5344CB8AC3E}">
        <p14:creationId xmlns:p14="http://schemas.microsoft.com/office/powerpoint/2010/main" val="10572065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82004641"/>
              </p:ext>
            </p:extLst>
          </p:nvPr>
        </p:nvGraphicFramePr>
        <p:xfrm>
          <a:off x="107504" y="48816"/>
          <a:ext cx="6912766" cy="5756448"/>
        </p:xfrm>
        <a:graphic>
          <a:graphicData uri="http://schemas.openxmlformats.org/drawingml/2006/table">
            <a:tbl>
              <a:tblPr firstRow="1" bandRow="1">
                <a:tableStyleId>{5940675A-B579-460E-94D1-54222C63F5DA}</a:tableStyleId>
              </a:tblPr>
              <a:tblGrid>
                <a:gridCol w="1327251">
                  <a:extLst>
                    <a:ext uri="{9D8B030D-6E8A-4147-A177-3AD203B41FA5}">
                      <a16:colId xmlns:a16="http://schemas.microsoft.com/office/drawing/2014/main" val="20000"/>
                    </a:ext>
                  </a:extLst>
                </a:gridCol>
                <a:gridCol w="276511">
                  <a:extLst>
                    <a:ext uri="{9D8B030D-6E8A-4147-A177-3AD203B41FA5}">
                      <a16:colId xmlns:a16="http://schemas.microsoft.com/office/drawing/2014/main" val="20001"/>
                    </a:ext>
                  </a:extLst>
                </a:gridCol>
                <a:gridCol w="1708606">
                  <a:extLst>
                    <a:ext uri="{9D8B030D-6E8A-4147-A177-3AD203B41FA5}">
                      <a16:colId xmlns:a16="http://schemas.microsoft.com/office/drawing/2014/main" val="20002"/>
                    </a:ext>
                  </a:extLst>
                </a:gridCol>
                <a:gridCol w="1388313">
                  <a:extLst>
                    <a:ext uri="{9D8B030D-6E8A-4147-A177-3AD203B41FA5}">
                      <a16:colId xmlns:a16="http://schemas.microsoft.com/office/drawing/2014/main" val="20003"/>
                    </a:ext>
                  </a:extLst>
                </a:gridCol>
                <a:gridCol w="2212085">
                  <a:extLst>
                    <a:ext uri="{9D8B030D-6E8A-4147-A177-3AD203B41FA5}">
                      <a16:colId xmlns:a16="http://schemas.microsoft.com/office/drawing/2014/main" val="20004"/>
                    </a:ext>
                  </a:extLst>
                </a:gridCol>
              </a:tblGrid>
              <a:tr h="381999">
                <a:tc gridSpan="5">
                  <a:txBody>
                    <a:bodyPr/>
                    <a:lstStyle/>
                    <a:p>
                      <a:pPr algn="ctr"/>
                      <a:r>
                        <a:rPr lang="en-GB" sz="1800" b="1" dirty="0"/>
                        <a:t>1.4 Wired and wireless networks – Client-Server and Peer-to-Peer</a:t>
                      </a:r>
                    </a:p>
                  </a:txBody>
                  <a:tcPr/>
                </a:tc>
                <a:tc hMerge="1">
                  <a:txBody>
                    <a:bodyPr/>
                    <a:lstStyle/>
                    <a:p>
                      <a:endParaRPr lang="en-GB"/>
                    </a:p>
                  </a:txBody>
                  <a:tcPr/>
                </a:tc>
                <a:tc hMerge="1">
                  <a:txBody>
                    <a:bodyPr/>
                    <a:lstStyle/>
                    <a:p>
                      <a:endParaRPr lang="en-GB"/>
                    </a:p>
                  </a:txBody>
                  <a:tcPr/>
                </a:tc>
                <a:tc hMerge="1">
                  <a:txBody>
                    <a:bodyPr/>
                    <a:lstStyle/>
                    <a:p>
                      <a:pPr algn="ctr"/>
                      <a:endParaRPr lang="en-GB" sz="1400" b="1" dirty="0"/>
                    </a:p>
                  </a:txBody>
                  <a:tcPr/>
                </a:tc>
                <a:tc hMerge="1">
                  <a:txBody>
                    <a:bodyPr/>
                    <a:lstStyle/>
                    <a:p>
                      <a:endParaRPr lang="en-GB"/>
                    </a:p>
                  </a:txBody>
                  <a:tcPr/>
                </a:tc>
                <a:extLst>
                  <a:ext uri="{0D108BD9-81ED-4DB2-BD59-A6C34878D82A}">
                    <a16:rowId xmlns:a16="http://schemas.microsoft.com/office/drawing/2014/main" val="3885202668"/>
                  </a:ext>
                </a:extLst>
              </a:tr>
              <a:tr h="312956">
                <a:tc gridSpan="3">
                  <a:txBody>
                    <a:bodyPr/>
                    <a:lstStyle/>
                    <a:p>
                      <a:pPr algn="ctr"/>
                      <a:r>
                        <a:rPr lang="en-GB" sz="1200" b="1" dirty="0"/>
                        <a:t>1. Client Server Network</a:t>
                      </a:r>
                    </a:p>
                  </a:txBody>
                  <a:tcPr/>
                </a:tc>
                <a:tc hMerge="1">
                  <a:txBody>
                    <a:bodyPr/>
                    <a:lstStyle/>
                    <a:p>
                      <a:endParaRPr lang="en-GB"/>
                    </a:p>
                  </a:txBody>
                  <a:tcPr/>
                </a:tc>
                <a:tc hMerge="1">
                  <a:txBody>
                    <a:bodyPr/>
                    <a:lstStyle/>
                    <a:p>
                      <a:endParaRPr lang="en-GB"/>
                    </a:p>
                  </a:txBody>
                  <a:tcPr/>
                </a:tc>
                <a:tc gridSpan="2">
                  <a:txBody>
                    <a:bodyPr/>
                    <a:lstStyle/>
                    <a:p>
                      <a:pPr algn="ctr"/>
                      <a:r>
                        <a:rPr lang="en-GB" sz="1200" b="1" dirty="0"/>
                        <a:t>2. Peer-to</a:t>
                      </a:r>
                      <a:r>
                        <a:rPr lang="en-GB" sz="1200" b="1" baseline="0" dirty="0"/>
                        <a:t>-Peer Network</a:t>
                      </a:r>
                      <a:endParaRPr lang="en-GB" sz="1200" b="1" dirty="0"/>
                    </a:p>
                  </a:txBody>
                  <a:tcPr/>
                </a:tc>
                <a:tc hMerge="1">
                  <a:txBody>
                    <a:bodyPr/>
                    <a:lstStyle/>
                    <a:p>
                      <a:endParaRPr lang="en-GB"/>
                    </a:p>
                  </a:txBody>
                  <a:tcPr/>
                </a:tc>
                <a:extLst>
                  <a:ext uri="{0D108BD9-81ED-4DB2-BD59-A6C34878D82A}">
                    <a16:rowId xmlns:a16="http://schemas.microsoft.com/office/drawing/2014/main" val="10000"/>
                  </a:ext>
                </a:extLst>
              </a:tr>
              <a:tr h="2005497">
                <a:tc>
                  <a:txBody>
                    <a:bodyPr/>
                    <a:lstStyle/>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p>
                      <a:pPr marL="0" indent="0">
                        <a:buFont typeface="Arial" panose="020B0604020202020204" pitchFamily="34" charset="0"/>
                        <a:buNone/>
                      </a:pPr>
                      <a:endParaRPr lang="en-GB" sz="1400" b="1" dirty="0"/>
                    </a:p>
                  </a:txBody>
                  <a:tcPr/>
                </a:tc>
                <a:tc gridSpan="2">
                  <a:txBody>
                    <a:bodyPr/>
                    <a:lstStyle/>
                    <a:p>
                      <a:pPr marL="285750" indent="-285750">
                        <a:buFont typeface="Arial" panose="020B0604020202020204" pitchFamily="34" charset="0"/>
                        <a:buChar char="•"/>
                      </a:pPr>
                      <a:r>
                        <a:rPr lang="en-GB" sz="1200" b="0" dirty="0"/>
                        <a:t>All</a:t>
                      </a:r>
                      <a:r>
                        <a:rPr lang="en-GB" sz="1200" b="0" baseline="0" dirty="0"/>
                        <a:t> computers are connect through a central </a:t>
                      </a:r>
                      <a:r>
                        <a:rPr lang="en-GB" sz="1200" b="1" u="sng" baseline="0" dirty="0"/>
                        <a:t>server</a:t>
                      </a:r>
                    </a:p>
                    <a:p>
                      <a:pPr marL="285750" indent="-285750">
                        <a:buFont typeface="Arial" panose="020B0604020202020204" pitchFamily="34" charset="0"/>
                        <a:buChar char="•"/>
                      </a:pPr>
                      <a:r>
                        <a:rPr lang="en-GB" sz="1200" b="1" u="sng" baseline="0" dirty="0"/>
                        <a:t>Server</a:t>
                      </a:r>
                      <a:r>
                        <a:rPr lang="en-GB" sz="1200" b="0" baseline="0" dirty="0"/>
                        <a:t> manages network</a:t>
                      </a:r>
                    </a:p>
                    <a:p>
                      <a:pPr marL="285750" indent="-285750">
                        <a:buFont typeface="Arial" panose="020B0604020202020204" pitchFamily="34" charset="0"/>
                        <a:buChar char="•"/>
                      </a:pPr>
                      <a:r>
                        <a:rPr lang="en-GB" sz="1200" b="0" baseline="0" dirty="0"/>
                        <a:t>Devices connected to </a:t>
                      </a:r>
                      <a:r>
                        <a:rPr lang="en-GB" sz="1200" b="1" u="sng" baseline="0" dirty="0"/>
                        <a:t>server</a:t>
                      </a:r>
                      <a:r>
                        <a:rPr lang="en-GB" sz="1200" b="0" baseline="0" dirty="0"/>
                        <a:t> are called </a:t>
                      </a:r>
                      <a:r>
                        <a:rPr lang="en-GB" sz="1200" b="1" u="sng" baseline="0" dirty="0"/>
                        <a:t>clients</a:t>
                      </a:r>
                      <a:r>
                        <a:rPr lang="en-GB" sz="1200" b="0" baseline="0" dirty="0"/>
                        <a:t>.</a:t>
                      </a:r>
                    </a:p>
                    <a:p>
                      <a:pPr marL="285750" indent="-285750">
                        <a:buFont typeface="Arial" panose="020B0604020202020204" pitchFamily="34" charset="0"/>
                        <a:buChar char="•"/>
                      </a:pPr>
                      <a:r>
                        <a:rPr lang="en-GB" sz="1200" b="0" baseline="0" dirty="0"/>
                        <a:t>Most of the </a:t>
                      </a:r>
                      <a:r>
                        <a:rPr lang="en-GB" sz="1200" b="1" u="sng" baseline="0" dirty="0"/>
                        <a:t>Internet</a:t>
                      </a:r>
                      <a:r>
                        <a:rPr lang="en-GB" sz="1200" b="0" baseline="0" dirty="0"/>
                        <a:t> works on the client server relationship.</a:t>
                      </a:r>
                    </a:p>
                  </a:txBody>
                  <a:tcPr/>
                </a:tc>
                <a:tc hMerge="1">
                  <a:txBody>
                    <a:bodyPr/>
                    <a:lstStyle/>
                    <a:p>
                      <a:endParaRPr lang="en-GB"/>
                    </a:p>
                  </a:txBody>
                  <a:tcPr/>
                </a:tc>
                <a:tc>
                  <a:txBody>
                    <a:bodyPr/>
                    <a:lstStyle/>
                    <a:p>
                      <a:pPr marL="285750" indent="-285750">
                        <a:buFont typeface="Arial" panose="020B0604020202020204" pitchFamily="34" charset="0"/>
                        <a:buChar char="•"/>
                      </a:pPr>
                      <a:endParaRPr lang="en-GB" sz="1400" baseline="0" dirty="0"/>
                    </a:p>
                  </a:txBody>
                  <a:tcPr/>
                </a:tc>
                <a:tc>
                  <a:txBody>
                    <a:bodyPr/>
                    <a:lstStyle/>
                    <a:p>
                      <a:pPr marL="285750" indent="-285750">
                        <a:buFont typeface="Arial" panose="020B0604020202020204" pitchFamily="34" charset="0"/>
                        <a:buChar char="•"/>
                      </a:pPr>
                      <a:r>
                        <a:rPr lang="en-GB" sz="1200" baseline="0" dirty="0"/>
                        <a:t>All computers are  connected directly.</a:t>
                      </a:r>
                    </a:p>
                    <a:p>
                      <a:pPr marL="285750" indent="-285750">
                        <a:buFont typeface="Arial" panose="020B0604020202020204" pitchFamily="34" charset="0"/>
                        <a:buChar char="•"/>
                      </a:pPr>
                      <a:r>
                        <a:rPr lang="en-GB" sz="1200" baseline="0" dirty="0"/>
                        <a:t>All devices are equal.</a:t>
                      </a:r>
                    </a:p>
                    <a:p>
                      <a:pPr marL="285750" indent="-285750">
                        <a:buFont typeface="Arial" panose="020B0604020202020204" pitchFamily="34" charset="0"/>
                        <a:buChar char="•"/>
                      </a:pPr>
                      <a:r>
                        <a:rPr lang="en-GB" sz="1200" baseline="0" dirty="0"/>
                        <a:t>Most home networks are peer-to-peer.</a:t>
                      </a:r>
                    </a:p>
                    <a:p>
                      <a:pPr marL="285750" indent="-285750">
                        <a:buFont typeface="Arial" panose="020B0604020202020204" pitchFamily="34" charset="0"/>
                        <a:buChar char="•"/>
                      </a:pPr>
                      <a:r>
                        <a:rPr lang="en-GB" sz="1200" baseline="0" dirty="0"/>
                        <a:t>File sharing and video calling (Skype) are examples of peer-to-peer uses of the Internet.</a:t>
                      </a:r>
                    </a:p>
                  </a:txBody>
                  <a:tcPr/>
                </a:tc>
                <a:extLst>
                  <a:ext uri="{0D108BD9-81ED-4DB2-BD59-A6C34878D82A}">
                    <a16:rowId xmlns:a16="http://schemas.microsoft.com/office/drawing/2014/main" val="10001"/>
                  </a:ext>
                </a:extLst>
              </a:tr>
              <a:tr h="286500">
                <a:tc gridSpan="2">
                  <a:txBody>
                    <a:bodyPr/>
                    <a:lstStyle/>
                    <a:p>
                      <a:pPr marL="0" indent="0" algn="ctr">
                        <a:buFont typeface="Arial" panose="020B0604020202020204" pitchFamily="34" charset="0"/>
                        <a:buNone/>
                      </a:pPr>
                      <a:r>
                        <a:rPr lang="en-GB" sz="1200" b="1" dirty="0"/>
                        <a:t>3. Pros</a:t>
                      </a:r>
                    </a:p>
                  </a:txBody>
                  <a:tcPr/>
                </a:tc>
                <a:tc hMerge="1">
                  <a:txBody>
                    <a:bodyPr/>
                    <a:lstStyle/>
                    <a:p>
                      <a:pPr marL="285750" indent="-285750">
                        <a:buFont typeface="Arial" panose="020B0604020202020204" pitchFamily="34" charset="0"/>
                        <a:buChar char="•"/>
                      </a:pPr>
                      <a:endParaRPr lang="en-GB" sz="1400" b="0" baseline="0" dirty="0"/>
                    </a:p>
                  </a:txBody>
                  <a:tcPr/>
                </a:tc>
                <a:tc>
                  <a:txBody>
                    <a:bodyPr/>
                    <a:lstStyle/>
                    <a:p>
                      <a:pPr algn="ctr"/>
                      <a:r>
                        <a:rPr lang="en-GB" sz="1200" b="1" dirty="0"/>
                        <a:t>4. Cons</a:t>
                      </a:r>
                    </a:p>
                  </a:txBody>
                  <a:tcPr/>
                </a:tc>
                <a:tc>
                  <a:txBody>
                    <a:bodyPr/>
                    <a:lstStyle/>
                    <a:p>
                      <a:pPr marL="0" indent="0" algn="ctr">
                        <a:buFont typeface="Arial" panose="020B0604020202020204" pitchFamily="34" charset="0"/>
                        <a:buNone/>
                      </a:pPr>
                      <a:r>
                        <a:rPr lang="en-GB" sz="1200" b="1" dirty="0"/>
                        <a:t>5. Pros</a:t>
                      </a:r>
                    </a:p>
                  </a:txBody>
                  <a:tcPr/>
                </a:tc>
                <a:tc>
                  <a:txBody>
                    <a:bodyPr/>
                    <a:lstStyle/>
                    <a:p>
                      <a:pPr algn="ctr"/>
                      <a:r>
                        <a:rPr lang="en-GB" sz="1200" b="1" dirty="0"/>
                        <a:t>6. Cons</a:t>
                      </a:r>
                    </a:p>
                  </a:txBody>
                  <a:tcPr/>
                </a:tc>
                <a:extLst>
                  <a:ext uri="{0D108BD9-81ED-4DB2-BD59-A6C34878D82A}">
                    <a16:rowId xmlns:a16="http://schemas.microsoft.com/office/drawing/2014/main" val="10003"/>
                  </a:ext>
                </a:extLst>
              </a:tr>
              <a:tr h="2769496">
                <a:tc gridSpan="2">
                  <a:txBody>
                    <a:bodyPr/>
                    <a:lstStyle/>
                    <a:p>
                      <a:pPr marL="285750" indent="-285750" algn="l">
                        <a:buFont typeface="Arial" panose="020B0604020202020204" pitchFamily="34" charset="0"/>
                        <a:buChar char="•"/>
                      </a:pPr>
                      <a:r>
                        <a:rPr lang="en-GB" sz="1200" b="0" dirty="0"/>
                        <a:t>Easier to keep track of files,</a:t>
                      </a:r>
                      <a:r>
                        <a:rPr lang="en-GB" sz="1200" b="0" baseline="0" dirty="0"/>
                        <a:t> as they are stored centrally.</a:t>
                      </a:r>
                    </a:p>
                    <a:p>
                      <a:pPr marL="285750" indent="-285750" algn="l">
                        <a:buFont typeface="Arial" panose="020B0604020202020204" pitchFamily="34" charset="0"/>
                        <a:buChar char="•"/>
                      </a:pPr>
                      <a:r>
                        <a:rPr lang="en-GB" sz="1200" b="0" baseline="0" dirty="0"/>
                        <a:t>Easier to perform back ups.</a:t>
                      </a:r>
                    </a:p>
                    <a:p>
                      <a:pPr marL="285750" indent="-285750" algn="l">
                        <a:buFont typeface="Arial" panose="020B0604020202020204" pitchFamily="34" charset="0"/>
                        <a:buChar char="•"/>
                      </a:pPr>
                      <a:r>
                        <a:rPr lang="en-GB" sz="1200" b="0" baseline="0" dirty="0"/>
                        <a:t>Easier to install and update software.</a:t>
                      </a:r>
                    </a:p>
                    <a:p>
                      <a:pPr marL="285750" indent="-285750" algn="l">
                        <a:buFont typeface="Arial" panose="020B0604020202020204" pitchFamily="34" charset="0"/>
                        <a:buChar char="•"/>
                      </a:pPr>
                      <a:r>
                        <a:rPr lang="en-GB" sz="1200" b="0" baseline="0" dirty="0"/>
                        <a:t>Easier to manage network security.</a:t>
                      </a:r>
                    </a:p>
                    <a:p>
                      <a:pPr marL="285750" indent="-285750" algn="l">
                        <a:buFont typeface="Arial" panose="020B0604020202020204" pitchFamily="34" charset="0"/>
                        <a:buChar char="•"/>
                      </a:pPr>
                      <a:r>
                        <a:rPr lang="en-GB" sz="1200" b="1" u="sng" baseline="0" dirty="0"/>
                        <a:t>Servers</a:t>
                      </a:r>
                      <a:r>
                        <a:rPr lang="en-GB" sz="1200" b="0" baseline="0" dirty="0"/>
                        <a:t> are </a:t>
                      </a:r>
                      <a:r>
                        <a:rPr lang="en-GB" sz="1200" b="1" u="sng" baseline="0" dirty="0"/>
                        <a:t>reliable</a:t>
                      </a:r>
                      <a:r>
                        <a:rPr lang="en-GB" sz="1200" b="0" baseline="0" dirty="0"/>
                        <a:t> (and always on).</a:t>
                      </a:r>
                      <a:endParaRPr lang="en-GB" sz="1200" b="0" dirty="0"/>
                    </a:p>
                  </a:txBody>
                  <a:tcPr/>
                </a:tc>
                <a:tc hMerge="1">
                  <a:txBody>
                    <a:bodyPr/>
                    <a:lstStyle/>
                    <a:p>
                      <a:endParaRPr lang="en-GB"/>
                    </a:p>
                  </a:txBody>
                  <a:tcPr/>
                </a:tc>
                <a:tc>
                  <a:txBody>
                    <a:bodyPr/>
                    <a:lstStyle/>
                    <a:p>
                      <a:pPr marL="285750" indent="-285750" algn="l">
                        <a:buFont typeface="Arial" panose="020B0604020202020204" pitchFamily="34" charset="0"/>
                        <a:buChar char="•"/>
                      </a:pPr>
                      <a:r>
                        <a:rPr lang="en-GB" sz="1200" b="0" dirty="0"/>
                        <a:t>Expensive to set up.</a:t>
                      </a:r>
                    </a:p>
                    <a:p>
                      <a:pPr marL="285750" indent="-285750" algn="l">
                        <a:buFont typeface="Arial" panose="020B0604020202020204" pitchFamily="34" charset="0"/>
                        <a:buChar char="•"/>
                      </a:pPr>
                      <a:r>
                        <a:rPr lang="en-GB" sz="1200" b="0" dirty="0"/>
                        <a:t>Requires</a:t>
                      </a:r>
                      <a:r>
                        <a:rPr lang="en-GB" sz="1200" b="0" baseline="0" dirty="0"/>
                        <a:t> IT specialists to maintain network/server.</a:t>
                      </a:r>
                    </a:p>
                    <a:p>
                      <a:pPr marL="285750" indent="-285750" algn="l">
                        <a:buFont typeface="Arial" panose="020B0604020202020204" pitchFamily="34" charset="0"/>
                        <a:buChar char="•"/>
                      </a:pPr>
                      <a:r>
                        <a:rPr lang="en-GB" sz="1200" b="0" baseline="0" dirty="0"/>
                        <a:t>If </a:t>
                      </a:r>
                      <a:r>
                        <a:rPr lang="en-GB" sz="1200" b="1" u="sng" baseline="0" dirty="0"/>
                        <a:t>server</a:t>
                      </a:r>
                      <a:r>
                        <a:rPr lang="en-GB" sz="1200" b="0" baseline="0" dirty="0"/>
                        <a:t> goes down, all clients lose access to their work.</a:t>
                      </a:r>
                    </a:p>
                    <a:p>
                      <a:pPr marL="285750" indent="-285750" algn="l">
                        <a:buFont typeface="Arial" panose="020B0604020202020204" pitchFamily="34" charset="0"/>
                        <a:buChar char="•"/>
                      </a:pPr>
                      <a:r>
                        <a:rPr lang="en-GB" sz="1200" b="1" u="sng" baseline="0" dirty="0"/>
                        <a:t>Server</a:t>
                      </a:r>
                      <a:r>
                        <a:rPr lang="en-GB" sz="1200" b="0" baseline="0" dirty="0"/>
                        <a:t> can become overloaded with too many requests.</a:t>
                      </a:r>
                      <a:endParaRPr lang="en-GB" sz="1200" b="0" dirty="0"/>
                    </a:p>
                  </a:txBody>
                  <a:tcPr/>
                </a:tc>
                <a:tc>
                  <a:txBody>
                    <a:bodyPr/>
                    <a:lstStyle/>
                    <a:p>
                      <a:pPr marL="285750" indent="-285750" algn="l">
                        <a:buFont typeface="Arial" panose="020B0604020202020204" pitchFamily="34" charset="0"/>
                        <a:buChar char="•"/>
                      </a:pPr>
                      <a:r>
                        <a:rPr lang="en-GB" sz="1200" b="0" dirty="0"/>
                        <a:t>Easy to maintain</a:t>
                      </a:r>
                    </a:p>
                    <a:p>
                      <a:pPr marL="285750" indent="-285750" algn="l">
                        <a:buFont typeface="Arial" panose="020B0604020202020204" pitchFamily="34" charset="0"/>
                        <a:buChar char="•"/>
                      </a:pPr>
                      <a:r>
                        <a:rPr lang="en-GB" sz="1200" b="0" dirty="0"/>
                        <a:t>No</a:t>
                      </a:r>
                      <a:r>
                        <a:rPr lang="en-GB" sz="1200" b="0" baseline="0" dirty="0"/>
                        <a:t> IT specialists needed to maintain network</a:t>
                      </a:r>
                    </a:p>
                    <a:p>
                      <a:pPr marL="285750" indent="-285750" algn="l">
                        <a:buFont typeface="Arial" panose="020B0604020202020204" pitchFamily="34" charset="0"/>
                        <a:buChar char="•"/>
                      </a:pPr>
                      <a:r>
                        <a:rPr lang="en-GB" sz="1200" b="0" baseline="0" dirty="0"/>
                        <a:t>No dependence on </a:t>
                      </a:r>
                      <a:r>
                        <a:rPr lang="en-GB" sz="1200" b="1" u="sng" baseline="0" dirty="0"/>
                        <a:t>server</a:t>
                      </a:r>
                      <a:r>
                        <a:rPr lang="en-GB" sz="1200" b="0" baseline="0" dirty="0"/>
                        <a:t>.</a:t>
                      </a:r>
                      <a:endParaRPr lang="en-GB" sz="1200" b="0" dirty="0"/>
                    </a:p>
                  </a:txBody>
                  <a:tcPr/>
                </a:tc>
                <a:tc>
                  <a:txBody>
                    <a:bodyPr/>
                    <a:lstStyle/>
                    <a:p>
                      <a:pPr marL="285750" indent="-285750" algn="l">
                        <a:buFont typeface="Arial" panose="020B0604020202020204" pitchFamily="34" charset="0"/>
                        <a:buChar char="•"/>
                      </a:pPr>
                      <a:r>
                        <a:rPr lang="en-GB" sz="1200" b="0" dirty="0"/>
                        <a:t>No centralised management</a:t>
                      </a:r>
                    </a:p>
                    <a:p>
                      <a:pPr marL="285750" indent="-285750" algn="l">
                        <a:buFont typeface="Arial" panose="020B0604020202020204" pitchFamily="34" charset="0"/>
                        <a:buChar char="•"/>
                      </a:pPr>
                      <a:r>
                        <a:rPr lang="en-GB" sz="1200" b="0" dirty="0"/>
                        <a:t>Devices</a:t>
                      </a:r>
                      <a:r>
                        <a:rPr lang="en-GB" sz="1200" b="0" baseline="0" dirty="0"/>
                        <a:t> need to be updated, </a:t>
                      </a:r>
                      <a:r>
                        <a:rPr lang="en-GB" sz="1200" b="1" u="sng" baseline="0" dirty="0"/>
                        <a:t>security</a:t>
                      </a:r>
                      <a:r>
                        <a:rPr lang="en-GB" sz="1200" b="0" baseline="0" dirty="0"/>
                        <a:t> installed, and back ups created. Independently.</a:t>
                      </a:r>
                    </a:p>
                    <a:p>
                      <a:pPr marL="285750" indent="-285750" algn="l">
                        <a:buFont typeface="Arial" panose="020B0604020202020204" pitchFamily="34" charset="0"/>
                        <a:buChar char="•"/>
                      </a:pPr>
                      <a:r>
                        <a:rPr lang="en-GB" sz="1200" b="0" baseline="0" dirty="0"/>
                        <a:t>No centralised file management.</a:t>
                      </a:r>
                    </a:p>
                    <a:p>
                      <a:pPr marL="285750" indent="-285750" algn="l">
                        <a:buFont typeface="Arial" panose="020B0604020202020204" pitchFamily="34" charset="0"/>
                        <a:buChar char="•"/>
                      </a:pPr>
                      <a:r>
                        <a:rPr lang="en-GB" sz="1200" b="0" baseline="0" dirty="0"/>
                        <a:t>Peer machines are less </a:t>
                      </a:r>
                      <a:r>
                        <a:rPr lang="en-GB" sz="1200" b="1" u="sng" baseline="0" dirty="0"/>
                        <a:t>reliable</a:t>
                      </a:r>
                      <a:r>
                        <a:rPr lang="en-GB" sz="1200" b="0" baseline="0" dirty="0"/>
                        <a:t>  -  data can be lost if one fails.</a:t>
                      </a:r>
                    </a:p>
                    <a:p>
                      <a:pPr marL="285750" indent="-285750" algn="l">
                        <a:buFont typeface="Arial" panose="020B0604020202020204" pitchFamily="34" charset="0"/>
                        <a:buChar char="•"/>
                      </a:pPr>
                      <a:r>
                        <a:rPr lang="en-GB" sz="1200" b="0" baseline="0" dirty="0"/>
                        <a:t>Machines prone to slow down when accessed by other devices.</a:t>
                      </a:r>
                    </a:p>
                  </a:txBody>
                  <a:tcPr/>
                </a:tc>
                <a:extLst>
                  <a:ext uri="{0D108BD9-81ED-4DB2-BD59-A6C34878D82A}">
                    <a16:rowId xmlns:a16="http://schemas.microsoft.com/office/drawing/2014/main" val="10004"/>
                  </a:ext>
                </a:extLst>
              </a:tr>
            </a:tbl>
          </a:graphicData>
        </a:graphic>
      </p:graphicFrame>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43" t="9471" r="53732" b="20374"/>
          <a:stretch/>
        </p:blipFill>
        <p:spPr bwMode="auto">
          <a:xfrm>
            <a:off x="136308" y="764704"/>
            <a:ext cx="1267340"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Image result for peer to peer network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l="57382" t="9176" r="2751" b="19266"/>
          <a:stretch/>
        </p:blipFill>
        <p:spPr bwMode="auto">
          <a:xfrm>
            <a:off x="3527883" y="764704"/>
            <a:ext cx="1267340" cy="11751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855355823"/>
              </p:ext>
            </p:extLst>
          </p:nvPr>
        </p:nvGraphicFramePr>
        <p:xfrm>
          <a:off x="115863" y="5957649"/>
          <a:ext cx="6904407" cy="822960"/>
        </p:xfrm>
        <a:graphic>
          <a:graphicData uri="http://schemas.openxmlformats.org/drawingml/2006/table">
            <a:tbl>
              <a:tblPr firstRow="1" bandRow="1">
                <a:tableStyleId>{5940675A-B579-460E-94D1-54222C63F5DA}</a:tableStyleId>
              </a:tblPr>
              <a:tblGrid>
                <a:gridCol w="1281230">
                  <a:extLst>
                    <a:ext uri="{9D8B030D-6E8A-4147-A177-3AD203B41FA5}">
                      <a16:colId xmlns:a16="http://schemas.microsoft.com/office/drawing/2014/main" val="20000"/>
                    </a:ext>
                  </a:extLst>
                </a:gridCol>
                <a:gridCol w="5623177">
                  <a:extLst>
                    <a:ext uri="{9D8B030D-6E8A-4147-A177-3AD203B41FA5}">
                      <a16:colId xmlns:a16="http://schemas.microsoft.com/office/drawing/2014/main" val="20001"/>
                    </a:ext>
                  </a:extLst>
                </a:gridCol>
              </a:tblGrid>
              <a:tr h="792088">
                <a:tc>
                  <a:txBody>
                    <a:bodyPr/>
                    <a:lstStyle/>
                    <a:p>
                      <a:r>
                        <a:rPr lang="en-GB" sz="1200" b="1" dirty="0"/>
                        <a:t>7. Client Server Relationship</a:t>
                      </a:r>
                    </a:p>
                  </a:txBody>
                  <a:tcPr/>
                </a:tc>
                <a:tc>
                  <a:txBody>
                    <a:bodyPr/>
                    <a:lstStyle/>
                    <a:p>
                      <a:pPr marL="285750" indent="-285750">
                        <a:buFont typeface="Arial" panose="020B0604020202020204" pitchFamily="34" charset="0"/>
                        <a:buChar char="•"/>
                      </a:pPr>
                      <a:r>
                        <a:rPr lang="en-GB" sz="1200" dirty="0"/>
                        <a:t>Files, user profiles and</a:t>
                      </a:r>
                      <a:r>
                        <a:rPr lang="en-GB" sz="1200" baseline="0" dirty="0"/>
                        <a:t> programs stored on </a:t>
                      </a:r>
                      <a:r>
                        <a:rPr lang="en-GB" sz="1200" b="1" u="sng" baseline="0" dirty="0"/>
                        <a:t>server</a:t>
                      </a:r>
                      <a:r>
                        <a:rPr lang="en-GB" sz="1200" baseline="0" dirty="0"/>
                        <a:t>.</a:t>
                      </a:r>
                    </a:p>
                    <a:p>
                      <a:pPr marL="285750" indent="-285750">
                        <a:buFont typeface="Arial" panose="020B0604020202020204" pitchFamily="34" charset="0"/>
                        <a:buChar char="•"/>
                      </a:pPr>
                      <a:r>
                        <a:rPr lang="en-GB" sz="1200" baseline="0" dirty="0"/>
                        <a:t>Clients send requests for the data/programs to the </a:t>
                      </a:r>
                      <a:r>
                        <a:rPr lang="en-GB" sz="1200" b="1" u="sng" baseline="0" dirty="0"/>
                        <a:t>server</a:t>
                      </a:r>
                    </a:p>
                    <a:p>
                      <a:pPr marL="285750" indent="-285750">
                        <a:buFont typeface="Arial" panose="020B0604020202020204" pitchFamily="34" charset="0"/>
                        <a:buChar char="•"/>
                      </a:pPr>
                      <a:r>
                        <a:rPr lang="en-GB" sz="1200" b="1" u="sng" baseline="0" dirty="0"/>
                        <a:t>Server</a:t>
                      </a:r>
                      <a:r>
                        <a:rPr lang="en-GB" sz="1200" b="1" baseline="0" dirty="0"/>
                        <a:t> </a:t>
                      </a:r>
                      <a:r>
                        <a:rPr lang="en-GB" sz="1200" baseline="0" dirty="0"/>
                        <a:t>process request and responds.</a:t>
                      </a:r>
                    </a:p>
                    <a:p>
                      <a:pPr marL="285750" indent="-285750">
                        <a:buFont typeface="Arial" panose="020B0604020202020204" pitchFamily="34" charset="0"/>
                        <a:buChar char="•"/>
                      </a:pPr>
                      <a:r>
                        <a:rPr lang="en-GB" sz="1200" baseline="0" dirty="0"/>
                        <a:t>Results of process displayed on </a:t>
                      </a:r>
                      <a:r>
                        <a:rPr lang="en-GB" sz="1200" b="1" u="sng" baseline="0" dirty="0"/>
                        <a:t>client</a:t>
                      </a:r>
                      <a:r>
                        <a:rPr lang="en-GB" sz="1200" baseline="0" dirty="0"/>
                        <a:t> machine.</a:t>
                      </a:r>
                      <a:endParaRPr lang="en-GB" sz="1200" dirty="0"/>
                    </a:p>
                  </a:txBody>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EFE8A859-9847-42DE-9906-59AAAAB16FDE}"/>
              </a:ext>
            </a:extLst>
          </p:cNvPr>
          <p:cNvGraphicFramePr>
            <a:graphicFrameLocks noGrp="1"/>
          </p:cNvGraphicFramePr>
          <p:nvPr>
            <p:extLst>
              <p:ext uri="{D42A27DB-BD31-4B8C-83A1-F6EECF244321}">
                <p14:modId xmlns:p14="http://schemas.microsoft.com/office/powerpoint/2010/main" val="2216243912"/>
              </p:ext>
            </p:extLst>
          </p:nvPr>
        </p:nvGraphicFramePr>
        <p:xfrm>
          <a:off x="7164288" y="66248"/>
          <a:ext cx="1872208" cy="5394960"/>
        </p:xfrm>
        <a:graphic>
          <a:graphicData uri="http://schemas.openxmlformats.org/drawingml/2006/table">
            <a:tbl>
              <a:tblPr firstRow="1" bandRow="1">
                <a:tableStyleId>{5940675A-B579-460E-94D1-54222C63F5DA}</a:tableStyleId>
              </a:tblPr>
              <a:tblGrid>
                <a:gridCol w="792088">
                  <a:extLst>
                    <a:ext uri="{9D8B030D-6E8A-4147-A177-3AD203B41FA5}">
                      <a16:colId xmlns:a16="http://schemas.microsoft.com/office/drawing/2014/main" val="3637928660"/>
                    </a:ext>
                  </a:extLst>
                </a:gridCol>
                <a:gridCol w="1080120">
                  <a:extLst>
                    <a:ext uri="{9D8B030D-6E8A-4147-A177-3AD203B41FA5}">
                      <a16:colId xmlns:a16="http://schemas.microsoft.com/office/drawing/2014/main" val="3515631604"/>
                    </a:ext>
                  </a:extLst>
                </a:gridCol>
              </a:tblGrid>
              <a:tr h="243027">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1186388664"/>
                  </a:ext>
                </a:extLst>
              </a:tr>
              <a:tr h="243027">
                <a:tc>
                  <a:txBody>
                    <a:bodyPr/>
                    <a:lstStyle/>
                    <a:p>
                      <a:r>
                        <a:rPr lang="en-GB" sz="1200" b="1" dirty="0"/>
                        <a:t>Server</a:t>
                      </a:r>
                    </a:p>
                  </a:txBody>
                  <a:tcPr/>
                </a:tc>
                <a:tc>
                  <a:txBody>
                    <a:bodyPr/>
                    <a:lstStyle/>
                    <a:p>
                      <a:pPr marL="0" indent="0">
                        <a:buFont typeface="Arial" panose="020B0604020202020204" pitchFamily="34" charset="0"/>
                        <a:buNone/>
                      </a:pPr>
                      <a:r>
                        <a:rPr lang="en-GB" sz="1200" dirty="0"/>
                        <a:t>Central computer that holds data and programs</a:t>
                      </a:r>
                    </a:p>
                  </a:txBody>
                  <a:tcPr/>
                </a:tc>
                <a:extLst>
                  <a:ext uri="{0D108BD9-81ED-4DB2-BD59-A6C34878D82A}">
                    <a16:rowId xmlns:a16="http://schemas.microsoft.com/office/drawing/2014/main" val="3739845924"/>
                  </a:ext>
                </a:extLst>
              </a:tr>
              <a:tr h="243027">
                <a:tc>
                  <a:txBody>
                    <a:bodyPr/>
                    <a:lstStyle/>
                    <a:p>
                      <a:r>
                        <a:rPr lang="en-GB" sz="1200" b="1" dirty="0"/>
                        <a:t>Client</a:t>
                      </a:r>
                    </a:p>
                  </a:txBody>
                  <a:tcPr/>
                </a:tc>
                <a:tc>
                  <a:txBody>
                    <a:bodyPr/>
                    <a:lstStyle/>
                    <a:p>
                      <a:pPr marL="0" indent="0">
                        <a:buFont typeface="Arial" panose="020B0604020202020204" pitchFamily="34" charset="0"/>
                        <a:buNone/>
                      </a:pPr>
                      <a:r>
                        <a:rPr lang="en-GB" sz="1200" dirty="0"/>
                        <a:t>Computers that users work at and use to make requests to server.</a:t>
                      </a:r>
                    </a:p>
                  </a:txBody>
                  <a:tcPr/>
                </a:tc>
                <a:extLst>
                  <a:ext uri="{0D108BD9-81ED-4DB2-BD59-A6C34878D82A}">
                    <a16:rowId xmlns:a16="http://schemas.microsoft.com/office/drawing/2014/main" val="712877731"/>
                  </a:ext>
                </a:extLst>
              </a:tr>
              <a:tr h="243027">
                <a:tc>
                  <a:txBody>
                    <a:bodyPr/>
                    <a:lstStyle/>
                    <a:p>
                      <a:r>
                        <a:rPr lang="en-GB" sz="1200" b="1" dirty="0"/>
                        <a:t>Internet</a:t>
                      </a:r>
                    </a:p>
                  </a:txBody>
                  <a:tcPr/>
                </a:tc>
                <a:tc>
                  <a:txBody>
                    <a:bodyPr/>
                    <a:lstStyle/>
                    <a:p>
                      <a:pPr marL="0" indent="0">
                        <a:buFont typeface="Arial" panose="020B0604020202020204" pitchFamily="34" charset="0"/>
                        <a:buNone/>
                      </a:pPr>
                      <a:r>
                        <a:rPr lang="en-GB" sz="1200" dirty="0"/>
                        <a:t>Global network of networks.</a:t>
                      </a:r>
                    </a:p>
                  </a:txBody>
                  <a:tcPr/>
                </a:tc>
                <a:extLst>
                  <a:ext uri="{0D108BD9-81ED-4DB2-BD59-A6C34878D82A}">
                    <a16:rowId xmlns:a16="http://schemas.microsoft.com/office/drawing/2014/main" val="424455783"/>
                  </a:ext>
                </a:extLst>
              </a:tr>
              <a:tr h="243027">
                <a:tc>
                  <a:txBody>
                    <a:bodyPr/>
                    <a:lstStyle/>
                    <a:p>
                      <a:r>
                        <a:rPr lang="en-GB" sz="1200" b="1" dirty="0"/>
                        <a:t>Reliable</a:t>
                      </a:r>
                    </a:p>
                  </a:txBody>
                  <a:tcPr/>
                </a:tc>
                <a:tc>
                  <a:txBody>
                    <a:bodyPr/>
                    <a:lstStyle/>
                    <a:p>
                      <a:pPr marL="0" indent="0">
                        <a:buFont typeface="Arial" panose="020B0604020202020204" pitchFamily="34" charset="0"/>
                        <a:buNone/>
                      </a:pPr>
                      <a:r>
                        <a:rPr lang="en-GB" sz="1200" dirty="0"/>
                        <a:t>Unlikely to stop working and remain available to clients.</a:t>
                      </a:r>
                    </a:p>
                  </a:txBody>
                  <a:tcPr/>
                </a:tc>
                <a:extLst>
                  <a:ext uri="{0D108BD9-81ED-4DB2-BD59-A6C34878D82A}">
                    <a16:rowId xmlns:a16="http://schemas.microsoft.com/office/drawing/2014/main" val="4115693233"/>
                  </a:ext>
                </a:extLst>
              </a:tr>
              <a:tr h="243027">
                <a:tc>
                  <a:txBody>
                    <a:bodyPr/>
                    <a:lstStyle/>
                    <a:p>
                      <a:r>
                        <a:rPr lang="en-GB" sz="1200" b="1" dirty="0"/>
                        <a:t>Security</a:t>
                      </a:r>
                    </a:p>
                  </a:txBody>
                  <a:tcPr/>
                </a:tc>
                <a:tc>
                  <a:txBody>
                    <a:bodyPr/>
                    <a:lstStyle/>
                    <a:p>
                      <a:pPr marL="0" indent="0">
                        <a:buFont typeface="Arial" panose="020B0604020202020204" pitchFamily="34" charset="0"/>
                        <a:buNone/>
                      </a:pPr>
                      <a:r>
                        <a:rPr lang="en-GB" sz="1200" dirty="0"/>
                        <a:t>Programs, systems, and policies that protect a network from hackers and viruses.</a:t>
                      </a:r>
                    </a:p>
                  </a:txBody>
                  <a:tcPr/>
                </a:tc>
                <a:extLst>
                  <a:ext uri="{0D108BD9-81ED-4DB2-BD59-A6C34878D82A}">
                    <a16:rowId xmlns:a16="http://schemas.microsoft.com/office/drawing/2014/main" val="3674438528"/>
                  </a:ext>
                </a:extLst>
              </a:tr>
            </a:tbl>
          </a:graphicData>
        </a:graphic>
      </p:graphicFrame>
    </p:spTree>
    <p:extLst>
      <p:ext uri="{BB962C8B-B14F-4D97-AF65-F5344CB8AC3E}">
        <p14:creationId xmlns:p14="http://schemas.microsoft.com/office/powerpoint/2010/main" val="2340000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4A2AF72-A72E-4B8B-BDCC-2EEEFEB3C6C1}"/>
              </a:ext>
            </a:extLst>
          </p:cNvPr>
          <p:cNvGraphicFramePr>
            <a:graphicFrameLocks noGrp="1"/>
          </p:cNvGraphicFramePr>
          <p:nvPr>
            <p:extLst>
              <p:ext uri="{D42A27DB-BD31-4B8C-83A1-F6EECF244321}">
                <p14:modId xmlns:p14="http://schemas.microsoft.com/office/powerpoint/2010/main" val="1708925705"/>
              </p:ext>
            </p:extLst>
          </p:nvPr>
        </p:nvGraphicFramePr>
        <p:xfrm>
          <a:off x="107504" y="116633"/>
          <a:ext cx="6336704" cy="6675120"/>
        </p:xfrm>
        <a:graphic>
          <a:graphicData uri="http://schemas.openxmlformats.org/drawingml/2006/table">
            <a:tbl>
              <a:tblPr firstRow="1" bandRow="1">
                <a:tableStyleId>{5940675A-B579-460E-94D1-54222C63F5DA}</a:tableStyleId>
              </a:tblPr>
              <a:tblGrid>
                <a:gridCol w="1800200">
                  <a:extLst>
                    <a:ext uri="{9D8B030D-6E8A-4147-A177-3AD203B41FA5}">
                      <a16:colId xmlns:a16="http://schemas.microsoft.com/office/drawing/2014/main" val="20000"/>
                    </a:ext>
                  </a:extLst>
                </a:gridCol>
                <a:gridCol w="4536504">
                  <a:extLst>
                    <a:ext uri="{9D8B030D-6E8A-4147-A177-3AD203B41FA5}">
                      <a16:colId xmlns:a16="http://schemas.microsoft.com/office/drawing/2014/main" val="2381546744"/>
                    </a:ext>
                  </a:extLst>
                </a:gridCol>
              </a:tblGrid>
              <a:tr h="241517">
                <a:tc gridSpan="2">
                  <a:txBody>
                    <a:bodyPr/>
                    <a:lstStyle/>
                    <a:p>
                      <a:pPr algn="ctr"/>
                      <a:r>
                        <a:rPr lang="en-GB" b="1" dirty="0"/>
                        <a:t>1.4 Wired and wireless Networks - Hardware</a:t>
                      </a:r>
                    </a:p>
                  </a:txBody>
                  <a:tcPr/>
                </a:tc>
                <a:tc hMerge="1">
                  <a:txBody>
                    <a:bodyPr/>
                    <a:lstStyle/>
                    <a:p>
                      <a:endParaRPr lang="en-GB"/>
                    </a:p>
                  </a:txBody>
                  <a:tcPr/>
                </a:tc>
                <a:extLst>
                  <a:ext uri="{0D108BD9-81ED-4DB2-BD59-A6C34878D82A}">
                    <a16:rowId xmlns:a16="http://schemas.microsoft.com/office/drawing/2014/main" val="2391731998"/>
                  </a:ext>
                </a:extLst>
              </a:tr>
              <a:tr h="784931">
                <a:tc gridSpan="2">
                  <a:txBody>
                    <a:bodyPr/>
                    <a:lstStyle/>
                    <a:p>
                      <a:pPr marL="285750" indent="-285750" algn="l">
                        <a:buFont typeface="Arial" panose="020B0604020202020204" pitchFamily="34" charset="0"/>
                        <a:buChar char="•"/>
                      </a:pPr>
                      <a:r>
                        <a:rPr lang="en-GB" sz="1200" b="0" u="none" dirty="0"/>
                        <a:t>A </a:t>
                      </a:r>
                      <a:r>
                        <a:rPr lang="en-GB" sz="1200" b="1" u="sng" dirty="0"/>
                        <a:t>network</a:t>
                      </a:r>
                      <a:r>
                        <a:rPr lang="en-GB" sz="1200" b="0" u="none" dirty="0"/>
                        <a:t> requires a range of </a:t>
                      </a:r>
                      <a:r>
                        <a:rPr lang="en-GB" sz="1200" b="1" u="sng" dirty="0"/>
                        <a:t>hardware</a:t>
                      </a:r>
                      <a:r>
                        <a:rPr lang="en-GB" sz="1200" b="1" u="none" dirty="0"/>
                        <a:t> </a:t>
                      </a:r>
                      <a:r>
                        <a:rPr lang="en-GB" sz="1200" b="0" u="none" dirty="0"/>
                        <a:t>to connect the devices within the </a:t>
                      </a:r>
                      <a:r>
                        <a:rPr lang="en-GB" sz="1200" b="1" u="sng" dirty="0"/>
                        <a:t>network</a:t>
                      </a:r>
                      <a:r>
                        <a:rPr lang="en-GB" sz="1200" b="0" u="none" dirty="0"/>
                        <a:t> together, with different </a:t>
                      </a:r>
                      <a:r>
                        <a:rPr lang="en-GB" sz="1200" b="1" u="sng" dirty="0"/>
                        <a:t>hardware</a:t>
                      </a:r>
                      <a:r>
                        <a:rPr lang="en-GB" sz="1200" b="0" u="none" dirty="0"/>
                        <a:t> used for different types of connection </a:t>
                      </a:r>
                      <a:r>
                        <a:rPr lang="en-GB" sz="1200" b="1" u="sng" dirty="0"/>
                        <a:t>media.</a:t>
                      </a:r>
                    </a:p>
                    <a:p>
                      <a:pPr marL="285750" indent="-285750" algn="l">
                        <a:buFont typeface="Arial" panose="020B0604020202020204" pitchFamily="34" charset="0"/>
                        <a:buChar char="•"/>
                      </a:pPr>
                      <a:r>
                        <a:rPr lang="en-GB" sz="1200" b="0" u="none" dirty="0"/>
                        <a:t>There are also specific pieces of </a:t>
                      </a:r>
                      <a:r>
                        <a:rPr lang="en-GB" sz="1200" b="1" u="sng" dirty="0"/>
                        <a:t>hardware</a:t>
                      </a:r>
                      <a:r>
                        <a:rPr lang="en-GB" sz="1200" b="0" u="none" dirty="0"/>
                        <a:t> required to connect a network to the </a:t>
                      </a:r>
                      <a:r>
                        <a:rPr lang="en-GB" sz="1200" b="1" u="sng" dirty="0"/>
                        <a:t>Internet</a:t>
                      </a:r>
                      <a:r>
                        <a:rPr lang="en-GB" sz="1200" b="0" u="sng" dirty="0"/>
                        <a:t> </a:t>
                      </a:r>
                      <a:r>
                        <a:rPr lang="en-GB" sz="1200" b="0" u="none" dirty="0"/>
                        <a:t>or another </a:t>
                      </a:r>
                      <a:r>
                        <a:rPr lang="en-GB" sz="1200" b="1" u="sng" dirty="0"/>
                        <a:t>network</a:t>
                      </a:r>
                      <a:r>
                        <a:rPr lang="en-GB" sz="1200" b="0" u="none" dirty="0"/>
                        <a:t>.</a:t>
                      </a:r>
                    </a:p>
                    <a:p>
                      <a:pPr marL="285750" indent="-285750" algn="l">
                        <a:buFont typeface="Arial" panose="020B0604020202020204" pitchFamily="34" charset="0"/>
                        <a:buChar char="•"/>
                      </a:pPr>
                      <a:r>
                        <a:rPr lang="en-GB" sz="1200" b="0" u="none" dirty="0"/>
                        <a:t>In a home </a:t>
                      </a:r>
                      <a:r>
                        <a:rPr lang="en-GB" sz="1200" b="1" u="sng" dirty="0"/>
                        <a:t>network</a:t>
                      </a:r>
                      <a:r>
                        <a:rPr lang="en-GB" sz="1200" b="0" u="none" dirty="0"/>
                        <a:t> many of these pieces of </a:t>
                      </a:r>
                      <a:r>
                        <a:rPr lang="en-GB" sz="1200" b="1" u="sng" dirty="0"/>
                        <a:t>hardware</a:t>
                      </a:r>
                      <a:r>
                        <a:rPr lang="en-GB" sz="1200" b="0" u="none" dirty="0"/>
                        <a:t> are bundled into a single case, which is often branded as a hub, despite a hub being a specific piece of </a:t>
                      </a:r>
                      <a:r>
                        <a:rPr lang="en-GB" sz="1200" b="1" u="sng" dirty="0"/>
                        <a:t>network hardware.</a:t>
                      </a:r>
                      <a:endParaRPr lang="en-GB" sz="1200" b="0" u="none" dirty="0"/>
                    </a:p>
                  </a:txBody>
                  <a:tcPr/>
                </a:tc>
                <a:tc hMerge="1">
                  <a:txBody>
                    <a:bodyPr/>
                    <a:lstStyle/>
                    <a:p>
                      <a:endParaRPr lang="en-GB"/>
                    </a:p>
                  </a:txBody>
                  <a:tcPr/>
                </a:tc>
                <a:extLst>
                  <a:ext uri="{0D108BD9-81ED-4DB2-BD59-A6C34878D82A}">
                    <a16:rowId xmlns:a16="http://schemas.microsoft.com/office/drawing/2014/main" val="27784747"/>
                  </a:ext>
                </a:extLst>
              </a:tr>
              <a:tr h="237418">
                <a:tc>
                  <a:txBody>
                    <a:bodyPr/>
                    <a:lstStyle/>
                    <a:p>
                      <a:pPr marL="0" indent="0" algn="l">
                        <a:buFont typeface="Arial" panose="020B0604020202020204" pitchFamily="34" charset="0"/>
                        <a:buNone/>
                      </a:pPr>
                      <a:r>
                        <a:rPr lang="en-GB" sz="1200" b="0" dirty="0"/>
                        <a:t>1. Network Interface Card</a:t>
                      </a:r>
                    </a:p>
                  </a:txBody>
                  <a:tcPr/>
                </a:tc>
                <a:tc>
                  <a:txBody>
                    <a:bodyPr/>
                    <a:lstStyle/>
                    <a:p>
                      <a:pPr marL="171450" indent="-171450" algn="l">
                        <a:buFont typeface="Arial" panose="020B0604020202020204" pitchFamily="34" charset="0"/>
                        <a:buChar char="•"/>
                      </a:pPr>
                      <a:r>
                        <a:rPr lang="en-GB" sz="1200" b="0" dirty="0"/>
                        <a:t>A circuit board installed in a computer so that it can be connected to a network.</a:t>
                      </a:r>
                    </a:p>
                    <a:p>
                      <a:pPr marL="171450" indent="-171450" algn="l">
                        <a:buFont typeface="Arial" panose="020B0604020202020204" pitchFamily="34" charset="0"/>
                        <a:buChar char="•"/>
                      </a:pPr>
                      <a:r>
                        <a:rPr lang="en-GB" sz="1200" b="0" dirty="0"/>
                        <a:t>Can be wired or wireless.</a:t>
                      </a:r>
                    </a:p>
                  </a:txBody>
                  <a:tcPr/>
                </a:tc>
                <a:extLst>
                  <a:ext uri="{0D108BD9-81ED-4DB2-BD59-A6C34878D82A}">
                    <a16:rowId xmlns:a16="http://schemas.microsoft.com/office/drawing/2014/main" val="3452179311"/>
                  </a:ext>
                </a:extLst>
              </a:tr>
              <a:tr h="237418">
                <a:tc>
                  <a:txBody>
                    <a:bodyPr/>
                    <a:lstStyle/>
                    <a:p>
                      <a:pPr marL="0" indent="0" algn="l">
                        <a:buFont typeface="Arial" panose="020B0604020202020204" pitchFamily="34" charset="0"/>
                        <a:buNone/>
                      </a:pPr>
                      <a:r>
                        <a:rPr lang="en-GB" sz="1200" b="0" dirty="0"/>
                        <a:t>2. Wireless Access Point</a:t>
                      </a:r>
                    </a:p>
                  </a:txBody>
                  <a:tcPr/>
                </a:tc>
                <a:tc>
                  <a:txBody>
                    <a:bodyPr/>
                    <a:lstStyle/>
                    <a:p>
                      <a:pPr marL="171450" indent="-171450" algn="l">
                        <a:buFont typeface="Arial" panose="020B0604020202020204" pitchFamily="34" charset="0"/>
                        <a:buChar char="•"/>
                      </a:pPr>
                      <a:r>
                        <a:rPr lang="en-GB" sz="1200" b="0" dirty="0"/>
                        <a:t>Device that allows wireless devices to connect to a network.</a:t>
                      </a:r>
                    </a:p>
                  </a:txBody>
                  <a:tcPr/>
                </a:tc>
                <a:extLst>
                  <a:ext uri="{0D108BD9-81ED-4DB2-BD59-A6C34878D82A}">
                    <a16:rowId xmlns:a16="http://schemas.microsoft.com/office/drawing/2014/main" val="1543644974"/>
                  </a:ext>
                </a:extLst>
              </a:tr>
              <a:tr h="422655">
                <a:tc>
                  <a:txBody>
                    <a:bodyPr/>
                    <a:lstStyle/>
                    <a:p>
                      <a:pPr marL="0" indent="0" algn="l">
                        <a:buFont typeface="Arial" panose="020B0604020202020204" pitchFamily="34" charset="0"/>
                        <a:buNone/>
                      </a:pPr>
                      <a:r>
                        <a:rPr lang="en-GB" sz="1200" b="0" dirty="0"/>
                        <a:t>3. Hub</a:t>
                      </a:r>
                    </a:p>
                  </a:txBody>
                  <a:tcPr/>
                </a:tc>
                <a:tc>
                  <a:txBody>
                    <a:bodyPr/>
                    <a:lstStyle/>
                    <a:p>
                      <a:pPr marL="171450" indent="-171450" algn="l">
                        <a:buFont typeface="Arial" panose="020B0604020202020204" pitchFamily="34" charset="0"/>
                        <a:buChar char="•"/>
                      </a:pPr>
                      <a:r>
                        <a:rPr lang="en-GB" sz="1200" b="0" dirty="0"/>
                        <a:t>Central connection point for devices in a </a:t>
                      </a:r>
                      <a:r>
                        <a:rPr lang="en-GB" sz="1200" b="1" u="sng" dirty="0"/>
                        <a:t>network</a:t>
                      </a:r>
                      <a:r>
                        <a:rPr lang="en-GB" sz="1200" b="0" u="none" dirty="0"/>
                        <a:t>.</a:t>
                      </a:r>
                      <a:endParaRPr lang="en-GB" sz="1200" b="1" u="sng" dirty="0"/>
                    </a:p>
                    <a:p>
                      <a:pPr marL="171450" indent="-171450" algn="l">
                        <a:buFont typeface="Arial" panose="020B0604020202020204" pitchFamily="34" charset="0"/>
                        <a:buChar char="•"/>
                      </a:pPr>
                      <a:r>
                        <a:rPr lang="en-GB" sz="1200" b="0" dirty="0"/>
                        <a:t>Sends data to all devices rather than intended device, creating </a:t>
                      </a:r>
                      <a:r>
                        <a:rPr lang="en-GB" sz="1200" b="1" u="sng" dirty="0"/>
                        <a:t>data collisions </a:t>
                      </a:r>
                      <a:r>
                        <a:rPr lang="en-GB" sz="1200" b="0" dirty="0"/>
                        <a:t>that can affect a </a:t>
                      </a:r>
                      <a:r>
                        <a:rPr lang="en-GB" sz="1200" b="1" u="sng" dirty="0"/>
                        <a:t>network’s</a:t>
                      </a:r>
                      <a:r>
                        <a:rPr lang="en-GB" sz="1200" b="0" u="none" dirty="0"/>
                        <a:t> latency</a:t>
                      </a:r>
                      <a:r>
                        <a:rPr lang="en-GB" sz="1200" b="1" u="sng" dirty="0"/>
                        <a:t>.</a:t>
                      </a:r>
                    </a:p>
                  </a:txBody>
                  <a:tcPr/>
                </a:tc>
                <a:extLst>
                  <a:ext uri="{0D108BD9-81ED-4DB2-BD59-A6C34878D82A}">
                    <a16:rowId xmlns:a16="http://schemas.microsoft.com/office/drawing/2014/main" val="295735002"/>
                  </a:ext>
                </a:extLst>
              </a:tr>
              <a:tr h="422655">
                <a:tc>
                  <a:txBody>
                    <a:bodyPr/>
                    <a:lstStyle/>
                    <a:p>
                      <a:pPr marL="0" indent="0" algn="l">
                        <a:buFont typeface="Arial" panose="020B0604020202020204" pitchFamily="34" charset="0"/>
                        <a:buNone/>
                      </a:pPr>
                      <a:r>
                        <a:rPr lang="en-GB" sz="1200" b="0" dirty="0"/>
                        <a:t>4. Switch</a:t>
                      </a:r>
                    </a:p>
                  </a:txBody>
                  <a:tcPr/>
                </a:tc>
                <a:tc>
                  <a:txBody>
                    <a:bodyPr/>
                    <a:lstStyle/>
                    <a:p>
                      <a:pPr marL="171450" indent="-171450" algn="l">
                        <a:buFont typeface="Arial" panose="020B0604020202020204" pitchFamily="34" charset="0"/>
                        <a:buChar char="•"/>
                      </a:pPr>
                      <a:r>
                        <a:rPr lang="en-GB" sz="1200" b="0" dirty="0"/>
                        <a:t>Central connection point for devices in a </a:t>
                      </a:r>
                      <a:r>
                        <a:rPr lang="en-GB" sz="1200" b="1" u="sng" dirty="0"/>
                        <a:t>network</a:t>
                      </a:r>
                      <a:r>
                        <a:rPr lang="en-GB" sz="1200" b="0" dirty="0"/>
                        <a:t>.</a:t>
                      </a:r>
                    </a:p>
                    <a:p>
                      <a:pPr marL="171450" indent="-171450" algn="l">
                        <a:buFont typeface="Arial" panose="020B0604020202020204" pitchFamily="34" charset="0"/>
                        <a:buChar char="•"/>
                      </a:pPr>
                      <a:r>
                        <a:rPr lang="en-GB" sz="1200" b="0" dirty="0"/>
                        <a:t>Over time learns which device data should be directed to, reducing potential </a:t>
                      </a:r>
                      <a:r>
                        <a:rPr lang="en-GB" sz="1200" b="1" u="sng" dirty="0"/>
                        <a:t>data collisions </a:t>
                      </a:r>
                      <a:r>
                        <a:rPr lang="en-GB" sz="1200" b="0" dirty="0"/>
                        <a:t>that can affect a </a:t>
                      </a:r>
                      <a:r>
                        <a:rPr lang="en-GB" sz="1200" b="1" u="sng" dirty="0"/>
                        <a:t>network’s</a:t>
                      </a:r>
                      <a:r>
                        <a:rPr lang="en-GB" sz="1200" b="0" u="none" dirty="0"/>
                        <a:t> latency</a:t>
                      </a:r>
                      <a:r>
                        <a:rPr lang="en-GB" sz="1200" b="1" u="sng" dirty="0"/>
                        <a:t>.</a:t>
                      </a:r>
                    </a:p>
                  </a:txBody>
                  <a:tcPr/>
                </a:tc>
                <a:extLst>
                  <a:ext uri="{0D108BD9-81ED-4DB2-BD59-A6C34878D82A}">
                    <a16:rowId xmlns:a16="http://schemas.microsoft.com/office/drawing/2014/main" val="78547915"/>
                  </a:ext>
                </a:extLst>
              </a:tr>
              <a:tr h="237418">
                <a:tc>
                  <a:txBody>
                    <a:bodyPr/>
                    <a:lstStyle/>
                    <a:p>
                      <a:pPr marL="0" indent="0" algn="l">
                        <a:buFont typeface="Arial" panose="020B0604020202020204" pitchFamily="34" charset="0"/>
                        <a:buNone/>
                      </a:pPr>
                      <a:r>
                        <a:rPr lang="en-GB" sz="1200" b="0" dirty="0"/>
                        <a:t>5. Bridge</a:t>
                      </a:r>
                    </a:p>
                  </a:txBody>
                  <a:tcPr/>
                </a:tc>
                <a:tc>
                  <a:txBody>
                    <a:bodyPr/>
                    <a:lstStyle/>
                    <a:p>
                      <a:pPr marL="171450" indent="-171450" algn="l">
                        <a:buFont typeface="Arial" panose="020B0604020202020204" pitchFamily="34" charset="0"/>
                        <a:buChar char="•"/>
                      </a:pPr>
                      <a:r>
                        <a:rPr lang="en-GB" sz="1200" b="0" u="none" dirty="0"/>
                        <a:t>Device to connect two </a:t>
                      </a:r>
                      <a:r>
                        <a:rPr lang="en-GB" sz="1200" b="1" u="sng" dirty="0"/>
                        <a:t>networks</a:t>
                      </a:r>
                      <a:r>
                        <a:rPr lang="en-GB" sz="1200" b="0" u="none" dirty="0"/>
                        <a:t> together.</a:t>
                      </a:r>
                    </a:p>
                  </a:txBody>
                  <a:tcPr/>
                </a:tc>
                <a:extLst>
                  <a:ext uri="{0D108BD9-81ED-4DB2-BD59-A6C34878D82A}">
                    <a16:rowId xmlns:a16="http://schemas.microsoft.com/office/drawing/2014/main" val="4182672281"/>
                  </a:ext>
                </a:extLst>
              </a:tr>
              <a:tr h="664172">
                <a:tc>
                  <a:txBody>
                    <a:bodyPr/>
                    <a:lstStyle/>
                    <a:p>
                      <a:pPr marL="0" indent="0" algn="l">
                        <a:buFont typeface="Arial" panose="020B0604020202020204" pitchFamily="34" charset="0"/>
                        <a:buNone/>
                      </a:pPr>
                      <a:r>
                        <a:rPr lang="en-GB" sz="1200" b="0" u="none" dirty="0"/>
                        <a:t>6. Router</a:t>
                      </a:r>
                    </a:p>
                  </a:txBody>
                  <a:tcPr/>
                </a:tc>
                <a:tc>
                  <a:txBody>
                    <a:bodyPr/>
                    <a:lstStyle/>
                    <a:p>
                      <a:pPr marL="171450" indent="-171450" algn="l">
                        <a:buFont typeface="Arial" panose="020B0604020202020204" pitchFamily="34" charset="0"/>
                        <a:buChar char="•"/>
                      </a:pPr>
                      <a:r>
                        <a:rPr lang="en-GB" sz="1200" b="0" dirty="0"/>
                        <a:t>Required to connect a network to the </a:t>
                      </a:r>
                      <a:r>
                        <a:rPr lang="en-GB" sz="1200" b="1" u="sng" dirty="0"/>
                        <a:t>Internet</a:t>
                      </a:r>
                      <a:r>
                        <a:rPr lang="en-GB" sz="1200" b="0" dirty="0"/>
                        <a:t>.</a:t>
                      </a:r>
                    </a:p>
                    <a:p>
                      <a:pPr marL="171450" indent="-171450" algn="l">
                        <a:buFont typeface="Arial" panose="020B0604020202020204" pitchFamily="34" charset="0"/>
                        <a:buChar char="•"/>
                      </a:pPr>
                      <a:r>
                        <a:rPr lang="en-GB" sz="1200" b="0" dirty="0"/>
                        <a:t>Can also be used to connect two </a:t>
                      </a:r>
                      <a:r>
                        <a:rPr lang="en-GB" sz="1200" b="1" u="sng" dirty="0"/>
                        <a:t>networks</a:t>
                      </a:r>
                      <a:r>
                        <a:rPr lang="en-GB" sz="1200" b="0" u="none" dirty="0"/>
                        <a:t> together.</a:t>
                      </a:r>
                      <a:endParaRPr lang="en-GB" sz="1200" b="0" dirty="0"/>
                    </a:p>
                    <a:p>
                      <a:pPr marL="171450" indent="-171450" algn="l">
                        <a:buFont typeface="Arial" panose="020B0604020202020204" pitchFamily="34" charset="0"/>
                        <a:buChar char="•"/>
                      </a:pPr>
                      <a:r>
                        <a:rPr lang="en-GB" sz="1200" b="0" dirty="0"/>
                        <a:t>Forwards data </a:t>
                      </a:r>
                      <a:r>
                        <a:rPr lang="en-GB" sz="1200" b="1" u="sng" dirty="0"/>
                        <a:t>packets</a:t>
                      </a:r>
                      <a:r>
                        <a:rPr lang="en-GB" sz="1200" b="0" u="none" dirty="0"/>
                        <a:t> along (and between) </a:t>
                      </a:r>
                      <a:r>
                        <a:rPr lang="en-GB" sz="1200" b="1" u="sng" dirty="0"/>
                        <a:t> networks</a:t>
                      </a:r>
                      <a:r>
                        <a:rPr lang="en-GB" sz="1200" b="0" u="none" dirty="0"/>
                        <a:t>.</a:t>
                      </a:r>
                    </a:p>
                    <a:p>
                      <a:pPr marL="171450" indent="-171450" algn="l">
                        <a:buFont typeface="Arial" panose="020B0604020202020204" pitchFamily="34" charset="0"/>
                        <a:buChar char="•"/>
                      </a:pPr>
                      <a:r>
                        <a:rPr lang="en-GB" sz="1200" b="0" u="none" dirty="0"/>
                        <a:t>Router determines best (fastest/most reliable) path through a </a:t>
                      </a:r>
                      <a:r>
                        <a:rPr lang="en-GB" sz="1200" b="1" u="sng" dirty="0"/>
                        <a:t>network</a:t>
                      </a:r>
                      <a:r>
                        <a:rPr lang="en-GB" sz="1200" b="0" u="none" dirty="0"/>
                        <a:t> or the </a:t>
                      </a:r>
                      <a:r>
                        <a:rPr lang="en-GB" sz="1200" b="1" u="sng" dirty="0"/>
                        <a:t>Internet</a:t>
                      </a:r>
                      <a:r>
                        <a:rPr lang="en-GB" sz="1200" b="0" u="none" dirty="0"/>
                        <a:t> for data to travel through.</a:t>
                      </a:r>
                      <a:endParaRPr lang="en-GB" sz="1200" b="0" dirty="0"/>
                    </a:p>
                  </a:txBody>
                  <a:tcPr/>
                </a:tc>
                <a:extLst>
                  <a:ext uri="{0D108BD9-81ED-4DB2-BD59-A6C34878D82A}">
                    <a16:rowId xmlns:a16="http://schemas.microsoft.com/office/drawing/2014/main" val="300788916"/>
                  </a:ext>
                </a:extLst>
              </a:tr>
              <a:tr h="237418">
                <a:tc>
                  <a:txBody>
                    <a:bodyPr/>
                    <a:lstStyle/>
                    <a:p>
                      <a:pPr marL="0" indent="0" algn="l">
                        <a:buFont typeface="Arial" panose="020B0604020202020204" pitchFamily="34" charset="0"/>
                        <a:buNone/>
                      </a:pPr>
                      <a:r>
                        <a:rPr lang="en-GB" sz="1200" b="0" u="none" dirty="0"/>
                        <a:t>7. Modem</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Required to connect to the </a:t>
                      </a:r>
                      <a:r>
                        <a:rPr lang="en-GB" sz="1200" b="1" u="sng" dirty="0"/>
                        <a:t>Internet</a:t>
                      </a:r>
                      <a:r>
                        <a:rPr lang="en-GB" sz="1200" b="0" dirty="0"/>
                        <a:t> over a telephone / copper 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Not required to connect over a fibre optic 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Most home </a:t>
                      </a:r>
                      <a:r>
                        <a:rPr lang="en-GB" sz="1200" b="1" u="sng" dirty="0"/>
                        <a:t>Internet</a:t>
                      </a:r>
                      <a:r>
                        <a:rPr lang="en-GB" sz="1200" b="0" u="none" dirty="0"/>
                        <a:t> </a:t>
                      </a:r>
                      <a:r>
                        <a:rPr lang="en-GB" sz="1200" b="0" dirty="0"/>
                        <a:t>connections still travel through a telephone or copper from the house to a junction box where they travel on a fibre optic line.</a:t>
                      </a:r>
                    </a:p>
                  </a:txBody>
                  <a:tcPr/>
                </a:tc>
                <a:extLst>
                  <a:ext uri="{0D108BD9-81ED-4DB2-BD59-A6C34878D82A}">
                    <a16:rowId xmlns:a16="http://schemas.microsoft.com/office/drawing/2014/main" val="2068656542"/>
                  </a:ext>
                </a:extLst>
              </a:tr>
              <a:tr h="237418">
                <a:tc>
                  <a:txBody>
                    <a:bodyPr/>
                    <a:lstStyle/>
                    <a:p>
                      <a:pPr marL="0" indent="0" algn="l">
                        <a:buFont typeface="Arial" panose="020B0604020202020204" pitchFamily="34" charset="0"/>
                        <a:buNone/>
                      </a:pPr>
                      <a:r>
                        <a:rPr lang="en-GB" sz="1200" b="0" u="none" dirty="0"/>
                        <a:t>8. Ethernet Cable</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A copper cable used to connect computers to a </a:t>
                      </a:r>
                      <a:r>
                        <a:rPr lang="en-GB" sz="1200" b="1" u="sng" dirty="0"/>
                        <a:t>network</a:t>
                      </a:r>
                      <a:r>
                        <a:rPr lang="en-GB" sz="1200"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t>There is an Ethernet </a:t>
                      </a:r>
                      <a:r>
                        <a:rPr lang="en-GB" sz="1200" b="1" u="sng" dirty="0"/>
                        <a:t>protocol</a:t>
                      </a:r>
                      <a:r>
                        <a:rPr lang="en-GB" sz="1200" b="0" u="none" dirty="0"/>
                        <a:t> that governs how data is transmitted on Ethernet cables.</a:t>
                      </a:r>
                      <a:endParaRPr lang="en-GB" sz="1200" b="0" dirty="0"/>
                    </a:p>
                  </a:txBody>
                  <a:tcPr/>
                </a:tc>
                <a:extLst>
                  <a:ext uri="{0D108BD9-81ED-4DB2-BD59-A6C34878D82A}">
                    <a16:rowId xmlns:a16="http://schemas.microsoft.com/office/drawing/2014/main" val="792184617"/>
                  </a:ext>
                </a:extLst>
              </a:tr>
            </a:tbl>
          </a:graphicData>
        </a:graphic>
      </p:graphicFrame>
      <p:graphicFrame>
        <p:nvGraphicFramePr>
          <p:cNvPr id="3" name="Table 2">
            <a:extLst>
              <a:ext uri="{FF2B5EF4-FFF2-40B4-BE49-F238E27FC236}">
                <a16:creationId xmlns:a16="http://schemas.microsoft.com/office/drawing/2014/main" id="{35AD730E-7F93-46C6-9E27-B1809D0A901F}"/>
              </a:ext>
            </a:extLst>
          </p:cNvPr>
          <p:cNvGraphicFramePr>
            <a:graphicFrameLocks noGrp="1"/>
          </p:cNvGraphicFramePr>
          <p:nvPr>
            <p:extLst>
              <p:ext uri="{D42A27DB-BD31-4B8C-83A1-F6EECF244321}">
                <p14:modId xmlns:p14="http://schemas.microsoft.com/office/powerpoint/2010/main" val="466658832"/>
              </p:ext>
            </p:extLst>
          </p:nvPr>
        </p:nvGraphicFramePr>
        <p:xfrm>
          <a:off x="6516216" y="116632"/>
          <a:ext cx="2592288" cy="3840480"/>
        </p:xfrm>
        <a:graphic>
          <a:graphicData uri="http://schemas.openxmlformats.org/drawingml/2006/table">
            <a:tbl>
              <a:tblPr firstRow="1" bandRow="1">
                <a:tableStyleId>{5940675A-B579-460E-94D1-54222C63F5DA}</a:tableStyleId>
              </a:tblPr>
              <a:tblGrid>
                <a:gridCol w="864096">
                  <a:extLst>
                    <a:ext uri="{9D8B030D-6E8A-4147-A177-3AD203B41FA5}">
                      <a16:colId xmlns:a16="http://schemas.microsoft.com/office/drawing/2014/main" val="633833441"/>
                    </a:ext>
                  </a:extLst>
                </a:gridCol>
                <a:gridCol w="1728192">
                  <a:extLst>
                    <a:ext uri="{9D8B030D-6E8A-4147-A177-3AD203B41FA5}">
                      <a16:colId xmlns:a16="http://schemas.microsoft.com/office/drawing/2014/main" val="1036891275"/>
                    </a:ext>
                  </a:extLst>
                </a:gridCol>
              </a:tblGrid>
              <a:tr h="180020">
                <a:tc gridSpan="2">
                  <a:txBody>
                    <a:bodyPr/>
                    <a:lstStyle/>
                    <a:p>
                      <a:pPr algn="ctr"/>
                      <a:r>
                        <a:rPr lang="en-GB" b="1" dirty="0"/>
                        <a:t>Key Vocabulary</a:t>
                      </a:r>
                    </a:p>
                  </a:txBody>
                  <a:tcPr/>
                </a:tc>
                <a:tc hMerge="1">
                  <a:txBody>
                    <a:bodyPr/>
                    <a:lstStyle/>
                    <a:p>
                      <a:endParaRPr lang="en-GB" dirty="0"/>
                    </a:p>
                  </a:txBody>
                  <a:tcPr/>
                </a:tc>
                <a:extLst>
                  <a:ext uri="{0D108BD9-81ED-4DB2-BD59-A6C34878D82A}">
                    <a16:rowId xmlns:a16="http://schemas.microsoft.com/office/drawing/2014/main" val="2428832083"/>
                  </a:ext>
                </a:extLst>
              </a:tr>
              <a:tr h="180020">
                <a:tc>
                  <a:txBody>
                    <a:bodyPr/>
                    <a:lstStyle/>
                    <a:p>
                      <a:r>
                        <a:rPr lang="en-GB" sz="1200" b="1" dirty="0"/>
                        <a:t>Network</a:t>
                      </a:r>
                    </a:p>
                  </a:txBody>
                  <a:tcPr/>
                </a:tc>
                <a:tc>
                  <a:txBody>
                    <a:bodyPr/>
                    <a:lstStyle/>
                    <a:p>
                      <a:pPr marL="0" indent="0">
                        <a:buFont typeface="Arial" panose="020B0604020202020204" pitchFamily="34" charset="0"/>
                        <a:buNone/>
                      </a:pPr>
                      <a:r>
                        <a:rPr lang="en-GB" sz="1200" dirty="0"/>
                        <a:t>Two or more devices connected together</a:t>
                      </a:r>
                    </a:p>
                  </a:txBody>
                  <a:tcPr/>
                </a:tc>
                <a:extLst>
                  <a:ext uri="{0D108BD9-81ED-4DB2-BD59-A6C34878D82A}">
                    <a16:rowId xmlns:a16="http://schemas.microsoft.com/office/drawing/2014/main" val="3577195444"/>
                  </a:ext>
                </a:extLst>
              </a:tr>
              <a:tr h="180020">
                <a:tc>
                  <a:txBody>
                    <a:bodyPr/>
                    <a:lstStyle/>
                    <a:p>
                      <a:r>
                        <a:rPr lang="en-GB" sz="1200" b="1" dirty="0"/>
                        <a:t>Hardware</a:t>
                      </a:r>
                    </a:p>
                  </a:txBody>
                  <a:tcPr/>
                </a:tc>
                <a:tc>
                  <a:txBody>
                    <a:bodyPr/>
                    <a:lstStyle/>
                    <a:p>
                      <a:pPr marL="0" indent="0">
                        <a:buFont typeface="Arial" panose="020B0604020202020204" pitchFamily="34" charset="0"/>
                        <a:buNone/>
                      </a:pPr>
                      <a:r>
                        <a:rPr lang="en-GB" sz="1200" dirty="0"/>
                        <a:t>Physical components.</a:t>
                      </a:r>
                    </a:p>
                  </a:txBody>
                  <a:tcPr/>
                </a:tc>
                <a:extLst>
                  <a:ext uri="{0D108BD9-81ED-4DB2-BD59-A6C34878D82A}">
                    <a16:rowId xmlns:a16="http://schemas.microsoft.com/office/drawing/2014/main" val="3122635714"/>
                  </a:ext>
                </a:extLst>
              </a:tr>
              <a:tr h="180020">
                <a:tc>
                  <a:txBody>
                    <a:bodyPr/>
                    <a:lstStyle/>
                    <a:p>
                      <a:r>
                        <a:rPr lang="en-GB" sz="1200" b="1" dirty="0"/>
                        <a:t>Media</a:t>
                      </a:r>
                    </a:p>
                  </a:txBody>
                  <a:tcPr/>
                </a:tc>
                <a:tc>
                  <a:txBody>
                    <a:bodyPr/>
                    <a:lstStyle/>
                    <a:p>
                      <a:pPr marL="0" indent="0">
                        <a:buFont typeface="Arial" panose="020B0604020202020204" pitchFamily="34" charset="0"/>
                        <a:buNone/>
                      </a:pPr>
                      <a:r>
                        <a:rPr lang="en-GB" sz="1200" dirty="0"/>
                        <a:t>Technology through which a connection is transmitted.</a:t>
                      </a:r>
                    </a:p>
                  </a:txBody>
                  <a:tcPr/>
                </a:tc>
                <a:extLst>
                  <a:ext uri="{0D108BD9-81ED-4DB2-BD59-A6C34878D82A}">
                    <a16:rowId xmlns:a16="http://schemas.microsoft.com/office/drawing/2014/main" val="32711888"/>
                  </a:ext>
                </a:extLst>
              </a:tr>
              <a:tr h="180020">
                <a:tc>
                  <a:txBody>
                    <a:bodyPr/>
                    <a:lstStyle/>
                    <a:p>
                      <a:r>
                        <a:rPr lang="en-GB" sz="1200" b="1" dirty="0"/>
                        <a:t>Data Collision</a:t>
                      </a:r>
                    </a:p>
                  </a:txBody>
                  <a:tcPr/>
                </a:tc>
                <a:tc>
                  <a:txBody>
                    <a:bodyPr/>
                    <a:lstStyle/>
                    <a:p>
                      <a:pPr marL="0" indent="0">
                        <a:buFont typeface="Arial" panose="020B0604020202020204" pitchFamily="34" charset="0"/>
                        <a:buNone/>
                      </a:pPr>
                      <a:r>
                        <a:rPr lang="en-GB" sz="1200" dirty="0"/>
                        <a:t>When two pieces of data “bump” into each other in a network causing data to be lost.</a:t>
                      </a:r>
                    </a:p>
                  </a:txBody>
                  <a:tcPr/>
                </a:tc>
                <a:extLst>
                  <a:ext uri="{0D108BD9-81ED-4DB2-BD59-A6C34878D82A}">
                    <a16:rowId xmlns:a16="http://schemas.microsoft.com/office/drawing/2014/main" val="1906505364"/>
                  </a:ext>
                </a:extLst>
              </a:tr>
              <a:tr h="180020">
                <a:tc>
                  <a:txBody>
                    <a:bodyPr/>
                    <a:lstStyle/>
                    <a:p>
                      <a:r>
                        <a:rPr lang="en-GB" sz="1200" b="1" dirty="0"/>
                        <a:t>Internet</a:t>
                      </a:r>
                    </a:p>
                  </a:txBody>
                  <a:tcPr/>
                </a:tc>
                <a:tc>
                  <a:txBody>
                    <a:bodyPr/>
                    <a:lstStyle/>
                    <a:p>
                      <a:pPr marL="0" indent="0">
                        <a:buFont typeface="Arial" panose="020B0604020202020204" pitchFamily="34" charset="0"/>
                        <a:buNone/>
                      </a:pPr>
                      <a:r>
                        <a:rPr lang="en-GB" sz="1200" dirty="0"/>
                        <a:t>Global network of networks</a:t>
                      </a:r>
                    </a:p>
                  </a:txBody>
                  <a:tcPr/>
                </a:tc>
                <a:extLst>
                  <a:ext uri="{0D108BD9-81ED-4DB2-BD59-A6C34878D82A}">
                    <a16:rowId xmlns:a16="http://schemas.microsoft.com/office/drawing/2014/main" val="2622285574"/>
                  </a:ext>
                </a:extLst>
              </a:tr>
              <a:tr h="180020">
                <a:tc>
                  <a:txBody>
                    <a:bodyPr/>
                    <a:lstStyle/>
                    <a:p>
                      <a:r>
                        <a:rPr lang="en-GB" sz="1200" b="1" dirty="0"/>
                        <a:t>Protocol</a:t>
                      </a:r>
                    </a:p>
                  </a:txBody>
                  <a:tcPr/>
                </a:tc>
                <a:tc>
                  <a:txBody>
                    <a:bodyPr/>
                    <a:lstStyle/>
                    <a:p>
                      <a:pPr marL="0" indent="0">
                        <a:buFont typeface="Arial" panose="020B0604020202020204" pitchFamily="34" charset="0"/>
                        <a:buNone/>
                      </a:pPr>
                      <a:r>
                        <a:rPr lang="en-GB" sz="1200" dirty="0"/>
                        <a:t>Set of rules for transmitting data between device in a network.</a:t>
                      </a:r>
                    </a:p>
                  </a:txBody>
                  <a:tcPr/>
                </a:tc>
                <a:extLst>
                  <a:ext uri="{0D108BD9-81ED-4DB2-BD59-A6C34878D82A}">
                    <a16:rowId xmlns:a16="http://schemas.microsoft.com/office/drawing/2014/main" val="1722610568"/>
                  </a:ext>
                </a:extLst>
              </a:tr>
            </a:tbl>
          </a:graphicData>
        </a:graphic>
      </p:graphicFrame>
      <p:graphicFrame>
        <p:nvGraphicFramePr>
          <p:cNvPr id="4" name="Table 3">
            <a:extLst>
              <a:ext uri="{FF2B5EF4-FFF2-40B4-BE49-F238E27FC236}">
                <a16:creationId xmlns:a16="http://schemas.microsoft.com/office/drawing/2014/main" id="{CA2DDB9C-9B01-4C43-BF7B-A0CEE5A9F41A}"/>
              </a:ext>
            </a:extLst>
          </p:cNvPr>
          <p:cNvGraphicFramePr>
            <a:graphicFrameLocks noGrp="1"/>
          </p:cNvGraphicFramePr>
          <p:nvPr>
            <p:extLst>
              <p:ext uri="{D42A27DB-BD31-4B8C-83A1-F6EECF244321}">
                <p14:modId xmlns:p14="http://schemas.microsoft.com/office/powerpoint/2010/main" val="1301686896"/>
              </p:ext>
            </p:extLst>
          </p:nvPr>
        </p:nvGraphicFramePr>
        <p:xfrm>
          <a:off x="6516216" y="4581128"/>
          <a:ext cx="2592288" cy="2011680"/>
        </p:xfrm>
        <a:graphic>
          <a:graphicData uri="http://schemas.openxmlformats.org/drawingml/2006/table">
            <a:tbl>
              <a:tblPr firstRow="1" bandRow="1">
                <a:tableStyleId>{5940675A-B579-460E-94D1-54222C63F5DA}</a:tableStyleId>
              </a:tblPr>
              <a:tblGrid>
                <a:gridCol w="2592288">
                  <a:extLst>
                    <a:ext uri="{9D8B030D-6E8A-4147-A177-3AD203B41FA5}">
                      <a16:colId xmlns:a16="http://schemas.microsoft.com/office/drawing/2014/main" val="2873217321"/>
                    </a:ext>
                  </a:extLst>
                </a:gridCol>
              </a:tblGrid>
              <a:tr h="0">
                <a:tc>
                  <a:txBody>
                    <a:bodyPr/>
                    <a:lstStyle/>
                    <a:p>
                      <a:pPr algn="ctr"/>
                      <a:r>
                        <a:rPr lang="en-GB" sz="1200" b="1" dirty="0"/>
                        <a:t>Virtual Network</a:t>
                      </a:r>
                    </a:p>
                  </a:txBody>
                  <a:tcPr/>
                </a:tc>
                <a:extLst>
                  <a:ext uri="{0D108BD9-81ED-4DB2-BD59-A6C34878D82A}">
                    <a16:rowId xmlns:a16="http://schemas.microsoft.com/office/drawing/2014/main" val="3704136083"/>
                  </a:ext>
                </a:extLst>
              </a:tr>
              <a:tr h="0">
                <a:tc>
                  <a:txBody>
                    <a:bodyPr/>
                    <a:lstStyle/>
                    <a:p>
                      <a:pPr marL="171450" indent="-171450">
                        <a:buFont typeface="Arial" panose="020B0604020202020204" pitchFamily="34" charset="0"/>
                        <a:buChar char="•"/>
                      </a:pPr>
                      <a:r>
                        <a:rPr lang="en-GB" sz="1200" dirty="0"/>
                        <a:t>Software is used to divide devices on a LAN into smaller groups. </a:t>
                      </a:r>
                    </a:p>
                    <a:p>
                      <a:pPr marL="171450" indent="-171450">
                        <a:buFont typeface="Arial" panose="020B0604020202020204" pitchFamily="34" charset="0"/>
                        <a:buChar char="•"/>
                      </a:pPr>
                      <a:r>
                        <a:rPr lang="en-GB" sz="1200" dirty="0"/>
                        <a:t>Whole LAN remains physically connected but the virtual network is restricted from accessing any other devices on the LAN.</a:t>
                      </a:r>
                    </a:p>
                    <a:p>
                      <a:pPr marL="171450" indent="-171450">
                        <a:buFont typeface="Arial" panose="020B0604020202020204" pitchFamily="34" charset="0"/>
                        <a:buChar char="•"/>
                      </a:pPr>
                      <a:r>
                        <a:rPr lang="en-GB" sz="1200" dirty="0"/>
                        <a:t>Devices outside the virtual network are similar restricted from accessing devices inside the virtual network.</a:t>
                      </a:r>
                    </a:p>
                  </a:txBody>
                  <a:tcPr/>
                </a:tc>
                <a:extLst>
                  <a:ext uri="{0D108BD9-81ED-4DB2-BD59-A6C34878D82A}">
                    <a16:rowId xmlns:a16="http://schemas.microsoft.com/office/drawing/2014/main" val="1677982347"/>
                  </a:ext>
                </a:extLst>
              </a:tr>
            </a:tbl>
          </a:graphicData>
        </a:graphic>
      </p:graphicFrame>
    </p:spTree>
    <p:extLst>
      <p:ext uri="{BB962C8B-B14F-4D97-AF65-F5344CB8AC3E}">
        <p14:creationId xmlns:p14="http://schemas.microsoft.com/office/powerpoint/2010/main" val="2426466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1246</TotalTime>
  <Words>5303</Words>
  <Application>Microsoft Office PowerPoint</Application>
  <PresentationFormat>On-screen Show (4:3)</PresentationFormat>
  <Paragraphs>679</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Systems Architecture</dc:title>
  <dc:creator>Griffiths, Jack</dc:creator>
  <cp:lastModifiedBy>Jack Griffiths</cp:lastModifiedBy>
  <cp:revision>86</cp:revision>
  <dcterms:created xsi:type="dcterms:W3CDTF">2018-05-17T07:12:06Z</dcterms:created>
  <dcterms:modified xsi:type="dcterms:W3CDTF">2018-09-02T20:02:54Z</dcterms:modified>
</cp:coreProperties>
</file>