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6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7" r:id="rId12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68B595-6696-451C-87F1-98E711256821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6A10F2-7D16-4247-A4A6-269757A0B4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01413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A10F2-7D16-4247-A4A6-269757A0B4E4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56386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A10F2-7D16-4247-A4A6-269757A0B4E4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836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8B2A8-6217-44FD-8941-90D239E66D6B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C78D2-ADBA-47E9-9061-BE1C282256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21871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8B2A8-6217-44FD-8941-90D239E66D6B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C78D2-ADBA-47E9-9061-BE1C282256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1844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8B2A8-6217-44FD-8941-90D239E66D6B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C78D2-ADBA-47E9-9061-BE1C282256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89086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nowledge Organis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15816" y="3212976"/>
            <a:ext cx="3600400" cy="576064"/>
          </a:xfrm>
          <a:ln w="19050">
            <a:solidFill>
              <a:schemeClr val="tx1"/>
            </a:solidFill>
          </a:ln>
        </p:spPr>
        <p:txBody>
          <a:bodyPr>
            <a:no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3537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8B2A8-6217-44FD-8941-90D239E66D6B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C78D2-ADBA-47E9-9061-BE1C282256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2327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8B2A8-6217-44FD-8941-90D239E66D6B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C78D2-ADBA-47E9-9061-BE1C282256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46219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8B2A8-6217-44FD-8941-90D239E66D6B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C78D2-ADBA-47E9-9061-BE1C282256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8B2A8-6217-44FD-8941-90D239E66D6B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C78D2-ADBA-47E9-9061-BE1C282256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7458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8B2A8-6217-44FD-8941-90D239E66D6B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C78D2-ADBA-47E9-9061-BE1C282256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0908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8B2A8-6217-44FD-8941-90D239E66D6B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C78D2-ADBA-47E9-9061-BE1C282256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88639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8B2A8-6217-44FD-8941-90D239E66D6B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C78D2-ADBA-47E9-9061-BE1C282256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2919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8B2A8-6217-44FD-8941-90D239E66D6B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C78D2-ADBA-47E9-9061-BE1C282256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71841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C8B2A8-6217-44FD-8941-90D239E66D6B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AC78D2-ADBA-47E9-9061-BE1C282256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4186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3193308"/>
              </p:ext>
            </p:extLst>
          </p:nvPr>
        </p:nvGraphicFramePr>
        <p:xfrm>
          <a:off x="251521" y="44624"/>
          <a:ext cx="6264695" cy="4693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212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32069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0769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58417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232792">
                <a:tc gridSpan="4">
                  <a:txBody>
                    <a:bodyPr/>
                    <a:lstStyle/>
                    <a:p>
                      <a:pPr algn="ctr"/>
                      <a:r>
                        <a:rPr lang="en-GB" sz="2400" b="1" dirty="0"/>
                        <a:t>2.6 Data Representation: Units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endParaRPr lang="en-GB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2792">
                <a:tc gridSpan="4">
                  <a:txBody>
                    <a:bodyPr/>
                    <a:lstStyle/>
                    <a:p>
                      <a:pPr algn="l"/>
                      <a:r>
                        <a:rPr lang="en-GB" sz="1400" b="0" u="none" dirty="0"/>
                        <a:t>All data in a computer system is stored in </a:t>
                      </a:r>
                      <a:r>
                        <a:rPr lang="en-GB" sz="1400" b="1" u="sng" dirty="0"/>
                        <a:t>binary.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41518013"/>
                  </a:ext>
                </a:extLst>
              </a:tr>
              <a:tr h="215120">
                <a:tc>
                  <a:txBody>
                    <a:bodyPr/>
                    <a:lstStyle/>
                    <a:p>
                      <a:r>
                        <a:rPr lang="en-GB" sz="1400" b="1" dirty="0">
                          <a:solidFill>
                            <a:schemeClr val="bg1"/>
                          </a:solidFill>
                        </a:rPr>
                        <a:t>1. Bit (b)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Smallest unit</a:t>
                      </a:r>
                      <a:r>
                        <a:rPr lang="en-GB" sz="1400" baseline="0" dirty="0"/>
                        <a:t> of data.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baseline="0" dirty="0"/>
                        <a:t>Single</a:t>
                      </a:r>
                      <a:r>
                        <a:rPr lang="en-GB" sz="1400" b="0" u="none" baseline="0" dirty="0"/>
                        <a:t> </a:t>
                      </a:r>
                      <a:r>
                        <a:rPr lang="en-GB" sz="1400" b="1" u="sng" baseline="0" dirty="0"/>
                        <a:t>binary </a:t>
                      </a:r>
                      <a:r>
                        <a:rPr lang="en-GB" sz="1400" baseline="0" dirty="0"/>
                        <a:t>value, either 0 or 1.</a:t>
                      </a:r>
                      <a:endParaRPr lang="en-GB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GB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1400" b="1" dirty="0">
                          <a:solidFill>
                            <a:schemeClr val="bg1"/>
                          </a:solidFill>
                        </a:rPr>
                        <a:t>2. Nibble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Four bits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GB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0668">
                <a:tc>
                  <a:txBody>
                    <a:bodyPr/>
                    <a:lstStyle/>
                    <a:p>
                      <a:r>
                        <a:rPr lang="en-GB" sz="1400" b="1" dirty="0">
                          <a:solidFill>
                            <a:schemeClr val="bg1"/>
                          </a:solidFill>
                        </a:rPr>
                        <a:t>3. Byte (B)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Eight</a:t>
                      </a:r>
                      <a:r>
                        <a:rPr lang="en-GB" sz="1400" baseline="0" dirty="0"/>
                        <a:t> </a:t>
                      </a:r>
                      <a:r>
                        <a:rPr lang="en-GB" sz="1400" dirty="0"/>
                        <a:t>bits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GB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0668">
                <a:tc>
                  <a:txBody>
                    <a:bodyPr/>
                    <a:lstStyle/>
                    <a:p>
                      <a:r>
                        <a:rPr lang="en-GB" sz="1400" b="1" dirty="0">
                          <a:solidFill>
                            <a:schemeClr val="bg1"/>
                          </a:solidFill>
                        </a:rPr>
                        <a:t>4. Kilobyte (KB)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One</a:t>
                      </a:r>
                      <a:r>
                        <a:rPr lang="en-GB" sz="1400" baseline="0" dirty="0"/>
                        <a:t> thousand </a:t>
                      </a:r>
                      <a:r>
                        <a:rPr lang="en-GB" sz="1400" dirty="0"/>
                        <a:t>bytes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</a:rPr>
                        <a:t>5. </a:t>
                      </a:r>
                      <a:r>
                        <a:rPr lang="en-GB" sz="1400" b="1" dirty="0" err="1">
                          <a:solidFill>
                            <a:schemeClr val="bg1"/>
                          </a:solidFill>
                        </a:rPr>
                        <a:t>Kibbibyte</a:t>
                      </a:r>
                      <a:r>
                        <a:rPr lang="en-GB" sz="1400" b="1" dirty="0">
                          <a:solidFill>
                            <a:schemeClr val="bg1"/>
                          </a:solidFill>
                        </a:rPr>
                        <a:t> (KiB)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1024</a:t>
                      </a:r>
                      <a:r>
                        <a:rPr lang="en-GB" sz="1400" baseline="0" dirty="0"/>
                        <a:t> bytes</a:t>
                      </a:r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50668">
                <a:tc>
                  <a:txBody>
                    <a:bodyPr/>
                    <a:lstStyle/>
                    <a:p>
                      <a:r>
                        <a:rPr lang="en-GB" sz="1400" b="1" dirty="0">
                          <a:solidFill>
                            <a:schemeClr val="bg1"/>
                          </a:solidFill>
                        </a:rPr>
                        <a:t>6. Megabyte (MB)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One million bytes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One thousand</a:t>
                      </a:r>
                      <a:r>
                        <a:rPr lang="en-GB" sz="1400" baseline="0" dirty="0"/>
                        <a:t> kilobytes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</a:rPr>
                        <a:t>7. Mebibyte (</a:t>
                      </a:r>
                      <a:r>
                        <a:rPr lang="en-GB" sz="1400" b="1" dirty="0" err="1">
                          <a:solidFill>
                            <a:schemeClr val="bg1"/>
                          </a:solidFill>
                        </a:rPr>
                        <a:t>MiB</a:t>
                      </a:r>
                      <a:r>
                        <a:rPr lang="en-GB" sz="1400" b="1" dirty="0">
                          <a:solidFill>
                            <a:schemeClr val="bg1"/>
                          </a:solidFill>
                        </a:rPr>
                        <a:t>)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1024 </a:t>
                      </a:r>
                      <a:r>
                        <a:rPr lang="en-GB" sz="1400" dirty="0" err="1"/>
                        <a:t>kibbibytes</a:t>
                      </a:r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50668">
                <a:tc>
                  <a:txBody>
                    <a:bodyPr/>
                    <a:lstStyle/>
                    <a:p>
                      <a:r>
                        <a:rPr lang="en-GB" sz="1400" b="1" dirty="0">
                          <a:solidFill>
                            <a:schemeClr val="bg1"/>
                          </a:solidFill>
                        </a:rPr>
                        <a:t>8. Gigabyte (GB)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One billion bytes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One thousand megabytes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</a:rPr>
                        <a:t>9. Gibibyte (</a:t>
                      </a:r>
                      <a:r>
                        <a:rPr lang="en-GB" sz="1400" b="1" dirty="0" err="1">
                          <a:solidFill>
                            <a:schemeClr val="bg1"/>
                          </a:solidFill>
                        </a:rPr>
                        <a:t>GiB</a:t>
                      </a:r>
                      <a:r>
                        <a:rPr lang="en-GB" sz="1400" b="1" dirty="0">
                          <a:solidFill>
                            <a:schemeClr val="bg1"/>
                          </a:solidFill>
                        </a:rPr>
                        <a:t>)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1024 </a:t>
                      </a:r>
                      <a:r>
                        <a:rPr lang="en-GB" sz="1400" dirty="0" err="1"/>
                        <a:t>mebibytes</a:t>
                      </a:r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50668">
                <a:tc>
                  <a:txBody>
                    <a:bodyPr/>
                    <a:lstStyle/>
                    <a:p>
                      <a:r>
                        <a:rPr lang="en-GB" sz="1400" b="1" dirty="0">
                          <a:solidFill>
                            <a:schemeClr val="bg1"/>
                          </a:solidFill>
                        </a:rPr>
                        <a:t>10. Terabyte (TB)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One trillion bytes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One thousand gigabytes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</a:rPr>
                        <a:t>11. Tebibyte (</a:t>
                      </a:r>
                      <a:r>
                        <a:rPr lang="en-GB" sz="1400" b="1" dirty="0" err="1">
                          <a:solidFill>
                            <a:schemeClr val="bg1"/>
                          </a:solidFill>
                        </a:rPr>
                        <a:t>TiB</a:t>
                      </a:r>
                      <a:r>
                        <a:rPr lang="en-GB" sz="1400" b="1" dirty="0">
                          <a:solidFill>
                            <a:schemeClr val="bg1"/>
                          </a:solidFill>
                        </a:rPr>
                        <a:t>)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1024 </a:t>
                      </a:r>
                      <a:r>
                        <a:rPr lang="en-GB" sz="1400" dirty="0" err="1"/>
                        <a:t>gibibytes</a:t>
                      </a:r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50668">
                <a:tc>
                  <a:txBody>
                    <a:bodyPr/>
                    <a:lstStyle/>
                    <a:p>
                      <a:r>
                        <a:rPr lang="en-GB" sz="1400" b="1" dirty="0">
                          <a:solidFill>
                            <a:schemeClr val="bg1"/>
                          </a:solidFill>
                        </a:rPr>
                        <a:t>12. Petabyte (PB)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One quadrillion</a:t>
                      </a:r>
                      <a:r>
                        <a:rPr lang="en-GB" sz="1400" baseline="0" dirty="0"/>
                        <a:t> bytes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baseline="0" dirty="0"/>
                        <a:t>One thousand terabytes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</a:rPr>
                        <a:t>13. Pebibyte (</a:t>
                      </a:r>
                      <a:r>
                        <a:rPr lang="en-GB" sz="1400" b="1" dirty="0" err="1">
                          <a:solidFill>
                            <a:schemeClr val="bg1"/>
                          </a:solidFill>
                        </a:rPr>
                        <a:t>PiB</a:t>
                      </a:r>
                      <a:r>
                        <a:rPr lang="en-GB" sz="1400" b="1" dirty="0">
                          <a:solidFill>
                            <a:schemeClr val="bg1"/>
                          </a:solidFill>
                        </a:rPr>
                        <a:t>)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1024 </a:t>
                      </a:r>
                      <a:r>
                        <a:rPr lang="en-GB" sz="1400" dirty="0" err="1"/>
                        <a:t>tebibytes</a:t>
                      </a:r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32132"/>
              </p:ext>
            </p:extLst>
          </p:nvPr>
        </p:nvGraphicFramePr>
        <p:xfrm>
          <a:off x="6588224" y="44624"/>
          <a:ext cx="2520280" cy="5471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640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6759">
                <a:tc gridSpan="2"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Key Vocabulary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400" baseline="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0992">
                <a:tc>
                  <a:txBody>
                    <a:bodyPr/>
                    <a:lstStyle/>
                    <a:p>
                      <a:r>
                        <a:rPr lang="en-GB" sz="1300" b="1" u="sng" dirty="0">
                          <a:solidFill>
                            <a:schemeClr val="tx1"/>
                          </a:solidFill>
                        </a:rPr>
                        <a:t>Binary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sz="1300" dirty="0" smtClean="0">
                          <a:solidFill>
                            <a:schemeClr val="tx1"/>
                          </a:solidFill>
                        </a:rPr>
                        <a:t>Counting</a:t>
                      </a:r>
                      <a:r>
                        <a:rPr lang="en-GB" sz="1300" baseline="0" dirty="0" smtClean="0">
                          <a:solidFill>
                            <a:schemeClr val="tx1"/>
                          </a:solidFill>
                        </a:rPr>
                        <a:t> system with only two values: 0, 1</a:t>
                      </a:r>
                      <a:endParaRPr lang="en-GB" sz="13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1300" b="1" u="sng" dirty="0">
                          <a:solidFill>
                            <a:schemeClr val="tx1"/>
                          </a:solidFill>
                        </a:rPr>
                        <a:t>Circuit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sz="1300" baseline="0" dirty="0" smtClean="0">
                          <a:solidFill>
                            <a:schemeClr val="tx1"/>
                          </a:solidFill>
                        </a:rPr>
                        <a:t>A closed path that allows  electricity to flow from one point to another.</a:t>
                      </a:r>
                      <a:endParaRPr lang="en-GB" sz="13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20134">
                <a:tc>
                  <a:txBody>
                    <a:bodyPr/>
                    <a:lstStyle/>
                    <a:p>
                      <a:r>
                        <a:rPr lang="en-GB" sz="1300" b="1" u="sng" dirty="0">
                          <a:solidFill>
                            <a:schemeClr val="tx1"/>
                          </a:solidFill>
                        </a:rPr>
                        <a:t>Processor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sz="1300" baseline="0" dirty="0" smtClean="0">
                          <a:solidFill>
                            <a:schemeClr val="tx1"/>
                          </a:solidFill>
                        </a:rPr>
                        <a:t>Small chip in a computer that receives an input and provides an output.</a:t>
                      </a:r>
                      <a:endParaRPr lang="en-GB" sz="13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8103">
                <a:tc>
                  <a:txBody>
                    <a:bodyPr/>
                    <a:lstStyle/>
                    <a:p>
                      <a:r>
                        <a:rPr lang="en-GB" sz="1300" b="1" u="sng" dirty="0">
                          <a:solidFill>
                            <a:schemeClr val="tx1"/>
                          </a:solidFill>
                        </a:rPr>
                        <a:t>Transistor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sz="1300" dirty="0" smtClean="0">
                          <a:solidFill>
                            <a:schemeClr val="tx1"/>
                          </a:solidFill>
                        </a:rPr>
                        <a:t>Tiny</a:t>
                      </a:r>
                      <a:r>
                        <a:rPr lang="en-GB" sz="1300" baseline="0" dirty="0" smtClean="0">
                          <a:solidFill>
                            <a:schemeClr val="tx1"/>
                          </a:solidFill>
                        </a:rPr>
                        <a:t> switches activated by electronic signals.</a:t>
                      </a:r>
                      <a:endParaRPr lang="en-GB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99392">
                <a:tc>
                  <a:txBody>
                    <a:bodyPr/>
                    <a:lstStyle/>
                    <a:p>
                      <a:r>
                        <a:rPr lang="en-GB" sz="1300" b="1" u="sng" dirty="0">
                          <a:solidFill>
                            <a:schemeClr val="tx1"/>
                          </a:solidFill>
                        </a:rPr>
                        <a:t>Analogue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sz="1300" dirty="0" smtClean="0">
                          <a:solidFill>
                            <a:schemeClr val="tx1"/>
                          </a:solidFill>
                        </a:rPr>
                        <a:t>Representation of physical quantity</a:t>
                      </a:r>
                      <a:r>
                        <a:rPr lang="en-GB" sz="1300" baseline="0" dirty="0" smtClean="0">
                          <a:solidFill>
                            <a:schemeClr val="tx1"/>
                          </a:solidFill>
                        </a:rPr>
                        <a:t> as a continuously changeable physical quantity.</a:t>
                      </a:r>
                      <a:endParaRPr lang="en-GB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9392">
                <a:tc>
                  <a:txBody>
                    <a:bodyPr/>
                    <a:lstStyle/>
                    <a:p>
                      <a:r>
                        <a:rPr lang="en-GB" sz="1300" b="1" u="sng" dirty="0">
                          <a:solidFill>
                            <a:schemeClr val="tx1"/>
                          </a:solidFill>
                        </a:rPr>
                        <a:t>Digital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sz="1300" dirty="0" smtClean="0">
                          <a:solidFill>
                            <a:schemeClr val="tx1"/>
                          </a:solidFill>
                        </a:rPr>
                        <a:t>Representation</a:t>
                      </a:r>
                      <a:r>
                        <a:rPr lang="en-GB" sz="1300" baseline="0" dirty="0" smtClean="0">
                          <a:solidFill>
                            <a:schemeClr val="tx1"/>
                          </a:solidFill>
                        </a:rPr>
                        <a:t> of a physical quantity in binary.</a:t>
                      </a:r>
                      <a:endParaRPr lang="en-GB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9392">
                <a:tc>
                  <a:txBody>
                    <a:bodyPr/>
                    <a:lstStyle/>
                    <a:p>
                      <a:r>
                        <a:rPr lang="en-GB" sz="1300" b="1" u="sng" dirty="0" smtClean="0">
                          <a:solidFill>
                            <a:schemeClr val="tx1"/>
                          </a:solidFill>
                        </a:rPr>
                        <a:t>Signal</a:t>
                      </a:r>
                      <a:endParaRPr lang="en-GB" sz="1300" b="1" u="sng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sz="1300" smtClean="0">
                          <a:solidFill>
                            <a:schemeClr val="tx1"/>
                          </a:solidFill>
                        </a:rPr>
                        <a:t>Presence</a:t>
                      </a:r>
                      <a:r>
                        <a:rPr lang="en-GB" sz="1300" baseline="0" smtClean="0">
                          <a:solidFill>
                            <a:schemeClr val="tx1"/>
                          </a:solidFill>
                        </a:rPr>
                        <a:t> of </a:t>
                      </a:r>
                      <a:r>
                        <a:rPr lang="en-GB" sz="1300" baseline="0" dirty="0" smtClean="0">
                          <a:solidFill>
                            <a:schemeClr val="tx1"/>
                          </a:solidFill>
                        </a:rPr>
                        <a:t>electronic  charge.</a:t>
                      </a:r>
                      <a:endParaRPr lang="en-GB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2894835"/>
              </p:ext>
            </p:extLst>
          </p:nvPr>
        </p:nvGraphicFramePr>
        <p:xfrm>
          <a:off x="251520" y="4799032"/>
          <a:ext cx="6264696" cy="1798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640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400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14. </a:t>
                      </a:r>
                      <a:r>
                        <a:rPr lang="en-GB" sz="1400" dirty="0"/>
                        <a:t>Reasons</a:t>
                      </a:r>
                      <a:r>
                        <a:rPr lang="en-GB" sz="1400" baseline="0" dirty="0"/>
                        <a:t> for </a:t>
                      </a:r>
                      <a:r>
                        <a:rPr lang="en-GB" sz="1400" b="1" u="sng" baseline="0" dirty="0"/>
                        <a:t>Binary</a:t>
                      </a:r>
                      <a:endParaRPr lang="en-GB" sz="1400" b="1" u="sn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Computers are made</a:t>
                      </a:r>
                      <a:r>
                        <a:rPr lang="en-GB" sz="1400" baseline="0" dirty="0"/>
                        <a:t> up of </a:t>
                      </a:r>
                      <a:r>
                        <a:rPr lang="en-GB" sz="1400" b="1" u="sng" baseline="0" dirty="0"/>
                        <a:t>circuits </a:t>
                      </a:r>
                      <a:r>
                        <a:rPr lang="en-GB" sz="1400" baseline="0" dirty="0"/>
                        <a:t>of </a:t>
                      </a:r>
                      <a:r>
                        <a:rPr lang="en-GB" sz="1400" b="1" u="sng" baseline="0" dirty="0"/>
                        <a:t>transistors</a:t>
                      </a:r>
                      <a:r>
                        <a:rPr lang="en-GB" sz="1400" baseline="0" dirty="0"/>
                        <a:t>, which only have two states: on or off.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baseline="0" dirty="0"/>
                        <a:t>The digits 1 and 0 are used to reflect the on and off states of a </a:t>
                      </a:r>
                      <a:r>
                        <a:rPr lang="en-GB" sz="1400" b="1" u="sng" baseline="0" dirty="0"/>
                        <a:t>transistor</a:t>
                      </a:r>
                      <a:r>
                        <a:rPr lang="en-GB" sz="1400" baseline="0" dirty="0"/>
                        <a:t>.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baseline="0" dirty="0"/>
                        <a:t>Data needs to be converted from </a:t>
                      </a:r>
                      <a:r>
                        <a:rPr lang="en-GB" sz="1400" b="1" u="sng" baseline="0" dirty="0"/>
                        <a:t>analogue</a:t>
                      </a:r>
                      <a:r>
                        <a:rPr lang="en-GB" sz="1400" b="0" u="none" baseline="0" dirty="0"/>
                        <a:t> to </a:t>
                      </a:r>
                      <a:r>
                        <a:rPr lang="en-GB" sz="1400" b="1" u="sng" baseline="0" dirty="0"/>
                        <a:t>digital</a:t>
                      </a:r>
                      <a:r>
                        <a:rPr lang="en-GB" sz="1400" b="0" u="none" baseline="0" dirty="0"/>
                        <a:t> in order to be processed by a computer.</a:t>
                      </a:r>
                      <a:endParaRPr lang="en-GB" sz="1400" b="1" u="sng" baseline="0" dirty="0"/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baseline="0" dirty="0"/>
                        <a:t>Easier for computers to tell whether there is a </a:t>
                      </a:r>
                      <a:r>
                        <a:rPr lang="en-GB" sz="1400" b="1" u="sng" baseline="0" dirty="0"/>
                        <a:t>signal </a:t>
                      </a:r>
                      <a:r>
                        <a:rPr lang="en-GB" sz="1400" baseline="0" dirty="0"/>
                        <a:t>or not versus what the value of the</a:t>
                      </a:r>
                      <a:r>
                        <a:rPr lang="en-GB" sz="1400" b="1" u="sng" baseline="0" dirty="0"/>
                        <a:t> signal </a:t>
                      </a:r>
                      <a:r>
                        <a:rPr lang="en-GB" sz="1400" baseline="0" dirty="0"/>
                        <a:t>is.</a:t>
                      </a:r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5462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6823517"/>
              </p:ext>
            </p:extLst>
          </p:nvPr>
        </p:nvGraphicFramePr>
        <p:xfrm>
          <a:off x="107504" y="44625"/>
          <a:ext cx="5616624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1662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4661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/>
                        <a:t>2.6 Data Representation:  Compression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1402"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Reducing the number of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bits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 required to store a file to save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storage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 or to speed up data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transfer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 over a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network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Particularly important for very large file formats (such as video), which in their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raw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 format can be hundreds of terabytes in size.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Increasingly important for people using mobile data, which is often limited and expensive if limits are exceeded.</a:t>
                      </a:r>
                      <a:endParaRPr lang="en-GB" sz="1400" b="1" i="0" u="sng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0263187"/>
              </p:ext>
            </p:extLst>
          </p:nvPr>
        </p:nvGraphicFramePr>
        <p:xfrm>
          <a:off x="5796136" y="44624"/>
          <a:ext cx="3312368" cy="582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41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882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4016"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Key Vocabulary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400" baseline="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1400" b="1" u="sng" dirty="0"/>
                        <a:t>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Smallest unit</a:t>
                      </a:r>
                      <a:r>
                        <a:rPr lang="en-GB" sz="1400" baseline="0" dirty="0"/>
                        <a:t> of data.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baseline="0" dirty="0"/>
                        <a:t>Single</a:t>
                      </a:r>
                      <a:r>
                        <a:rPr lang="en-GB" sz="1400" b="0" u="none" baseline="0" dirty="0"/>
                        <a:t> </a:t>
                      </a:r>
                      <a:r>
                        <a:rPr lang="en-GB" sz="1400" b="1" u="sng" baseline="0" dirty="0"/>
                        <a:t>binary </a:t>
                      </a:r>
                      <a:r>
                        <a:rPr lang="en-GB" sz="1400" baseline="0" dirty="0"/>
                        <a:t>value, either 0 or 1.</a:t>
                      </a:r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5295">
                <a:tc>
                  <a:txBody>
                    <a:bodyPr/>
                    <a:lstStyle/>
                    <a:p>
                      <a:r>
                        <a:rPr lang="en-GB" sz="1400" b="1" u="sng" dirty="0"/>
                        <a:t>Storage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400" dirty="0"/>
                        <a:t>Number</a:t>
                      </a:r>
                      <a:r>
                        <a:rPr lang="en-GB" sz="1400" baseline="0" dirty="0"/>
                        <a:t> of bits needed to hold data on a secondary storage device.</a:t>
                      </a:r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5295">
                <a:tc>
                  <a:txBody>
                    <a:bodyPr/>
                    <a:lstStyle/>
                    <a:p>
                      <a:r>
                        <a:rPr lang="en-GB" sz="1400" b="1" u="sng" dirty="0"/>
                        <a:t>Transfer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400" baseline="0" dirty="0"/>
                        <a:t>Moving data from one device to another device.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5295">
                <a:tc>
                  <a:txBody>
                    <a:bodyPr/>
                    <a:lstStyle/>
                    <a:p>
                      <a:r>
                        <a:rPr lang="en-GB" sz="1400" b="1" u="sng" dirty="0"/>
                        <a:t>Network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400" baseline="0" dirty="0"/>
                        <a:t>Two or more computers connected together either wirelessly or wired.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28736">
                <a:tc>
                  <a:txBody>
                    <a:bodyPr/>
                    <a:lstStyle/>
                    <a:p>
                      <a:r>
                        <a:rPr lang="en-GB" sz="1400" b="1" u="sng" dirty="0"/>
                        <a:t>Raw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400" baseline="0" dirty="0"/>
                        <a:t>Uncompressed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49711">
                <a:tc>
                  <a:txBody>
                    <a:bodyPr/>
                    <a:lstStyle/>
                    <a:p>
                      <a:r>
                        <a:rPr lang="en-GB" sz="1400" b="1" u="sng" dirty="0"/>
                        <a:t>Discarding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400" dirty="0"/>
                        <a:t>Getting</a:t>
                      </a:r>
                      <a:r>
                        <a:rPr lang="en-GB" sz="1400" baseline="0" dirty="0"/>
                        <a:t> rid of</a:t>
                      </a:r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35607">
                <a:tc>
                  <a:txBody>
                    <a:bodyPr/>
                    <a:lstStyle/>
                    <a:p>
                      <a:r>
                        <a:rPr lang="en-GB" sz="1400" b="1" u="sng" dirty="0"/>
                        <a:t>Reformatting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400" baseline="0" dirty="0"/>
                        <a:t>Changing how the data is stored.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35607">
                <a:tc>
                  <a:txBody>
                    <a:bodyPr/>
                    <a:lstStyle/>
                    <a:p>
                      <a:r>
                        <a:rPr lang="en-GB" sz="1400" b="1" u="sng" dirty="0"/>
                        <a:t>Resolution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baseline="0" dirty="0"/>
                        <a:t>Measure of</a:t>
                      </a:r>
                      <a:r>
                        <a:rPr lang="en-GB" sz="1400" b="0" u="none" baseline="0" dirty="0"/>
                        <a:t> </a:t>
                      </a:r>
                      <a:r>
                        <a:rPr lang="en-GB" sz="1400" b="1" u="sng" baseline="0" dirty="0"/>
                        <a:t>pixel</a:t>
                      </a:r>
                      <a:r>
                        <a:rPr lang="en-GB" sz="1400" b="0" u="none" baseline="0" dirty="0"/>
                        <a:t> density.</a:t>
                      </a:r>
                      <a:endParaRPr lang="en-GB" sz="1400" baseline="0" dirty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baseline="0" dirty="0"/>
                        <a:t>The number of pixels in an area.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baseline="0" dirty="0"/>
                        <a:t>Commonly measured in dots (or </a:t>
                      </a:r>
                      <a:r>
                        <a:rPr lang="en-GB" sz="1400" b="1" u="sng" baseline="0" dirty="0"/>
                        <a:t>pixels</a:t>
                      </a:r>
                      <a:r>
                        <a:rPr lang="en-GB" sz="1400" b="0" u="none" baseline="0" dirty="0"/>
                        <a:t>)</a:t>
                      </a:r>
                      <a:r>
                        <a:rPr lang="en-GB" sz="1400" baseline="0" dirty="0"/>
                        <a:t> per inch.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8800970"/>
              </p:ext>
            </p:extLst>
          </p:nvPr>
        </p:nvGraphicFramePr>
        <p:xfrm>
          <a:off x="72008" y="1988840"/>
          <a:ext cx="5652120" cy="4267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260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8260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4017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/>
                          </a:solidFill>
                        </a:rPr>
                        <a:t>1. Lossy Compression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/>
                          </a:solidFill>
                        </a:rPr>
                        <a:t>2. Lossless Compression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7249">
                <a:tc>
                  <a:txBody>
                    <a:bodyPr/>
                    <a:lstStyle/>
                    <a:p>
                      <a:r>
                        <a:rPr lang="en-GB" sz="1400" dirty="0"/>
                        <a:t>Reduces</a:t>
                      </a:r>
                      <a:r>
                        <a:rPr lang="en-GB" sz="1400" baseline="0" dirty="0"/>
                        <a:t> file sizes by </a:t>
                      </a:r>
                      <a:r>
                        <a:rPr lang="en-GB" sz="1400" b="1" u="sng" baseline="0" dirty="0"/>
                        <a:t>discarding </a:t>
                      </a:r>
                      <a:r>
                        <a:rPr lang="en-GB" sz="1400" baseline="0" dirty="0"/>
                        <a:t>data.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Reduces file sizes by </a:t>
                      </a:r>
                      <a:r>
                        <a:rPr lang="en-GB" sz="1400" b="1" u="sng" dirty="0"/>
                        <a:t>reformatting</a:t>
                      </a:r>
                      <a:r>
                        <a:rPr lang="en-GB" sz="1400" baseline="0" dirty="0"/>
                        <a:t> all data.</a:t>
                      </a:r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1400" dirty="0"/>
                        <a:t>More</a:t>
                      </a:r>
                      <a:r>
                        <a:rPr lang="en-GB" sz="1400" baseline="0" dirty="0"/>
                        <a:t> effective at reducing file sizes as data is lost forever.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Less effective</a:t>
                      </a:r>
                      <a:r>
                        <a:rPr lang="en-GB" sz="1400" baseline="0" dirty="0"/>
                        <a:t> at reducing file sizes since no data is removed.</a:t>
                      </a:r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1400" dirty="0"/>
                        <a:t>As data is lost in the process</a:t>
                      </a:r>
                      <a:r>
                        <a:rPr lang="en-GB" sz="1400" baseline="0" dirty="0"/>
                        <a:t> the original cannot be restored.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No</a:t>
                      </a:r>
                      <a:r>
                        <a:rPr lang="en-GB" sz="1400" baseline="0" dirty="0"/>
                        <a:t> data is lost so original can be restored.</a:t>
                      </a:r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057">
                <a:tc>
                  <a:txBody>
                    <a:bodyPr/>
                    <a:lstStyle/>
                    <a:p>
                      <a:r>
                        <a:rPr lang="en-GB" sz="1400" dirty="0"/>
                        <a:t>Used for videos, images,</a:t>
                      </a:r>
                      <a:r>
                        <a:rPr lang="en-GB" sz="1400" baseline="0" dirty="0"/>
                        <a:t> audio – as these can still be used at a lower quality than the original.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Used for text</a:t>
                      </a:r>
                      <a:r>
                        <a:rPr lang="en-GB" sz="1400" baseline="0" dirty="0"/>
                        <a:t> files and program code, where lost data could result in the code not working.</a:t>
                      </a:r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057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/>
                          </a:solidFill>
                        </a:rPr>
                        <a:t>3. Image Compression</a:t>
                      </a:r>
                      <a:r>
                        <a:rPr lang="en-GB" sz="1400" baseline="0" dirty="0">
                          <a:solidFill>
                            <a:schemeClr val="bg1"/>
                          </a:solidFill>
                        </a:rPr>
                        <a:t> Methods</a:t>
                      </a:r>
                      <a:endParaRPr lang="en-GB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bg1"/>
                          </a:solidFill>
                        </a:rPr>
                        <a:t>4. Huffman Coding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057">
                <a:tc>
                  <a:txBody>
                    <a:bodyPr/>
                    <a:lstStyle/>
                    <a:p>
                      <a:r>
                        <a:rPr lang="en-GB" sz="1400" dirty="0"/>
                        <a:t>The restriction of available colours or the reduction of the </a:t>
                      </a:r>
                      <a:r>
                        <a:rPr lang="en-GB" sz="1400" b="1" u="sng" dirty="0"/>
                        <a:t>resolution</a:t>
                      </a:r>
                      <a:r>
                        <a:rPr lang="en-GB" sz="1400" baseline="0" dirty="0"/>
                        <a:t> of an image are both commonly used methods to compress images and video.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Used</a:t>
                      </a:r>
                      <a:r>
                        <a:rPr lang="en-GB" sz="1400" baseline="0" dirty="0"/>
                        <a:t> for text, Huffman Coding involves looking at how frequently a letter appears in a document and assigning the most common letters with shorter binary codes than less common letters.</a:t>
                      </a:r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5018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3586287"/>
              </p:ext>
            </p:extLst>
          </p:nvPr>
        </p:nvGraphicFramePr>
        <p:xfrm>
          <a:off x="107504" y="44625"/>
          <a:ext cx="5760640" cy="2042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6064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4661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/>
                        <a:t>2.4 Computation Logic – Logic Gates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1402"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Calculations and decisions inside a computer system are completed by sequences of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digital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 electronic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circuits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 made up of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logic gates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Each logic gate takes up to two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inputs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 and returns a single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output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 based on the type of logic gate the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signal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 passes through. 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The possible outputs of a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logic gate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 and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logic circuits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 are shown on a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truth table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, with a 1 (high) representing an electronic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signal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 and a 0 (low) representing no electronic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signal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1868826"/>
              </p:ext>
            </p:extLst>
          </p:nvPr>
        </p:nvGraphicFramePr>
        <p:xfrm>
          <a:off x="5940152" y="44624"/>
          <a:ext cx="3168352" cy="3230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640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30425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4016"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Key Vocabulary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GB" sz="2000" b="1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1200" b="1" u="sng" dirty="0"/>
                        <a:t>Digital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200" dirty="0"/>
                        <a:t>Only two possible values.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200" dirty="0"/>
                        <a:t>High (1) or low (0).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70852938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1200" b="1" u="sng" dirty="0"/>
                        <a:t>Logic Gates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200" dirty="0"/>
                        <a:t>Circuit where decisions are made in a digital system.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52446206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1200" b="1" u="sng" dirty="0"/>
                        <a:t>Circuits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200" dirty="0"/>
                        <a:t>Electrical components connect in a single loop.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1200" b="1" u="sng" dirty="0"/>
                        <a:t>Input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200" dirty="0"/>
                        <a:t>Electrical signal  going into a gate.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20053790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1200" b="1" u="sng" dirty="0"/>
                        <a:t>Output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200" dirty="0"/>
                        <a:t>Electrical signal coming out of a gate.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79430761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1200" b="1" u="sng" dirty="0"/>
                        <a:t>Signal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200" dirty="0"/>
                        <a:t>Pulse of either high (1) or low (0).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04907310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1200" b="1" u="sng" dirty="0"/>
                        <a:t>Truth Table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200" dirty="0"/>
                        <a:t>Table showing the possible outputs from a logic gate.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428356336"/>
                  </a:ext>
                </a:extLst>
              </a:tr>
            </a:tbl>
          </a:graphicData>
        </a:graphic>
      </p:graphicFrame>
      <p:graphicFrame>
        <p:nvGraphicFramePr>
          <p:cNvPr id="2" name="Table 1">
            <a:extLst>
              <a:ext uri="{FF2B5EF4-FFF2-40B4-BE49-F238E27FC236}">
                <a16:creationId xmlns="" xmlns:a16="http://schemas.microsoft.com/office/drawing/2014/main" id="{AD580C96-8BE0-42A8-8C83-546D18C5F9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5527766"/>
              </p:ext>
            </p:extLst>
          </p:nvPr>
        </p:nvGraphicFramePr>
        <p:xfrm>
          <a:off x="107504" y="2147272"/>
          <a:ext cx="5760640" cy="4389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40160">
                  <a:extLst>
                    <a:ext uri="{9D8B030D-6E8A-4147-A177-3AD203B41FA5}">
                      <a16:colId xmlns="" xmlns:a16="http://schemas.microsoft.com/office/drawing/2014/main" val="430214813"/>
                    </a:ext>
                  </a:extLst>
                </a:gridCol>
                <a:gridCol w="480053">
                  <a:extLst>
                    <a:ext uri="{9D8B030D-6E8A-4147-A177-3AD203B41FA5}">
                      <a16:colId xmlns="" xmlns:a16="http://schemas.microsoft.com/office/drawing/2014/main" val="3674920477"/>
                    </a:ext>
                  </a:extLst>
                </a:gridCol>
                <a:gridCol w="240027">
                  <a:extLst>
                    <a:ext uri="{9D8B030D-6E8A-4147-A177-3AD203B41FA5}">
                      <a16:colId xmlns="" xmlns:a16="http://schemas.microsoft.com/office/drawing/2014/main" val="2345914210"/>
                    </a:ext>
                  </a:extLst>
                </a:gridCol>
                <a:gridCol w="240027">
                  <a:extLst>
                    <a:ext uri="{9D8B030D-6E8A-4147-A177-3AD203B41FA5}">
                      <a16:colId xmlns="" xmlns:a16="http://schemas.microsoft.com/office/drawing/2014/main" val="1872167182"/>
                    </a:ext>
                  </a:extLst>
                </a:gridCol>
                <a:gridCol w="480053">
                  <a:extLst>
                    <a:ext uri="{9D8B030D-6E8A-4147-A177-3AD203B41FA5}">
                      <a16:colId xmlns="" xmlns:a16="http://schemas.microsoft.com/office/drawing/2014/main" val="3396178405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2310232978"/>
                    </a:ext>
                  </a:extLst>
                </a:gridCol>
                <a:gridCol w="480053">
                  <a:extLst>
                    <a:ext uri="{9D8B030D-6E8A-4147-A177-3AD203B41FA5}">
                      <a16:colId xmlns="" xmlns:a16="http://schemas.microsoft.com/office/drawing/2014/main" val="568800565"/>
                    </a:ext>
                  </a:extLst>
                </a:gridCol>
                <a:gridCol w="480054">
                  <a:extLst>
                    <a:ext uri="{9D8B030D-6E8A-4147-A177-3AD203B41FA5}">
                      <a16:colId xmlns="" xmlns:a16="http://schemas.microsoft.com/office/drawing/2014/main" val="1072117513"/>
                    </a:ext>
                  </a:extLst>
                </a:gridCol>
                <a:gridCol w="480053">
                  <a:extLst>
                    <a:ext uri="{9D8B030D-6E8A-4147-A177-3AD203B41FA5}">
                      <a16:colId xmlns="" xmlns:a16="http://schemas.microsoft.com/office/drawing/2014/main" val="1719382431"/>
                    </a:ext>
                  </a:extLst>
                </a:gridCol>
              </a:tblGrid>
              <a:tr h="151224">
                <a:tc gridSpan="5">
                  <a:txBody>
                    <a:bodyPr/>
                    <a:lstStyle/>
                    <a:p>
                      <a:pPr algn="ctr"/>
                      <a:r>
                        <a:rPr lang="en-GB" sz="1600" b="0" dirty="0"/>
                        <a:t>1. AND </a:t>
                      </a:r>
                      <a:r>
                        <a:rPr lang="en-GB" sz="1600" b="1" u="sng" dirty="0"/>
                        <a:t>Gate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GB" sz="1600" b="0" dirty="0"/>
                        <a:t>2. OR </a:t>
                      </a:r>
                      <a:r>
                        <a:rPr lang="en-GB" sz="1600" b="1" u="sng" dirty="0"/>
                        <a:t>Gate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427552225"/>
                  </a:ext>
                </a:extLst>
              </a:tr>
              <a:tr h="151224">
                <a:tc gridSpan="5">
                  <a:txBody>
                    <a:bodyPr/>
                    <a:lstStyle/>
                    <a:p>
                      <a:pPr algn="l"/>
                      <a:r>
                        <a:rPr lang="en-GB" sz="1400" b="0" dirty="0"/>
                        <a:t>Returns high, if both inputs are high.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/>
                      <a:r>
                        <a:rPr lang="en-GB" sz="1400" b="0" dirty="0"/>
                        <a:t>Returns high, if either input is high.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050603579"/>
                  </a:ext>
                </a:extLst>
              </a:tr>
              <a:tr h="0">
                <a:tc rowSpan="6">
                  <a:txBody>
                    <a:bodyPr/>
                    <a:lstStyle/>
                    <a:p>
                      <a:endParaRPr lang="en-GB" sz="1400" dirty="0"/>
                    </a:p>
                    <a:p>
                      <a:endParaRPr lang="en-GB" sz="1400" dirty="0"/>
                    </a:p>
                    <a:p>
                      <a:endParaRPr lang="en-GB" sz="1400" dirty="0"/>
                    </a:p>
                    <a:p>
                      <a:r>
                        <a:rPr lang="en-GB" sz="1400" dirty="0"/>
                        <a:t>Q = A AND B</a:t>
                      </a:r>
                    </a:p>
                    <a:p>
                      <a:r>
                        <a:rPr lang="en-GB" sz="1400" dirty="0"/>
                        <a:t>Q = A </a:t>
                      </a:r>
                      <a:r>
                        <a:rPr lang="en-GB" sz="14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∧ B</a:t>
                      </a:r>
                      <a:endParaRPr lang="en-GB" sz="14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GB" sz="1400" b="1" u="sng" dirty="0"/>
                        <a:t>Truth Table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endParaRPr lang="en-GB" sz="1400" dirty="0"/>
                    </a:p>
                    <a:p>
                      <a:endParaRPr lang="en-GB" sz="1400" dirty="0"/>
                    </a:p>
                    <a:p>
                      <a:endParaRPr lang="en-GB" sz="1400" dirty="0"/>
                    </a:p>
                    <a:p>
                      <a:r>
                        <a:rPr lang="en-GB" sz="1400" dirty="0"/>
                        <a:t>Q = A OR B</a:t>
                      </a:r>
                    </a:p>
                    <a:p>
                      <a:r>
                        <a:rPr lang="en-GB" sz="1400" dirty="0"/>
                        <a:t>Q = A ∨ B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sng" dirty="0"/>
                        <a:t>Truth Table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605441912"/>
                  </a:ext>
                </a:extLst>
              </a:tr>
              <a:tr h="12873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1" dirty="0"/>
                        <a:t>A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GB" sz="1400" b="1" dirty="0"/>
                        <a:t>B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1" dirty="0"/>
                        <a:t>Q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1" dirty="0"/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1" dirty="0"/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1" dirty="0"/>
                        <a:t>Q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90389094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0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GB" sz="1400" dirty="0"/>
                        <a:t>0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0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67253517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0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GB" sz="1400" dirty="0"/>
                        <a:t>1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0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350792607"/>
                  </a:ext>
                </a:extLst>
              </a:tr>
              <a:tr h="15044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1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GB" sz="1400" dirty="0"/>
                        <a:t>0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0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996988495"/>
                  </a:ext>
                </a:extLst>
              </a:tr>
              <a:tr h="29972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1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GB" sz="1400" dirty="0"/>
                        <a:t>1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1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621699703"/>
                  </a:ext>
                </a:extLst>
              </a:tr>
              <a:tr h="143702">
                <a:tc gridSpan="5">
                  <a:txBody>
                    <a:bodyPr/>
                    <a:lstStyle/>
                    <a:p>
                      <a:pPr algn="ctr"/>
                      <a:r>
                        <a:rPr lang="en-GB" sz="1600" b="0" dirty="0"/>
                        <a:t>3. NOT </a:t>
                      </a:r>
                      <a:r>
                        <a:rPr lang="en-GB" sz="1600" b="1" u="sng" dirty="0"/>
                        <a:t>Gate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GB" sz="1600" b="0" dirty="0"/>
                        <a:t>4. Other </a:t>
                      </a:r>
                      <a:r>
                        <a:rPr lang="en-GB" sz="1600" b="1" u="sng" dirty="0"/>
                        <a:t>Gates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283361486"/>
                  </a:ext>
                </a:extLst>
              </a:tr>
              <a:tr h="143702">
                <a:tc gridSpan="5">
                  <a:txBody>
                    <a:bodyPr/>
                    <a:lstStyle/>
                    <a:p>
                      <a:pPr algn="l"/>
                      <a:r>
                        <a:rPr lang="en-GB" sz="1400" b="0" dirty="0"/>
                        <a:t>Reverses high to low and vice-versa.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4" gridSpan="4">
                  <a:txBody>
                    <a:bodyPr/>
                    <a:lstStyle/>
                    <a:p>
                      <a:pPr marL="0" indent="0" algn="l">
                        <a:buFont typeface="+mj-lt"/>
                        <a:buNone/>
                      </a:pPr>
                      <a:r>
                        <a:rPr lang="en-GB" sz="1400" b="0" dirty="0"/>
                        <a:t>Other gates you might want to know: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dirty="0"/>
                        <a:t>NAND  – high unless both inputs are high.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dirty="0"/>
                        <a:t>NOR  – high if both inputs are low.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dirty="0"/>
                        <a:t>XOR – high if ONLY one input is high</a:t>
                      </a:r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480398867"/>
                  </a:ext>
                </a:extLst>
              </a:tr>
              <a:tr h="192622">
                <a:tc rowSpan="3">
                  <a:txBody>
                    <a:bodyPr/>
                    <a:lstStyle/>
                    <a:p>
                      <a:endParaRPr lang="en-GB" sz="1400" dirty="0"/>
                    </a:p>
                    <a:p>
                      <a:endParaRPr lang="en-GB" sz="1400" dirty="0"/>
                    </a:p>
                    <a:p>
                      <a:endParaRPr lang="en-GB" sz="1400" dirty="0"/>
                    </a:p>
                    <a:p>
                      <a:r>
                        <a:rPr lang="en-GB" sz="1400" dirty="0"/>
                        <a:t>Q = NOT A</a:t>
                      </a:r>
                    </a:p>
                    <a:p>
                      <a:r>
                        <a:rPr lang="en-GB" sz="1400" dirty="0"/>
                        <a:t>Q = ¬ A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GB" sz="1400" dirty="0"/>
                        <a:t>A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GB" sz="1400" dirty="0"/>
                        <a:t>Q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182285606"/>
                  </a:ext>
                </a:extLst>
              </a:tr>
              <a:tr h="192622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GB" sz="1400" dirty="0"/>
                        <a:t>0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GB" sz="1400" dirty="0"/>
                        <a:t>1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450487276"/>
                  </a:ext>
                </a:extLst>
              </a:tr>
              <a:tr h="192622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GB" sz="1400" dirty="0"/>
                        <a:t>1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GB" sz="1400" dirty="0"/>
                        <a:t>0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927049171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0CCF8023-4A09-49C3-B9E6-779819AA474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6183" b="19083"/>
          <a:stretch/>
        </p:blipFill>
        <p:spPr>
          <a:xfrm>
            <a:off x="3012208" y="2852936"/>
            <a:ext cx="1368152" cy="576064"/>
          </a:xfrm>
          <a:prstGeom prst="rect">
            <a:avLst/>
          </a:prstGeom>
        </p:spPr>
      </p:pic>
      <p:pic>
        <p:nvPicPr>
          <p:cNvPr id="2050" name="Picture 2" descr="Circuit symbol of AND gate">
            <a:extLst>
              <a:ext uri="{FF2B5EF4-FFF2-40B4-BE49-F238E27FC236}">
                <a16:creationId xmlns="" xmlns:a16="http://schemas.microsoft.com/office/drawing/2014/main" id="{F52749FB-15AB-4A7D-B5F8-20CE276A6AC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83" b="19083"/>
          <a:stretch/>
        </p:blipFill>
        <p:spPr bwMode="auto">
          <a:xfrm>
            <a:off x="146141" y="2852936"/>
            <a:ext cx="1368151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C322452D-429F-46F6-89F0-366650A8672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7410" b="12950"/>
          <a:stretch/>
        </p:blipFill>
        <p:spPr>
          <a:xfrm>
            <a:off x="179512" y="5373216"/>
            <a:ext cx="1271760" cy="576064"/>
          </a:xfrm>
          <a:prstGeom prst="rect">
            <a:avLst/>
          </a:prstGeom>
        </p:spPr>
      </p:pic>
      <p:graphicFrame>
        <p:nvGraphicFramePr>
          <p:cNvPr id="11" name="Table 10">
            <a:extLst>
              <a:ext uri="{FF2B5EF4-FFF2-40B4-BE49-F238E27FC236}">
                <a16:creationId xmlns="" xmlns:a16="http://schemas.microsoft.com/office/drawing/2014/main" id="{4E8C5954-F7BB-4883-AAB7-BD7D41AF77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7445077"/>
              </p:ext>
            </p:extLst>
          </p:nvPr>
        </p:nvGraphicFramePr>
        <p:xfrm>
          <a:off x="5940152" y="3789040"/>
          <a:ext cx="3168352" cy="27473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68352">
                  <a:extLst>
                    <a:ext uri="{9D8B030D-6E8A-4147-A177-3AD203B41FA5}">
                      <a16:colId xmlns="" xmlns:a16="http://schemas.microsoft.com/office/drawing/2014/main" val="1313795899"/>
                    </a:ext>
                  </a:extLst>
                </a:gridCol>
              </a:tblGrid>
              <a:tr h="349780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/>
                        <a:t>5. Logic Circuits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559569368"/>
                  </a:ext>
                </a:extLst>
              </a:tr>
              <a:tr h="2397572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b="1" u="sng" dirty="0"/>
                        <a:t>Logic gates</a:t>
                      </a:r>
                      <a:r>
                        <a:rPr lang="en-GB" sz="1400" b="0" u="none" dirty="0"/>
                        <a:t> and are combined into </a:t>
                      </a:r>
                      <a:r>
                        <a:rPr lang="en-GB" sz="1400" b="1" u="sng" dirty="0"/>
                        <a:t>logic circuits</a:t>
                      </a:r>
                      <a:r>
                        <a:rPr lang="en-GB" sz="1400" b="0" u="none" dirty="0"/>
                        <a:t>.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b="0" u="none" dirty="0"/>
                        <a:t>When drawing these </a:t>
                      </a:r>
                      <a:r>
                        <a:rPr lang="en-GB" sz="1400" b="1" u="sng" dirty="0"/>
                        <a:t>circuits </a:t>
                      </a:r>
                      <a:r>
                        <a:rPr lang="en-GB" sz="1400" b="0" u="none" dirty="0"/>
                        <a:t>or creating the </a:t>
                      </a:r>
                      <a:r>
                        <a:rPr lang="en-GB" sz="1400" b="1" u="sng" dirty="0"/>
                        <a:t>truth tables</a:t>
                      </a:r>
                      <a:r>
                        <a:rPr lang="en-GB" sz="1400" b="0" u="none" dirty="0"/>
                        <a:t> you draw the </a:t>
                      </a:r>
                      <a:r>
                        <a:rPr lang="en-GB" sz="1400" b="1" u="sng" dirty="0"/>
                        <a:t>logic gate</a:t>
                      </a:r>
                      <a:r>
                        <a:rPr lang="en-GB" sz="1400" b="0" u="none" dirty="0"/>
                        <a:t> on the right first and then the </a:t>
                      </a:r>
                      <a:r>
                        <a:rPr lang="en-GB" sz="1400" b="1" u="sng" dirty="0"/>
                        <a:t>logic gate </a:t>
                      </a:r>
                      <a:r>
                        <a:rPr lang="en-GB" sz="1400" b="0" u="none" dirty="0"/>
                        <a:t> on the left after.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u="none" dirty="0"/>
                        <a:t>For example X = NOT(A AND B) would be:</a:t>
                      </a:r>
                      <a:endParaRPr lang="en-GB" sz="1400" b="1" u="sng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984276074"/>
                  </a:ext>
                </a:extLst>
              </a:tr>
            </a:tbl>
          </a:graphicData>
        </a:graphic>
      </p:graphicFrame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9ECA5DEF-4176-405C-A5F1-E36168F73A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13348" y="5877272"/>
            <a:ext cx="2551140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42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9995904"/>
              </p:ext>
            </p:extLst>
          </p:nvPr>
        </p:nvGraphicFramePr>
        <p:xfrm>
          <a:off x="107504" y="188640"/>
          <a:ext cx="6408712" cy="5425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81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7507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7507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7507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7507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67507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675075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675075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675075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</a:tblGrid>
              <a:tr h="232792">
                <a:tc gridSpan="9">
                  <a:txBody>
                    <a:bodyPr/>
                    <a:lstStyle/>
                    <a:p>
                      <a:pPr algn="ctr"/>
                      <a:r>
                        <a:rPr lang="en-GB" sz="2400" b="1" dirty="0"/>
                        <a:t>2.6 Data Representation: Numbers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endParaRPr lang="en-GB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2792">
                <a:tc gridSpan="9"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dirty="0"/>
                        <a:t>In a computer system, numbers are stored as </a:t>
                      </a:r>
                      <a:r>
                        <a:rPr lang="en-GB" sz="1400" b="1" u="sng" dirty="0"/>
                        <a:t>binary </a:t>
                      </a:r>
                      <a:r>
                        <a:rPr lang="en-GB" sz="1400" b="0" u="none" dirty="0"/>
                        <a:t>values.</a:t>
                      </a:r>
                      <a:endParaRPr lang="en-GB" sz="1400" b="1" u="sng" dirty="0"/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u="none" dirty="0"/>
                        <a:t>For example, 89 would be stored as “01011001”,  when spoken this would be referred to as “Eighty Nine”.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u="none" dirty="0"/>
                        <a:t>Computer system needs to be told that the binary value represents as “01011001” could also represent a letter, pixel, sound sample etc.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249784993"/>
                  </a:ext>
                </a:extLst>
              </a:tr>
              <a:tr h="129912">
                <a:tc>
                  <a:txBody>
                    <a:bodyPr/>
                    <a:lstStyle/>
                    <a:p>
                      <a:r>
                        <a:rPr lang="en-GB" sz="1400" b="0" u="none" dirty="0">
                          <a:solidFill>
                            <a:schemeClr val="bg1"/>
                          </a:solidFill>
                        </a:rPr>
                        <a:t>1. </a:t>
                      </a:r>
                      <a:r>
                        <a:rPr lang="en-GB" sz="1400" b="1" u="sng" dirty="0">
                          <a:solidFill>
                            <a:schemeClr val="bg1"/>
                          </a:solidFill>
                        </a:rPr>
                        <a:t>Binary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 gridSpan="8"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b="1" u="sng" baseline="0" dirty="0">
                          <a:solidFill>
                            <a:schemeClr val="tx1"/>
                          </a:solidFill>
                        </a:rPr>
                        <a:t>Digits</a:t>
                      </a:r>
                      <a:r>
                        <a:rPr lang="en-GB" sz="1400" baseline="0" dirty="0">
                          <a:solidFill>
                            <a:schemeClr val="tx1"/>
                          </a:solidFill>
                        </a:rPr>
                        <a:t> can only have one value: 0 or 1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b="1" u="sng" baseline="0" dirty="0">
                          <a:solidFill>
                            <a:schemeClr val="tx1"/>
                          </a:solidFill>
                        </a:rPr>
                        <a:t>Digits </a:t>
                      </a:r>
                      <a:r>
                        <a:rPr lang="en-GB" sz="1400" baseline="0" dirty="0">
                          <a:solidFill>
                            <a:schemeClr val="tx1"/>
                          </a:solidFill>
                        </a:rPr>
                        <a:t>double in value from right to left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29912">
                <a:tc rowSpan="2">
                  <a:txBody>
                    <a:bodyPr/>
                    <a:lstStyle/>
                    <a:p>
                      <a:r>
                        <a:rPr lang="en-GB" sz="1400" b="0" u="none" dirty="0">
                          <a:solidFill>
                            <a:schemeClr val="bg1"/>
                          </a:solidFill>
                        </a:rPr>
                        <a:t>2. </a:t>
                      </a:r>
                      <a:r>
                        <a:rPr lang="en-GB" sz="1400" b="1" u="sng" dirty="0">
                          <a:solidFill>
                            <a:schemeClr val="bg1"/>
                          </a:solidFill>
                        </a:rPr>
                        <a:t>Digit Value</a:t>
                      </a:r>
                    </a:p>
                    <a:p>
                      <a:r>
                        <a:rPr lang="en-GB" sz="1400" b="0" dirty="0">
                          <a:solidFill>
                            <a:schemeClr val="bg1"/>
                          </a:solidFill>
                        </a:rPr>
                        <a:t>Sequence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en-GB" sz="1400" baseline="3000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en-GB" sz="1400" baseline="30000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en-GB" sz="1400" baseline="3000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en-GB" sz="1400" baseline="3000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en-GB" sz="1400" baseline="3000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en-GB" sz="1400" baseline="300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en-GB" sz="1400" baseline="300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en-GB" sz="1400" baseline="300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GB" sz="1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400" baseline="0" dirty="0">
                          <a:solidFill>
                            <a:schemeClr val="tx1"/>
                          </a:solidFill>
                        </a:rPr>
                        <a:t>128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400" baseline="0" dirty="0">
                          <a:solidFill>
                            <a:schemeClr val="tx1"/>
                          </a:solidFill>
                        </a:rPr>
                        <a:t>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400" baseline="0" dirty="0">
                          <a:solidFill>
                            <a:schemeClr val="tx1"/>
                          </a:solidFill>
                        </a:rPr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400" baseline="0" dirty="0">
                          <a:solidFill>
                            <a:schemeClr val="tx1"/>
                          </a:solidFill>
                        </a:rPr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400" baseline="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400" baseline="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400" baseline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400" baseline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0">
                <a:tc gridSpan="9">
                  <a:txBody>
                    <a:bodyPr/>
                    <a:lstStyle/>
                    <a:p>
                      <a:pPr algn="ctr"/>
                      <a:r>
                        <a:rPr lang="en-GB" sz="1600" b="0" u="none" dirty="0">
                          <a:solidFill>
                            <a:schemeClr val="tx1"/>
                          </a:solidFill>
                        </a:rPr>
                        <a:t>3. Input – (</a:t>
                      </a:r>
                      <a:r>
                        <a:rPr lang="en-GB" sz="1600" b="1" u="sng" dirty="0">
                          <a:solidFill>
                            <a:schemeClr val="tx1"/>
                          </a:solidFill>
                        </a:rPr>
                        <a:t>Denary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 to </a:t>
                      </a:r>
                      <a:r>
                        <a:rPr lang="en-GB" sz="1600" b="1" u="sng" dirty="0">
                          <a:solidFill>
                            <a:schemeClr val="tx1"/>
                          </a:solidFill>
                        </a:rPr>
                        <a:t>Binary</a:t>
                      </a:r>
                      <a:r>
                        <a:rPr lang="en-GB" sz="1600" b="0" u="none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GB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0">
                <a:tc gridSpan="9"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u="none" dirty="0">
                          <a:solidFill>
                            <a:schemeClr val="tx1"/>
                          </a:solidFill>
                        </a:rPr>
                        <a:t>When a number is input to a computer the users intended </a:t>
                      </a:r>
                      <a:r>
                        <a:rPr lang="en-GB" sz="1400" b="1" u="none" dirty="0">
                          <a:solidFill>
                            <a:schemeClr val="tx1"/>
                          </a:solidFill>
                        </a:rPr>
                        <a:t>denary value </a:t>
                      </a:r>
                      <a:r>
                        <a:rPr lang="en-GB" sz="1400" b="0" u="none" dirty="0">
                          <a:solidFill>
                            <a:schemeClr val="tx1"/>
                          </a:solidFill>
                        </a:rPr>
                        <a:t>is converted to a </a:t>
                      </a:r>
                      <a:r>
                        <a:rPr lang="en-GB" sz="1400" b="1" u="none" dirty="0">
                          <a:solidFill>
                            <a:schemeClr val="tx1"/>
                          </a:solidFill>
                        </a:rPr>
                        <a:t>binary value </a:t>
                      </a:r>
                      <a:endParaRPr lang="en-GB" sz="1400" b="0" u="none" dirty="0">
                        <a:solidFill>
                          <a:schemeClr val="tx1"/>
                        </a:solidFill>
                      </a:endParaRP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u="none" dirty="0">
                          <a:solidFill>
                            <a:schemeClr val="tx1"/>
                          </a:solidFill>
                        </a:rPr>
                        <a:t>When typing each </a:t>
                      </a:r>
                      <a:r>
                        <a:rPr lang="en-GB" sz="1400" b="1" u="sng" dirty="0">
                          <a:solidFill>
                            <a:schemeClr val="tx1"/>
                          </a:solidFill>
                        </a:rPr>
                        <a:t>digit</a:t>
                      </a:r>
                      <a:r>
                        <a:rPr lang="en-GB" sz="1400" b="0" u="none" dirty="0">
                          <a:solidFill>
                            <a:schemeClr val="tx1"/>
                          </a:solidFill>
                        </a:rPr>
                        <a:t> is stored as separate </a:t>
                      </a:r>
                      <a:r>
                        <a:rPr lang="en-GB" sz="1400" b="1" u="sng" dirty="0">
                          <a:solidFill>
                            <a:schemeClr val="tx1"/>
                          </a:solidFill>
                        </a:rPr>
                        <a:t>binary values.</a:t>
                      </a:r>
                      <a:r>
                        <a:rPr lang="en-GB" sz="1400" b="0" u="none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u="none" dirty="0">
                          <a:solidFill>
                            <a:schemeClr val="tx1"/>
                          </a:solidFill>
                        </a:rPr>
                        <a:t>When using a calculator or a Maths program the </a:t>
                      </a:r>
                      <a:r>
                        <a:rPr lang="en-GB" sz="1400" b="1" u="sng" dirty="0">
                          <a:solidFill>
                            <a:schemeClr val="tx1"/>
                          </a:solidFill>
                        </a:rPr>
                        <a:t>digits</a:t>
                      </a:r>
                      <a:r>
                        <a:rPr lang="en-GB" sz="1400" b="1" u="none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400" b="0" u="none" dirty="0">
                          <a:solidFill>
                            <a:schemeClr val="tx1"/>
                          </a:solidFill>
                        </a:rPr>
                        <a:t>are combined into a single </a:t>
                      </a:r>
                      <a:r>
                        <a:rPr lang="en-GB" sz="1400" b="1" u="sng" dirty="0">
                          <a:solidFill>
                            <a:schemeClr val="tx1"/>
                          </a:solidFill>
                        </a:rPr>
                        <a:t>binary value</a:t>
                      </a:r>
                      <a:r>
                        <a:rPr lang="en-GB" sz="1400" b="0" u="none" dirty="0">
                          <a:solidFill>
                            <a:schemeClr val="tx1"/>
                          </a:solidFill>
                        </a:rPr>
                        <a:t>. 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0">
                <a:tc gridSpan="9">
                  <a:txBody>
                    <a:bodyPr/>
                    <a:lstStyle/>
                    <a:p>
                      <a:pPr algn="ctr"/>
                      <a:r>
                        <a:rPr lang="en-GB" sz="1600" b="0" u="none" dirty="0">
                          <a:solidFill>
                            <a:schemeClr val="tx1"/>
                          </a:solidFill>
                        </a:rPr>
                        <a:t>4. Output – (</a:t>
                      </a:r>
                      <a:r>
                        <a:rPr lang="en-GB" sz="1600" b="1" u="sng" dirty="0">
                          <a:solidFill>
                            <a:schemeClr val="tx1"/>
                          </a:solidFill>
                        </a:rPr>
                        <a:t>Binary </a:t>
                      </a:r>
                      <a:r>
                        <a:rPr lang="en-GB" sz="1600" b="0" u="none" dirty="0">
                          <a:solidFill>
                            <a:schemeClr val="tx1"/>
                          </a:solidFill>
                        </a:rPr>
                        <a:t>to </a:t>
                      </a:r>
                      <a:r>
                        <a:rPr lang="en-GB" sz="1600" b="1" u="sng" dirty="0">
                          <a:solidFill>
                            <a:schemeClr val="tx1"/>
                          </a:solidFill>
                        </a:rPr>
                        <a:t>Denary</a:t>
                      </a:r>
                      <a:r>
                        <a:rPr lang="en-GB" sz="1600" b="0" u="none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GB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0">
                <a:tc gridSpan="9"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u="none" dirty="0">
                          <a:solidFill>
                            <a:schemeClr val="tx1"/>
                          </a:solidFill>
                        </a:rPr>
                        <a:t>When a number is output from a computer the stored </a:t>
                      </a:r>
                      <a:r>
                        <a:rPr lang="en-GB" sz="1400" b="1" u="sng" dirty="0">
                          <a:solidFill>
                            <a:schemeClr val="tx1"/>
                          </a:solidFill>
                        </a:rPr>
                        <a:t>binary value</a:t>
                      </a:r>
                      <a:r>
                        <a:rPr lang="en-GB" sz="1400" b="0" u="none" dirty="0">
                          <a:solidFill>
                            <a:schemeClr val="tx1"/>
                          </a:solidFill>
                        </a:rPr>
                        <a:t> is converted into the corresponding </a:t>
                      </a:r>
                      <a:r>
                        <a:rPr lang="en-GB" sz="1400" b="1" u="sng" dirty="0">
                          <a:solidFill>
                            <a:schemeClr val="tx1"/>
                          </a:solidFill>
                        </a:rPr>
                        <a:t>denary value</a:t>
                      </a:r>
                      <a:r>
                        <a:rPr lang="en-GB" sz="1400" b="0" u="none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u="none" dirty="0">
                          <a:solidFill>
                            <a:schemeClr val="tx1"/>
                          </a:solidFill>
                        </a:rPr>
                        <a:t>This could be displayed on a monitor, printed onto paper, etc. 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1675827"/>
              </p:ext>
            </p:extLst>
          </p:nvPr>
        </p:nvGraphicFramePr>
        <p:xfrm>
          <a:off x="6588224" y="188640"/>
          <a:ext cx="2520280" cy="47121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610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8417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4016"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Key Vocabulary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400" baseline="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40633">
                <a:tc>
                  <a:txBody>
                    <a:bodyPr/>
                    <a:lstStyle/>
                    <a:p>
                      <a:r>
                        <a:rPr lang="en-GB" sz="1400" b="1" u="sng" dirty="0"/>
                        <a:t>Binary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400" dirty="0"/>
                        <a:t>Counting</a:t>
                      </a:r>
                      <a:r>
                        <a:rPr lang="en-GB" sz="1400" baseline="0" dirty="0"/>
                        <a:t> system with only two values: 0, 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40633">
                <a:tc>
                  <a:txBody>
                    <a:bodyPr/>
                    <a:lstStyle/>
                    <a:p>
                      <a:r>
                        <a:rPr lang="en-GB" sz="1400" b="1" u="sng" dirty="0"/>
                        <a:t>Denary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baseline="0" dirty="0"/>
                        <a:t>The counting system we use.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baseline="0" dirty="0"/>
                        <a:t>Digits can be 1-9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925442063"/>
                  </a:ext>
                </a:extLst>
              </a:tr>
              <a:tr h="740633">
                <a:tc>
                  <a:txBody>
                    <a:bodyPr/>
                    <a:lstStyle/>
                    <a:p>
                      <a:r>
                        <a:rPr lang="en-GB" sz="1400" b="1" u="sng" dirty="0"/>
                        <a:t>Digit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400" baseline="0" dirty="0"/>
                        <a:t>Numbers are made up of individual digits </a:t>
                      </a:r>
                      <a:r>
                        <a:rPr lang="en-GB" sz="1400" baseline="0" dirty="0" err="1"/>
                        <a:t>eg</a:t>
                      </a:r>
                      <a:r>
                        <a:rPr lang="en-GB" sz="1400" baseline="0" dirty="0"/>
                        <a:t>. 10 is a 2 digit number.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40633">
                <a:tc>
                  <a:txBody>
                    <a:bodyPr/>
                    <a:lstStyle/>
                    <a:p>
                      <a:r>
                        <a:rPr lang="en-GB" sz="1400" b="1" u="sng" dirty="0"/>
                        <a:t>Digit Value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400" baseline="0" dirty="0"/>
                        <a:t>The “number” the column represents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740633">
                <a:tc>
                  <a:txBody>
                    <a:bodyPr/>
                    <a:lstStyle/>
                    <a:p>
                      <a:r>
                        <a:rPr lang="en-GB" sz="1400" b="1" u="sng" dirty="0"/>
                        <a:t>(Denary/Binary) Value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400" baseline="0" dirty="0"/>
                        <a:t>The “number” that the whole sequence of digits represents.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7140961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326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6651643"/>
              </p:ext>
            </p:extLst>
          </p:nvPr>
        </p:nvGraphicFramePr>
        <p:xfrm>
          <a:off x="107504" y="116632"/>
          <a:ext cx="6408712" cy="6614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81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7507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7507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7507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7507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67507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675075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675075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675075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</a:tblGrid>
              <a:tr h="232792">
                <a:tc gridSpan="9">
                  <a:txBody>
                    <a:bodyPr/>
                    <a:lstStyle/>
                    <a:p>
                      <a:pPr algn="ctr"/>
                      <a:r>
                        <a:rPr lang="en-GB" sz="2400" b="1" dirty="0"/>
                        <a:t>2.6 Data Representation: Binary Conversion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endParaRPr lang="en-GB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9912">
                <a:tc>
                  <a:txBody>
                    <a:bodyPr/>
                    <a:lstStyle/>
                    <a:p>
                      <a:r>
                        <a:rPr lang="en-GB" sz="1400" b="0" u="none" dirty="0">
                          <a:solidFill>
                            <a:schemeClr val="bg1"/>
                          </a:solidFill>
                        </a:rPr>
                        <a:t>1. </a:t>
                      </a:r>
                      <a:r>
                        <a:rPr lang="en-GB" sz="1400" b="1" u="sng" dirty="0">
                          <a:solidFill>
                            <a:schemeClr val="bg1"/>
                          </a:solidFill>
                        </a:rPr>
                        <a:t>Binary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 gridSpan="8"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b="1" u="sng" baseline="0" dirty="0">
                          <a:solidFill>
                            <a:schemeClr val="tx1"/>
                          </a:solidFill>
                        </a:rPr>
                        <a:t>Digits</a:t>
                      </a:r>
                      <a:r>
                        <a:rPr lang="en-GB" sz="1400" baseline="0" dirty="0">
                          <a:solidFill>
                            <a:schemeClr val="tx1"/>
                          </a:solidFill>
                        </a:rPr>
                        <a:t> can only have one value: 0 or 1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b="1" u="sng" baseline="0" dirty="0">
                          <a:solidFill>
                            <a:schemeClr val="tx1"/>
                          </a:solidFill>
                        </a:rPr>
                        <a:t>Digits </a:t>
                      </a:r>
                      <a:r>
                        <a:rPr lang="en-GB" sz="1400" baseline="0" dirty="0">
                          <a:solidFill>
                            <a:schemeClr val="tx1"/>
                          </a:solidFill>
                        </a:rPr>
                        <a:t>double in value from right to left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29912">
                <a:tc rowSpan="2">
                  <a:txBody>
                    <a:bodyPr/>
                    <a:lstStyle/>
                    <a:p>
                      <a:r>
                        <a:rPr lang="en-GB" sz="1400" b="0" u="none" dirty="0">
                          <a:solidFill>
                            <a:schemeClr val="bg1"/>
                          </a:solidFill>
                        </a:rPr>
                        <a:t>2. </a:t>
                      </a:r>
                      <a:r>
                        <a:rPr lang="en-GB" sz="1400" b="1" u="sng" dirty="0">
                          <a:solidFill>
                            <a:schemeClr val="bg1"/>
                          </a:solidFill>
                        </a:rPr>
                        <a:t>Digit Value</a:t>
                      </a:r>
                    </a:p>
                    <a:p>
                      <a:r>
                        <a:rPr lang="en-GB" sz="1400" b="0" dirty="0">
                          <a:solidFill>
                            <a:schemeClr val="bg1"/>
                          </a:solidFill>
                        </a:rPr>
                        <a:t>Sequence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en-GB" sz="1400" baseline="3000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en-GB" sz="1400" baseline="30000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en-GB" sz="1400" baseline="3000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en-GB" sz="1400" baseline="3000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en-GB" sz="1400" baseline="3000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en-GB" sz="1400" baseline="300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en-GB" sz="1400" baseline="300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en-GB" sz="1400" baseline="300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GB" sz="1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400" baseline="0" dirty="0">
                          <a:solidFill>
                            <a:schemeClr val="tx1"/>
                          </a:solidFill>
                        </a:rPr>
                        <a:t>128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400" baseline="0" dirty="0">
                          <a:solidFill>
                            <a:schemeClr val="tx1"/>
                          </a:solidFill>
                        </a:rPr>
                        <a:t>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400" baseline="0" dirty="0">
                          <a:solidFill>
                            <a:schemeClr val="tx1"/>
                          </a:solidFill>
                        </a:rPr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400" baseline="0" dirty="0">
                          <a:solidFill>
                            <a:schemeClr val="tx1"/>
                          </a:solidFill>
                        </a:rPr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400" baseline="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400" baseline="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400" baseline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400" baseline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0">
                <a:tc gridSpan="9">
                  <a:txBody>
                    <a:bodyPr/>
                    <a:lstStyle/>
                    <a:p>
                      <a:pPr algn="ctr"/>
                      <a:r>
                        <a:rPr lang="en-GB" sz="1600" b="0" u="none" dirty="0">
                          <a:solidFill>
                            <a:schemeClr val="tx1"/>
                          </a:solidFill>
                        </a:rPr>
                        <a:t>3. </a:t>
                      </a:r>
                      <a:r>
                        <a:rPr lang="en-GB" sz="1600" b="1" u="sng" dirty="0">
                          <a:solidFill>
                            <a:schemeClr val="tx1"/>
                          </a:solidFill>
                        </a:rPr>
                        <a:t>Denary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 to </a:t>
                      </a:r>
                      <a:r>
                        <a:rPr lang="en-GB" sz="1600" b="1" u="sng" dirty="0">
                          <a:solidFill>
                            <a:schemeClr val="tx1"/>
                          </a:solidFill>
                        </a:rPr>
                        <a:t>Binary</a:t>
                      </a:r>
                      <a:endParaRPr lang="en-GB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25288">
                <a:tc gridSpan="9"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Converting from </a:t>
                      </a:r>
                      <a:r>
                        <a:rPr lang="en-GB" sz="1400" b="1" u="sng" dirty="0">
                          <a:solidFill>
                            <a:schemeClr val="tx1"/>
                          </a:solidFill>
                        </a:rPr>
                        <a:t>Denary </a:t>
                      </a:r>
                      <a:r>
                        <a:rPr lang="en-GB" sz="1400" b="0" u="none" dirty="0">
                          <a:solidFill>
                            <a:schemeClr val="tx1"/>
                          </a:solidFill>
                        </a:rPr>
                        <a:t>to </a:t>
                      </a:r>
                      <a:r>
                        <a:rPr lang="en-GB" sz="1400" b="1" u="sng" dirty="0">
                          <a:solidFill>
                            <a:schemeClr val="tx1"/>
                          </a:solidFill>
                        </a:rPr>
                        <a:t>Binary</a:t>
                      </a:r>
                      <a:r>
                        <a:rPr lang="en-GB" sz="1400" b="0" u="none" dirty="0">
                          <a:solidFill>
                            <a:schemeClr val="tx1"/>
                          </a:solidFill>
                        </a:rPr>
                        <a:t> involves completing the binary </a:t>
                      </a:r>
                      <a:r>
                        <a:rPr lang="en-GB" sz="1400" b="1" u="sng" dirty="0">
                          <a:solidFill>
                            <a:schemeClr val="tx1"/>
                          </a:solidFill>
                        </a:rPr>
                        <a:t>digit value</a:t>
                      </a:r>
                      <a:r>
                        <a:rPr lang="en-GB" sz="1400" b="0" u="none" dirty="0">
                          <a:solidFill>
                            <a:schemeClr val="tx1"/>
                          </a:solidFill>
                        </a:rPr>
                        <a:t> sequence to find the </a:t>
                      </a:r>
                      <a:r>
                        <a:rPr lang="en-GB" sz="1400" b="1" u="sng" dirty="0">
                          <a:solidFill>
                            <a:schemeClr val="tx1"/>
                          </a:solidFill>
                        </a:rPr>
                        <a:t>digit values</a:t>
                      </a:r>
                      <a:r>
                        <a:rPr lang="en-GB" sz="1400" b="0" u="none" dirty="0">
                          <a:solidFill>
                            <a:schemeClr val="tx1"/>
                          </a:solidFill>
                        </a:rPr>
                        <a:t> needed to create the </a:t>
                      </a:r>
                      <a:r>
                        <a:rPr lang="en-GB" sz="1400" b="1" u="sng" dirty="0">
                          <a:solidFill>
                            <a:schemeClr val="tx1"/>
                          </a:solidFill>
                        </a:rPr>
                        <a:t>denary value</a:t>
                      </a:r>
                      <a:r>
                        <a:rPr lang="en-GB" sz="1400" b="0" u="none" dirty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u="none" dirty="0">
                          <a:solidFill>
                            <a:schemeClr val="tx1"/>
                          </a:solidFill>
                        </a:rPr>
                        <a:t>One way to do this involves working left to right to see if the </a:t>
                      </a:r>
                      <a:r>
                        <a:rPr lang="en-GB" sz="1400" b="1" u="sng" dirty="0">
                          <a:solidFill>
                            <a:schemeClr val="tx1"/>
                          </a:solidFill>
                        </a:rPr>
                        <a:t>denary value</a:t>
                      </a:r>
                      <a:r>
                        <a:rPr lang="en-GB" sz="1400" b="0" u="none" dirty="0">
                          <a:solidFill>
                            <a:schemeClr val="tx1"/>
                          </a:solidFill>
                        </a:rPr>
                        <a:t> can be subtracted from the </a:t>
                      </a:r>
                      <a:r>
                        <a:rPr lang="en-GB" sz="1400" b="1" u="sng" dirty="0">
                          <a:solidFill>
                            <a:schemeClr val="tx1"/>
                          </a:solidFill>
                        </a:rPr>
                        <a:t>digit value</a:t>
                      </a:r>
                      <a:r>
                        <a:rPr lang="en-GB" sz="1400" b="0" u="none" dirty="0">
                          <a:solidFill>
                            <a:schemeClr val="tx1"/>
                          </a:solidFill>
                        </a:rPr>
                        <a:t>, if it can a 1 is then written and the remainder carried into the next column, if it cant then a 0 is written and the </a:t>
                      </a:r>
                      <a:r>
                        <a:rPr lang="en-GB" sz="1400" b="1" u="sng" dirty="0">
                          <a:solidFill>
                            <a:schemeClr val="tx1"/>
                          </a:solidFill>
                        </a:rPr>
                        <a:t>denary value</a:t>
                      </a:r>
                      <a:r>
                        <a:rPr lang="en-GB" sz="1400" b="0" u="none" dirty="0">
                          <a:solidFill>
                            <a:schemeClr val="tx1"/>
                          </a:solidFill>
                        </a:rPr>
                        <a:t> is carried into the next column.</a:t>
                      </a:r>
                    </a:p>
                    <a:p>
                      <a:pPr marL="342900" indent="-342900" algn="l">
                        <a:buFont typeface="+mj-lt"/>
                        <a:buAutoNum type="arabicPeriod"/>
                      </a:pPr>
                      <a:endParaRPr lang="en-GB" sz="1400" b="0" u="none" dirty="0">
                        <a:solidFill>
                          <a:schemeClr val="tx1"/>
                        </a:solidFill>
                      </a:endParaRPr>
                    </a:p>
                    <a:p>
                      <a:pPr marL="342900" indent="-342900" algn="l">
                        <a:buFont typeface="+mj-lt"/>
                        <a:buAutoNum type="arabicPeriod"/>
                      </a:pPr>
                      <a:endParaRPr lang="en-GB" sz="1400" b="0" u="none" dirty="0">
                        <a:solidFill>
                          <a:schemeClr val="tx1"/>
                        </a:solidFill>
                      </a:endParaRPr>
                    </a:p>
                    <a:p>
                      <a:pPr marL="342900" indent="-342900" algn="l">
                        <a:buFont typeface="+mj-lt"/>
                        <a:buAutoNum type="arabicPeriod"/>
                      </a:pPr>
                      <a:endParaRPr lang="en-GB" sz="1400" b="0" u="none" dirty="0">
                        <a:solidFill>
                          <a:schemeClr val="tx1"/>
                        </a:solidFill>
                      </a:endParaRPr>
                    </a:p>
                    <a:p>
                      <a:pPr marL="342900" indent="-342900" algn="l">
                        <a:buFont typeface="+mj-lt"/>
                        <a:buAutoNum type="arabicPeriod"/>
                      </a:pPr>
                      <a:endParaRPr lang="en-GB" sz="1400" b="0" u="none" dirty="0">
                        <a:solidFill>
                          <a:schemeClr val="tx1"/>
                        </a:solidFill>
                      </a:endParaRPr>
                    </a:p>
                    <a:p>
                      <a:pPr marL="342900" indent="-342900" algn="l">
                        <a:buFont typeface="+mj-lt"/>
                        <a:buAutoNum type="arabicPeriod"/>
                      </a:pPr>
                      <a:endParaRPr lang="en-GB" sz="14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0">
                <a:tc gridSpan="9">
                  <a:txBody>
                    <a:bodyPr/>
                    <a:lstStyle/>
                    <a:p>
                      <a:pPr algn="ctr"/>
                      <a:r>
                        <a:rPr lang="en-GB" sz="1600" b="0" u="none" dirty="0">
                          <a:solidFill>
                            <a:schemeClr val="tx1"/>
                          </a:solidFill>
                        </a:rPr>
                        <a:t>4. </a:t>
                      </a:r>
                      <a:r>
                        <a:rPr lang="en-GB" sz="1600" b="1" u="sng" dirty="0">
                          <a:solidFill>
                            <a:schemeClr val="tx1"/>
                          </a:solidFill>
                        </a:rPr>
                        <a:t>Binary </a:t>
                      </a:r>
                      <a:r>
                        <a:rPr lang="en-GB" sz="1600" b="0" u="none" dirty="0">
                          <a:solidFill>
                            <a:schemeClr val="tx1"/>
                          </a:solidFill>
                        </a:rPr>
                        <a:t>to </a:t>
                      </a:r>
                      <a:r>
                        <a:rPr lang="en-GB" sz="1600" b="1" u="sng" dirty="0">
                          <a:solidFill>
                            <a:schemeClr val="tx1"/>
                          </a:solidFill>
                        </a:rPr>
                        <a:t>Denary</a:t>
                      </a:r>
                      <a:endParaRPr lang="en-GB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0">
                <a:tc gridSpan="9"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Converting from </a:t>
                      </a:r>
                      <a:r>
                        <a:rPr lang="en-GB" sz="1400" b="1" u="sng" dirty="0">
                          <a:solidFill>
                            <a:schemeClr val="tx1"/>
                          </a:solidFill>
                        </a:rPr>
                        <a:t>Binary</a:t>
                      </a:r>
                      <a:r>
                        <a:rPr lang="en-GB" sz="1400" b="0" u="none" dirty="0">
                          <a:solidFill>
                            <a:schemeClr val="tx1"/>
                          </a:solidFill>
                        </a:rPr>
                        <a:t> to </a:t>
                      </a:r>
                      <a:r>
                        <a:rPr lang="en-GB" sz="1400" b="1" u="sng" dirty="0">
                          <a:solidFill>
                            <a:schemeClr val="tx1"/>
                          </a:solidFill>
                        </a:rPr>
                        <a:t>Denary</a:t>
                      </a:r>
                      <a:r>
                        <a:rPr lang="en-GB" sz="1400" b="0" u="none" dirty="0">
                          <a:solidFill>
                            <a:schemeClr val="tx1"/>
                          </a:solidFill>
                        </a:rPr>
                        <a:t> involves adding the </a:t>
                      </a:r>
                      <a:r>
                        <a:rPr lang="en-GB" sz="1400" b="1" u="sng" dirty="0">
                          <a:solidFill>
                            <a:schemeClr val="tx1"/>
                          </a:solidFill>
                        </a:rPr>
                        <a:t>digit values</a:t>
                      </a:r>
                      <a:r>
                        <a:rPr lang="en-GB" sz="1400" b="0" u="none" dirty="0">
                          <a:solidFill>
                            <a:schemeClr val="tx1"/>
                          </a:solidFill>
                        </a:rPr>
                        <a:t> that contain a 1 together to find the total of the </a:t>
                      </a:r>
                      <a:r>
                        <a:rPr lang="en-GB" sz="1400" b="1" u="sng" dirty="0">
                          <a:solidFill>
                            <a:schemeClr val="tx1"/>
                          </a:solidFill>
                        </a:rPr>
                        <a:t>digit values.</a:t>
                      </a:r>
                      <a:endParaRPr lang="en-GB" sz="1400" b="0" u="none" dirty="0">
                        <a:solidFill>
                          <a:schemeClr val="tx1"/>
                        </a:solidFill>
                      </a:endParaRP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u="none" dirty="0">
                          <a:solidFill>
                            <a:schemeClr val="tx1"/>
                          </a:solidFill>
                        </a:rPr>
                        <a:t>One way to do this involves writing the </a:t>
                      </a:r>
                      <a:r>
                        <a:rPr lang="en-GB" sz="1400" b="1" u="sng" dirty="0">
                          <a:solidFill>
                            <a:schemeClr val="tx1"/>
                          </a:solidFill>
                        </a:rPr>
                        <a:t>digit value</a:t>
                      </a:r>
                      <a:r>
                        <a:rPr lang="en-GB" sz="1400" b="0" u="none" dirty="0">
                          <a:solidFill>
                            <a:schemeClr val="tx1"/>
                          </a:solidFill>
                        </a:rPr>
                        <a:t> sequence above the binary number, circling all the </a:t>
                      </a:r>
                      <a:r>
                        <a:rPr lang="en-GB" sz="1400" b="1" u="sng" dirty="0">
                          <a:solidFill>
                            <a:schemeClr val="tx1"/>
                          </a:solidFill>
                        </a:rPr>
                        <a:t>digit values</a:t>
                      </a:r>
                      <a:r>
                        <a:rPr lang="en-GB" sz="1400" b="0" u="none" dirty="0">
                          <a:solidFill>
                            <a:schemeClr val="tx1"/>
                          </a:solidFill>
                        </a:rPr>
                        <a:t> with a 1 underneath, then adding these together.</a:t>
                      </a:r>
                    </a:p>
                    <a:p>
                      <a:pPr marL="342900" indent="-342900" algn="l">
                        <a:buFont typeface="+mj-lt"/>
                        <a:buAutoNum type="arabicPeriod"/>
                      </a:pPr>
                      <a:endParaRPr lang="en-GB" sz="1400" b="0" u="none" dirty="0">
                        <a:solidFill>
                          <a:schemeClr val="tx1"/>
                        </a:solidFill>
                      </a:endParaRPr>
                    </a:p>
                    <a:p>
                      <a:pPr marL="342900" indent="-342900" algn="l">
                        <a:buFont typeface="+mj-lt"/>
                        <a:buAutoNum type="arabicPeriod"/>
                      </a:pPr>
                      <a:endParaRPr lang="en-GB" sz="1400" b="0" u="none" dirty="0">
                        <a:solidFill>
                          <a:schemeClr val="tx1"/>
                        </a:solidFill>
                      </a:endParaRPr>
                    </a:p>
                    <a:p>
                      <a:pPr marL="342900" indent="-342900" algn="l">
                        <a:buFont typeface="+mj-lt"/>
                        <a:buAutoNum type="arabicPeriod"/>
                      </a:pPr>
                      <a:endParaRPr lang="en-GB" sz="14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="" xmlns:a16="http://schemas.microsoft.com/office/drawing/2014/main" id="{B24E1A5C-9599-4A55-9B5E-D0F2FE733B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5741471"/>
              </p:ext>
            </p:extLst>
          </p:nvPr>
        </p:nvGraphicFramePr>
        <p:xfrm>
          <a:off x="6588224" y="188640"/>
          <a:ext cx="2520280" cy="49255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610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8417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4016"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Key Vocabulary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400" baseline="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40633">
                <a:tc>
                  <a:txBody>
                    <a:bodyPr/>
                    <a:lstStyle/>
                    <a:p>
                      <a:r>
                        <a:rPr lang="en-GB" sz="1400" b="1" u="sng" dirty="0"/>
                        <a:t>Binary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400" dirty="0"/>
                        <a:t>Counting</a:t>
                      </a:r>
                      <a:r>
                        <a:rPr lang="en-GB" sz="1400" baseline="0" dirty="0"/>
                        <a:t> system with only two values: 0, 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40633">
                <a:tc>
                  <a:txBody>
                    <a:bodyPr/>
                    <a:lstStyle/>
                    <a:p>
                      <a:r>
                        <a:rPr lang="en-GB" sz="1400" b="1" u="sng" dirty="0"/>
                        <a:t>Denary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baseline="0" dirty="0"/>
                        <a:t>The counting system we use.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baseline="0" dirty="0"/>
                        <a:t>Digits can be 1-9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925442063"/>
                  </a:ext>
                </a:extLst>
              </a:tr>
              <a:tr h="740633">
                <a:tc>
                  <a:txBody>
                    <a:bodyPr/>
                    <a:lstStyle/>
                    <a:p>
                      <a:r>
                        <a:rPr lang="en-GB" sz="1400" b="1" u="sng" dirty="0"/>
                        <a:t>Digit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400" baseline="0" dirty="0"/>
                        <a:t>Numbers are made up of individual digits </a:t>
                      </a:r>
                      <a:r>
                        <a:rPr lang="en-GB" sz="1400" baseline="0" dirty="0" err="1"/>
                        <a:t>eg</a:t>
                      </a:r>
                      <a:r>
                        <a:rPr lang="en-GB" sz="1400" baseline="0" dirty="0"/>
                        <a:t>. 10 is a 2 digit number.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40633">
                <a:tc>
                  <a:txBody>
                    <a:bodyPr/>
                    <a:lstStyle/>
                    <a:p>
                      <a:r>
                        <a:rPr lang="en-GB" sz="1400" b="1" u="sng" dirty="0"/>
                        <a:t>Digit Value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400" baseline="0" dirty="0"/>
                        <a:t>The “number” the column represents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740633">
                <a:tc>
                  <a:txBody>
                    <a:bodyPr/>
                    <a:lstStyle/>
                    <a:p>
                      <a:r>
                        <a:rPr lang="en-GB" sz="1400" b="1" u="sng" dirty="0"/>
                        <a:t>(Denary/Binary) Value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400" baseline="0" dirty="0"/>
                        <a:t>The “number” that the whole sequence of digits represents.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714096188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="" xmlns:a16="http://schemas.microsoft.com/office/drawing/2014/main" id="{86421B2F-4E57-4521-ABB8-37EA5AB6AE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3929348"/>
              </p:ext>
            </p:extLst>
          </p:nvPr>
        </p:nvGraphicFramePr>
        <p:xfrm>
          <a:off x="107504" y="3545554"/>
          <a:ext cx="6364116" cy="89155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712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8390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3034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0712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70712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707124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707124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707124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707124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</a:tblGrid>
              <a:tr h="220587">
                <a:tc rowSpan="4"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2300" baseline="0" dirty="0">
                          <a:solidFill>
                            <a:schemeClr val="tx1"/>
                          </a:solidFill>
                        </a:rPr>
                        <a:t>130</a:t>
                      </a:r>
                    </a:p>
                  </a:txBody>
                  <a:tcPr marL="103609" marR="103609" marT="51805" marB="51805"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000" baseline="0" dirty="0">
                          <a:solidFill>
                            <a:schemeClr val="tx1"/>
                          </a:solidFill>
                        </a:rPr>
                        <a:t>130 – 128 = 2</a:t>
                      </a:r>
                    </a:p>
                  </a:txBody>
                  <a:tcPr marL="65174" marR="65174" marT="32586" marB="32586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endParaRPr lang="en-GB" sz="10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65174" marR="65174" marT="32586" marB="32586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endParaRPr lang="en-GB" sz="10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65174" marR="65174" marT="32586" marB="32586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endParaRPr lang="en-GB" sz="10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65174" marR="65174" marT="32586" marB="32586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endParaRPr lang="en-GB" sz="10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65174" marR="65174" marT="32586" marB="32586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endParaRPr lang="en-GB" sz="10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65174" marR="65174" marT="32586" marB="32586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000" baseline="0" dirty="0">
                          <a:solidFill>
                            <a:schemeClr val="tx1"/>
                          </a:solidFill>
                        </a:rPr>
                        <a:t>2 – 2 = 0</a:t>
                      </a:r>
                    </a:p>
                  </a:txBody>
                  <a:tcPr marL="65174" marR="65174" marT="32586" marB="32586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endParaRPr lang="en-GB" sz="10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65174" marR="65174" marT="32586" marB="32586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0587">
                <a:tc vMerge="1"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endParaRPr lang="en-GB" sz="3200" baseline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000" baseline="0" dirty="0">
                          <a:solidFill>
                            <a:schemeClr val="tx1"/>
                          </a:solidFill>
                        </a:rPr>
                        <a:t>130</a:t>
                      </a:r>
                    </a:p>
                  </a:txBody>
                  <a:tcPr marL="65174" marR="65174" marT="32586" marB="32586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000" baseline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65174" marR="65174" marT="32586" marB="32586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000" baseline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65174" marR="65174" marT="32586" marB="32586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000" baseline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65174" marR="65174" marT="32586" marB="32586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000" baseline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65174" marR="65174" marT="32586" marB="32586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000" baseline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65174" marR="65174" marT="32586" marB="32586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000" baseline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65174" marR="65174" marT="32586" marB="32586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000" baseline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65174" marR="65174" marT="32586" marB="32586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0587">
                <a:tc vMerge="1"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050" b="1" baseline="0" dirty="0">
                          <a:solidFill>
                            <a:schemeClr val="tx1"/>
                          </a:solidFill>
                        </a:rPr>
                        <a:t>128</a:t>
                      </a:r>
                    </a:p>
                  </a:txBody>
                  <a:tcPr marL="65174" marR="65174" marT="32586" marB="32586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050" b="1" baseline="0" dirty="0">
                          <a:solidFill>
                            <a:schemeClr val="tx1"/>
                          </a:solidFill>
                        </a:rPr>
                        <a:t>64</a:t>
                      </a:r>
                    </a:p>
                  </a:txBody>
                  <a:tcPr marL="65174" marR="65174" marT="32586" marB="32586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050" b="1" baseline="0" dirty="0">
                          <a:solidFill>
                            <a:schemeClr val="tx1"/>
                          </a:solidFill>
                        </a:rPr>
                        <a:t>32</a:t>
                      </a:r>
                    </a:p>
                  </a:txBody>
                  <a:tcPr marL="65174" marR="65174" marT="32586" marB="32586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050" b="1" baseline="0" dirty="0">
                          <a:solidFill>
                            <a:schemeClr val="tx1"/>
                          </a:solidFill>
                        </a:rPr>
                        <a:t>16</a:t>
                      </a:r>
                    </a:p>
                  </a:txBody>
                  <a:tcPr marL="65174" marR="65174" marT="32586" marB="32586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050" b="1" baseline="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 marL="65174" marR="65174" marT="32586" marB="32586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050" b="1" baseline="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marL="65174" marR="65174" marT="32586" marB="32586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050" b="1" baseline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65174" marR="65174" marT="32586" marB="32586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050" b="1" baseline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marL="65174" marR="65174" marT="32586" marB="32586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0587">
                <a:tc vMerge="1"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050" b="1" u="sng" baseline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marL="65174" marR="65174" marT="32586" marB="32586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050" b="1" u="sng" baseline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65174" marR="65174" marT="32586" marB="32586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050" b="1" u="sng" baseline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65174" marR="65174" marT="32586" marB="32586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050" b="1" u="sng" baseline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65174" marR="65174" marT="32586" marB="32586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050" b="1" u="sng" baseline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65174" marR="65174" marT="32586" marB="32586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050" b="1" u="sng" baseline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65174" marR="65174" marT="32586" marB="32586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050" b="1" u="sng" baseline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marL="65174" marR="65174" marT="32586" marB="32586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050" b="1" u="sng" baseline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65174" marR="65174" marT="32586" marB="32586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Right Arrow 2">
            <a:extLst>
              <a:ext uri="{FF2B5EF4-FFF2-40B4-BE49-F238E27FC236}">
                <a16:creationId xmlns="" xmlns:a16="http://schemas.microsoft.com/office/drawing/2014/main" id="{B176C236-C4A4-4EF1-9AB1-CA1E5FAD59BD}"/>
              </a:ext>
            </a:extLst>
          </p:cNvPr>
          <p:cNvSpPr/>
          <p:nvPr/>
        </p:nvSpPr>
        <p:spPr>
          <a:xfrm rot="20657679">
            <a:off x="752172" y="3805342"/>
            <a:ext cx="359265" cy="15397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ight Arrow 3">
            <a:extLst>
              <a:ext uri="{FF2B5EF4-FFF2-40B4-BE49-F238E27FC236}">
                <a16:creationId xmlns="" xmlns:a16="http://schemas.microsoft.com/office/drawing/2014/main" id="{EC21F402-1663-417D-AC93-BA824E93DA3E}"/>
              </a:ext>
            </a:extLst>
          </p:cNvPr>
          <p:cNvSpPr/>
          <p:nvPr/>
        </p:nvSpPr>
        <p:spPr>
          <a:xfrm rot="1874190">
            <a:off x="1662629" y="3700808"/>
            <a:ext cx="186952" cy="8905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ight Arrow 5">
            <a:extLst>
              <a:ext uri="{FF2B5EF4-FFF2-40B4-BE49-F238E27FC236}">
                <a16:creationId xmlns="" xmlns:a16="http://schemas.microsoft.com/office/drawing/2014/main" id="{1180AE49-6529-4AB2-BAFC-4C113842B6DF}"/>
              </a:ext>
            </a:extLst>
          </p:cNvPr>
          <p:cNvSpPr/>
          <p:nvPr/>
        </p:nvSpPr>
        <p:spPr>
          <a:xfrm>
            <a:off x="2205689" y="3792304"/>
            <a:ext cx="153970" cy="7698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ight Arrow 6">
            <a:extLst>
              <a:ext uri="{FF2B5EF4-FFF2-40B4-BE49-F238E27FC236}">
                <a16:creationId xmlns="" xmlns:a16="http://schemas.microsoft.com/office/drawing/2014/main" id="{9E6C75EE-9C8E-49F6-990A-748FD189E43F}"/>
              </a:ext>
            </a:extLst>
          </p:cNvPr>
          <p:cNvSpPr/>
          <p:nvPr/>
        </p:nvSpPr>
        <p:spPr>
          <a:xfrm>
            <a:off x="2854855" y="3769501"/>
            <a:ext cx="153970" cy="7698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ight Arrow 7">
            <a:extLst>
              <a:ext uri="{FF2B5EF4-FFF2-40B4-BE49-F238E27FC236}">
                <a16:creationId xmlns="" xmlns:a16="http://schemas.microsoft.com/office/drawing/2014/main" id="{61536688-0D51-4643-96C7-F5D8103A163C}"/>
              </a:ext>
            </a:extLst>
          </p:cNvPr>
          <p:cNvSpPr/>
          <p:nvPr/>
        </p:nvSpPr>
        <p:spPr>
          <a:xfrm>
            <a:off x="3513533" y="3783051"/>
            <a:ext cx="153970" cy="7698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ight Arrow 8">
            <a:extLst>
              <a:ext uri="{FF2B5EF4-FFF2-40B4-BE49-F238E27FC236}">
                <a16:creationId xmlns="" xmlns:a16="http://schemas.microsoft.com/office/drawing/2014/main" id="{560F583F-C88F-465F-859B-1105972958ED}"/>
              </a:ext>
            </a:extLst>
          </p:cNvPr>
          <p:cNvSpPr/>
          <p:nvPr/>
        </p:nvSpPr>
        <p:spPr>
          <a:xfrm>
            <a:off x="4256913" y="3783425"/>
            <a:ext cx="153970" cy="7698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ight Arrow 9">
            <a:extLst>
              <a:ext uri="{FF2B5EF4-FFF2-40B4-BE49-F238E27FC236}">
                <a16:creationId xmlns="" xmlns:a16="http://schemas.microsoft.com/office/drawing/2014/main" id="{96375BEF-CA34-4946-BB64-7B36A5DEF5CC}"/>
              </a:ext>
            </a:extLst>
          </p:cNvPr>
          <p:cNvSpPr/>
          <p:nvPr/>
        </p:nvSpPr>
        <p:spPr>
          <a:xfrm>
            <a:off x="4923308" y="3786225"/>
            <a:ext cx="153970" cy="7698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ight Arrow 10">
            <a:extLst>
              <a:ext uri="{FF2B5EF4-FFF2-40B4-BE49-F238E27FC236}">
                <a16:creationId xmlns="" xmlns:a16="http://schemas.microsoft.com/office/drawing/2014/main" id="{CDC78560-D22D-40C3-B502-62BEB907D45F}"/>
              </a:ext>
            </a:extLst>
          </p:cNvPr>
          <p:cNvSpPr/>
          <p:nvPr/>
        </p:nvSpPr>
        <p:spPr>
          <a:xfrm rot="1874190">
            <a:off x="5685981" y="3715064"/>
            <a:ext cx="186952" cy="8905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36" name="Table 35">
            <a:extLst>
              <a:ext uri="{FF2B5EF4-FFF2-40B4-BE49-F238E27FC236}">
                <a16:creationId xmlns="" xmlns:a16="http://schemas.microsoft.com/office/drawing/2014/main" id="{2DCE06A7-9776-4095-8E3F-12242EA7A4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0813188"/>
              </p:ext>
            </p:extLst>
          </p:nvPr>
        </p:nvGraphicFramePr>
        <p:xfrm>
          <a:off x="1227200" y="5846400"/>
          <a:ext cx="4169320" cy="822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1165">
                  <a:extLst>
                    <a:ext uri="{9D8B030D-6E8A-4147-A177-3AD203B41FA5}">
                      <a16:colId xmlns="" xmlns:a16="http://schemas.microsoft.com/office/drawing/2014/main" val="28834161"/>
                    </a:ext>
                  </a:extLst>
                </a:gridCol>
                <a:gridCol w="521165">
                  <a:extLst>
                    <a:ext uri="{9D8B030D-6E8A-4147-A177-3AD203B41FA5}">
                      <a16:colId xmlns="" xmlns:a16="http://schemas.microsoft.com/office/drawing/2014/main" val="3170278934"/>
                    </a:ext>
                  </a:extLst>
                </a:gridCol>
                <a:gridCol w="521165">
                  <a:extLst>
                    <a:ext uri="{9D8B030D-6E8A-4147-A177-3AD203B41FA5}">
                      <a16:colId xmlns="" xmlns:a16="http://schemas.microsoft.com/office/drawing/2014/main" val="2105522786"/>
                    </a:ext>
                  </a:extLst>
                </a:gridCol>
                <a:gridCol w="521165">
                  <a:extLst>
                    <a:ext uri="{9D8B030D-6E8A-4147-A177-3AD203B41FA5}">
                      <a16:colId xmlns="" xmlns:a16="http://schemas.microsoft.com/office/drawing/2014/main" val="4222605383"/>
                    </a:ext>
                  </a:extLst>
                </a:gridCol>
                <a:gridCol w="521165">
                  <a:extLst>
                    <a:ext uri="{9D8B030D-6E8A-4147-A177-3AD203B41FA5}">
                      <a16:colId xmlns="" xmlns:a16="http://schemas.microsoft.com/office/drawing/2014/main" val="3299573421"/>
                    </a:ext>
                  </a:extLst>
                </a:gridCol>
                <a:gridCol w="521165">
                  <a:extLst>
                    <a:ext uri="{9D8B030D-6E8A-4147-A177-3AD203B41FA5}">
                      <a16:colId xmlns="" xmlns:a16="http://schemas.microsoft.com/office/drawing/2014/main" val="2867893535"/>
                    </a:ext>
                  </a:extLst>
                </a:gridCol>
                <a:gridCol w="521165">
                  <a:extLst>
                    <a:ext uri="{9D8B030D-6E8A-4147-A177-3AD203B41FA5}">
                      <a16:colId xmlns="" xmlns:a16="http://schemas.microsoft.com/office/drawing/2014/main" val="2451699700"/>
                    </a:ext>
                  </a:extLst>
                </a:gridCol>
                <a:gridCol w="521165">
                  <a:extLst>
                    <a:ext uri="{9D8B030D-6E8A-4147-A177-3AD203B41FA5}">
                      <a16:colId xmlns="" xmlns:a16="http://schemas.microsoft.com/office/drawing/2014/main" val="425898920"/>
                    </a:ext>
                  </a:extLst>
                </a:gridCol>
              </a:tblGrid>
              <a:tr h="120149">
                <a:tc>
                  <a:txBody>
                    <a:bodyPr/>
                    <a:lstStyle/>
                    <a:p>
                      <a:r>
                        <a:rPr lang="en-GB" sz="1200" dirty="0"/>
                        <a:t>128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580219561"/>
                  </a:ext>
                </a:extLst>
              </a:tr>
              <a:tr h="120149">
                <a:tc>
                  <a:txBody>
                    <a:bodyPr/>
                    <a:lstStyle/>
                    <a:p>
                      <a:r>
                        <a:rPr lang="en-GB" sz="12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711270495"/>
                  </a:ext>
                </a:extLst>
              </a:tr>
              <a:tr h="120149">
                <a:tc gridSpan="8"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32+16+2+1 = 51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990797513"/>
                  </a:ext>
                </a:extLst>
              </a:tr>
            </a:tbl>
          </a:graphicData>
        </a:graphic>
      </p:graphicFrame>
      <p:sp>
        <p:nvSpPr>
          <p:cNvPr id="40" name="Oval 39">
            <a:extLst>
              <a:ext uri="{FF2B5EF4-FFF2-40B4-BE49-F238E27FC236}">
                <a16:creationId xmlns="" xmlns:a16="http://schemas.microsoft.com/office/drawing/2014/main" id="{5F388AD9-D972-46E8-AA60-C0A6DB7A61AC}"/>
              </a:ext>
            </a:extLst>
          </p:cNvPr>
          <p:cNvSpPr/>
          <p:nvPr/>
        </p:nvSpPr>
        <p:spPr>
          <a:xfrm>
            <a:off x="2287651" y="5805264"/>
            <a:ext cx="268125" cy="288032"/>
          </a:xfrm>
          <a:prstGeom prst="ellipse">
            <a:avLst/>
          </a:prstGeom>
          <a:noFill/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Oval 40">
            <a:extLst>
              <a:ext uri="{FF2B5EF4-FFF2-40B4-BE49-F238E27FC236}">
                <a16:creationId xmlns="" xmlns:a16="http://schemas.microsoft.com/office/drawing/2014/main" id="{B9E1BB28-860C-41CF-B718-AB3F07B46213}"/>
              </a:ext>
            </a:extLst>
          </p:cNvPr>
          <p:cNvSpPr/>
          <p:nvPr/>
        </p:nvSpPr>
        <p:spPr>
          <a:xfrm>
            <a:off x="2843808" y="5805264"/>
            <a:ext cx="268125" cy="288032"/>
          </a:xfrm>
          <a:prstGeom prst="ellipse">
            <a:avLst/>
          </a:prstGeom>
          <a:noFill/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Oval 41">
            <a:extLst>
              <a:ext uri="{FF2B5EF4-FFF2-40B4-BE49-F238E27FC236}">
                <a16:creationId xmlns="" xmlns:a16="http://schemas.microsoft.com/office/drawing/2014/main" id="{39105BF2-F210-42C5-B9D4-497587F5A68A}"/>
              </a:ext>
            </a:extLst>
          </p:cNvPr>
          <p:cNvSpPr/>
          <p:nvPr/>
        </p:nvSpPr>
        <p:spPr>
          <a:xfrm>
            <a:off x="4355976" y="5805264"/>
            <a:ext cx="268125" cy="288032"/>
          </a:xfrm>
          <a:prstGeom prst="ellipse">
            <a:avLst/>
          </a:prstGeom>
          <a:noFill/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Oval 42">
            <a:extLst>
              <a:ext uri="{FF2B5EF4-FFF2-40B4-BE49-F238E27FC236}">
                <a16:creationId xmlns="" xmlns:a16="http://schemas.microsoft.com/office/drawing/2014/main" id="{59D063C8-21A9-4F90-BD50-8B9FDD1CFC87}"/>
              </a:ext>
            </a:extLst>
          </p:cNvPr>
          <p:cNvSpPr/>
          <p:nvPr/>
        </p:nvSpPr>
        <p:spPr>
          <a:xfrm>
            <a:off x="4860032" y="5805264"/>
            <a:ext cx="268125" cy="288032"/>
          </a:xfrm>
          <a:prstGeom prst="ellipse">
            <a:avLst/>
          </a:prstGeom>
          <a:noFill/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9511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2841261"/>
              </p:ext>
            </p:extLst>
          </p:nvPr>
        </p:nvGraphicFramePr>
        <p:xfrm>
          <a:off x="107504" y="44624"/>
          <a:ext cx="6408712" cy="6736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81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400600">
                  <a:extLst>
                    <a:ext uri="{9D8B030D-6E8A-4147-A177-3AD203B41FA5}">
                      <a16:colId xmlns="" xmlns:a16="http://schemas.microsoft.com/office/drawing/2014/main" val="504928931"/>
                    </a:ext>
                  </a:extLst>
                </a:gridCol>
              </a:tblGrid>
              <a:tr h="232792"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b="1" dirty="0"/>
                        <a:t>2.6 Data Representation: Binary Arithmetic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algn="ctr"/>
                      <a:r>
                        <a:rPr lang="en-GB" sz="1600" b="0" u="none" dirty="0"/>
                        <a:t>1. </a:t>
                      </a:r>
                      <a:r>
                        <a:rPr lang="en-GB" sz="1600" b="1" u="sng" dirty="0"/>
                        <a:t>Binary</a:t>
                      </a:r>
                      <a:r>
                        <a:rPr lang="en-GB" sz="1600" b="1" u="none" baseline="0" dirty="0"/>
                        <a:t> </a:t>
                      </a:r>
                      <a:r>
                        <a:rPr lang="en-GB" sz="1600" u="none" baseline="0" dirty="0"/>
                        <a:t>Addition</a:t>
                      </a:r>
                      <a:endParaRPr lang="en-GB" sz="1600" b="1" u="none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400" b="1" u="sng" dirty="0"/>
                        <a:t>Binary</a:t>
                      </a:r>
                      <a:r>
                        <a:rPr lang="en-GB" sz="1400" b="1" u="none" dirty="0"/>
                        <a:t> </a:t>
                      </a:r>
                      <a:r>
                        <a:rPr lang="en-GB" sz="1400" dirty="0"/>
                        <a:t>addition works almost identically to </a:t>
                      </a:r>
                      <a:r>
                        <a:rPr lang="en-GB" sz="1400" b="1" u="sng" dirty="0"/>
                        <a:t>Denary</a:t>
                      </a:r>
                      <a:r>
                        <a:rPr lang="en-GB" sz="1400" u="none" dirty="0"/>
                        <a:t> addition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400" u="none" dirty="0"/>
                        <a:t>Work right to left, carry into the next column when needed.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400" u="none" dirty="0"/>
                        <a:t>In each column you are performing one of 4 possible actions.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endParaRPr lang="en-GB" sz="1400" dirty="0"/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endParaRPr lang="en-GB" sz="1400" dirty="0"/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endParaRPr lang="en-GB" sz="1400" dirty="0"/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endParaRPr lang="en-GB" sz="1400" dirty="0"/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endParaRPr lang="en-GB" sz="1400" dirty="0"/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algn="ctr"/>
                      <a:r>
                        <a:rPr lang="en-GB" sz="1600" b="1" u="sng" dirty="0"/>
                        <a:t>2. Binary</a:t>
                      </a:r>
                      <a:r>
                        <a:rPr lang="en-GB" sz="1600" b="1" u="none" baseline="0" dirty="0"/>
                        <a:t> </a:t>
                      </a:r>
                      <a:r>
                        <a:rPr lang="en-GB" sz="1600" u="none" baseline="0" dirty="0"/>
                        <a:t>Shift</a:t>
                      </a:r>
                      <a:endParaRPr lang="en-GB" sz="1600" b="1" u="none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400" b="1" u="sng" dirty="0"/>
                        <a:t>Binary</a:t>
                      </a:r>
                      <a:r>
                        <a:rPr lang="en-GB" sz="1400" u="sng" dirty="0"/>
                        <a:t> </a:t>
                      </a:r>
                      <a:r>
                        <a:rPr lang="en-GB" sz="1400" u="none" dirty="0"/>
                        <a:t>shifts involving moving each </a:t>
                      </a:r>
                      <a:r>
                        <a:rPr lang="en-GB" sz="1400" b="1" u="sng" dirty="0"/>
                        <a:t>binary digit </a:t>
                      </a:r>
                      <a:r>
                        <a:rPr lang="en-GB" sz="1400" u="none" dirty="0"/>
                        <a:t>a given number of places.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u="none" dirty="0"/>
                        <a:t>Only the “first” (from the right) eight digits are kept.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400" u="none" dirty="0"/>
                        <a:t>A left shift involves writing the zeroes at the right of the</a:t>
                      </a:r>
                      <a:r>
                        <a:rPr lang="en-GB" sz="1400" b="1" u="none" dirty="0"/>
                        <a:t> </a:t>
                      </a:r>
                      <a:r>
                        <a:rPr lang="en-GB" sz="1400" b="1" u="sng" dirty="0"/>
                        <a:t>binary</a:t>
                      </a:r>
                      <a:r>
                        <a:rPr lang="en-GB" sz="1400" b="1" u="none" dirty="0"/>
                        <a:t> </a:t>
                      </a:r>
                      <a:r>
                        <a:rPr lang="en-GB" sz="1400" u="none" dirty="0"/>
                        <a:t>number – this multiplies the </a:t>
                      </a:r>
                      <a:r>
                        <a:rPr lang="en-GB" sz="1400" b="1" u="sng" dirty="0"/>
                        <a:t>binary value </a:t>
                      </a:r>
                      <a:r>
                        <a:rPr lang="en-GB" sz="1400" u="none" dirty="0"/>
                        <a:t>by 2 for each zero added.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400" u="none" dirty="0"/>
                        <a:t>A right shift involves writing the zeroes at the left of the </a:t>
                      </a:r>
                      <a:r>
                        <a:rPr lang="en-GB" sz="1400" b="1" u="sng" dirty="0"/>
                        <a:t>binary </a:t>
                      </a:r>
                      <a:r>
                        <a:rPr lang="en-GB" sz="1400" u="none" dirty="0"/>
                        <a:t>number – this divides the </a:t>
                      </a:r>
                      <a:r>
                        <a:rPr lang="en-GB" sz="1400" b="1" u="sng" dirty="0"/>
                        <a:t>binary value </a:t>
                      </a:r>
                      <a:r>
                        <a:rPr lang="en-GB" sz="1400" u="none" dirty="0"/>
                        <a:t>by 2 for each zero added.</a:t>
                      </a:r>
                    </a:p>
                    <a:p>
                      <a:pPr marL="342900" indent="-342900" algn="l">
                        <a:buFont typeface="+mj-lt"/>
                        <a:buAutoNum type="arabicPeriod"/>
                      </a:pPr>
                      <a:endParaRPr lang="en-GB" sz="1400" u="none" dirty="0"/>
                    </a:p>
                    <a:p>
                      <a:pPr marL="342900" indent="-342900" algn="l">
                        <a:buFont typeface="+mj-lt"/>
                        <a:buAutoNum type="arabicPeriod"/>
                      </a:pPr>
                      <a:endParaRPr lang="en-GB" sz="1400" u="none" dirty="0"/>
                    </a:p>
                    <a:p>
                      <a:pPr marL="342900" indent="-342900" algn="l">
                        <a:buFont typeface="+mj-lt"/>
                        <a:buAutoNum type="arabicPeriod"/>
                      </a:pPr>
                      <a:endParaRPr lang="en-GB" sz="1400" u="none" dirty="0"/>
                    </a:p>
                    <a:p>
                      <a:pPr marL="342900" indent="-342900" algn="l">
                        <a:buFont typeface="+mj-lt"/>
                        <a:buAutoNum type="arabicPeriod"/>
                      </a:pPr>
                      <a:endParaRPr lang="en-GB" sz="1400" u="non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600" b="0" u="none" dirty="0"/>
                        <a:t>3. Overflow (Errors)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GB" sz="1400" b="1" u="sng" baseline="0" dirty="0"/>
                        <a:t>Binary</a:t>
                      </a:r>
                      <a:r>
                        <a:rPr lang="en-GB" sz="1400" b="0" u="none" baseline="0" dirty="0"/>
                        <a:t> additions and </a:t>
                      </a:r>
                      <a:r>
                        <a:rPr lang="en-GB" sz="1400" b="1" u="sng" baseline="0" dirty="0"/>
                        <a:t>binary</a:t>
                      </a:r>
                      <a:r>
                        <a:rPr lang="en-GB" sz="1400" b="0" u="none" baseline="0" dirty="0"/>
                        <a:t> shifts sometimes result in an overflow.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GB" sz="1400" b="0" u="none" baseline="0" dirty="0"/>
                        <a:t>Overflows occur when the result of a calculation requires more digits than the computer is able to handle/store.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400" b="0" u="none" baseline="0" dirty="0"/>
                        <a:t>This results in inaccurate calculations.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GB" sz="1400" baseline="0" dirty="0"/>
                        <a:t>Only the first (from the right) 8 digits are kept with addition digits being lost – this means the result stored is lower than it should be.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902559741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ACBB8D98-C1BE-4605-9184-0269E561B4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8778870"/>
              </p:ext>
            </p:extLst>
          </p:nvPr>
        </p:nvGraphicFramePr>
        <p:xfrm>
          <a:off x="6588224" y="44624"/>
          <a:ext cx="2520280" cy="462981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610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8417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4016"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Key Vocabulary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400" baseline="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40633">
                <a:tc>
                  <a:txBody>
                    <a:bodyPr/>
                    <a:lstStyle/>
                    <a:p>
                      <a:r>
                        <a:rPr lang="en-GB" sz="1200" b="1" u="sng" dirty="0"/>
                        <a:t>Binary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200" dirty="0"/>
                        <a:t>Counting</a:t>
                      </a:r>
                      <a:r>
                        <a:rPr lang="en-GB" sz="1200" baseline="0" dirty="0"/>
                        <a:t> system with only two values: 0, 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40633">
                <a:tc>
                  <a:txBody>
                    <a:bodyPr/>
                    <a:lstStyle/>
                    <a:p>
                      <a:r>
                        <a:rPr lang="en-GB" sz="1200" b="1" u="sng" dirty="0"/>
                        <a:t>Denary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200" baseline="0" dirty="0"/>
                        <a:t>The counting system we use.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200" baseline="0" dirty="0"/>
                        <a:t>Digits can be 1-9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925442063"/>
                  </a:ext>
                </a:extLst>
              </a:tr>
              <a:tr h="740633">
                <a:tc>
                  <a:txBody>
                    <a:bodyPr/>
                    <a:lstStyle/>
                    <a:p>
                      <a:r>
                        <a:rPr lang="en-GB" sz="1200" b="1" u="sng" dirty="0"/>
                        <a:t>Digit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200" baseline="0" dirty="0"/>
                        <a:t>Numbers are made up of individual digits </a:t>
                      </a:r>
                      <a:r>
                        <a:rPr lang="en-GB" sz="1200" baseline="0" dirty="0" err="1"/>
                        <a:t>eg</a:t>
                      </a:r>
                      <a:r>
                        <a:rPr lang="en-GB" sz="1200" baseline="0" dirty="0"/>
                        <a:t>. 10 is a 2 digit number.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40633">
                <a:tc>
                  <a:txBody>
                    <a:bodyPr/>
                    <a:lstStyle/>
                    <a:p>
                      <a:r>
                        <a:rPr lang="en-GB" sz="1200" b="1" u="sng" dirty="0"/>
                        <a:t>Digit Value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200" baseline="0" dirty="0"/>
                        <a:t>The “number” the column represents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740633">
                <a:tc>
                  <a:txBody>
                    <a:bodyPr/>
                    <a:lstStyle/>
                    <a:p>
                      <a:r>
                        <a:rPr lang="en-GB" sz="1200" b="1" u="sng" dirty="0"/>
                        <a:t>(Denary / Binary) Value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200" baseline="0" dirty="0"/>
                        <a:t>The “number” that the whole sequence of digits represents.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714096188"/>
                  </a:ext>
                </a:extLst>
              </a:tr>
            </a:tbl>
          </a:graphicData>
        </a:graphic>
      </p:graphicFrame>
      <p:graphicFrame>
        <p:nvGraphicFramePr>
          <p:cNvPr id="2" name="Table 1">
            <a:extLst>
              <a:ext uri="{FF2B5EF4-FFF2-40B4-BE49-F238E27FC236}">
                <a16:creationId xmlns="" xmlns:a16="http://schemas.microsoft.com/office/drawing/2014/main" id="{5553FC0F-A294-4DF2-ACEE-A9DF0B9F50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0253422"/>
              </p:ext>
            </p:extLst>
          </p:nvPr>
        </p:nvGraphicFramePr>
        <p:xfrm>
          <a:off x="5076056" y="908720"/>
          <a:ext cx="1368152" cy="184915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97832">
                  <a:extLst>
                    <a:ext uri="{9D8B030D-6E8A-4147-A177-3AD203B41FA5}">
                      <a16:colId xmlns="" xmlns:a16="http://schemas.microsoft.com/office/drawing/2014/main" val="2453330204"/>
                    </a:ext>
                  </a:extLst>
                </a:gridCol>
                <a:gridCol w="238272">
                  <a:extLst>
                    <a:ext uri="{9D8B030D-6E8A-4147-A177-3AD203B41FA5}">
                      <a16:colId xmlns="" xmlns:a16="http://schemas.microsoft.com/office/drawing/2014/main" val="2091026646"/>
                    </a:ext>
                  </a:extLst>
                </a:gridCol>
                <a:gridCol w="216024">
                  <a:extLst>
                    <a:ext uri="{9D8B030D-6E8A-4147-A177-3AD203B41FA5}">
                      <a16:colId xmlns="" xmlns:a16="http://schemas.microsoft.com/office/drawing/2014/main" val="2951389389"/>
                    </a:ext>
                  </a:extLst>
                </a:gridCol>
                <a:gridCol w="216024">
                  <a:extLst>
                    <a:ext uri="{9D8B030D-6E8A-4147-A177-3AD203B41FA5}">
                      <a16:colId xmlns="" xmlns:a16="http://schemas.microsoft.com/office/drawing/2014/main" val="1761470743"/>
                    </a:ext>
                  </a:extLst>
                </a:gridCol>
              </a:tblGrid>
              <a:tr h="178912">
                <a:tc gridSpan="4">
                  <a:txBody>
                    <a:bodyPr/>
                    <a:lstStyle/>
                    <a:p>
                      <a:pPr algn="ctr"/>
                      <a:r>
                        <a:rPr lang="en-GB" sz="1100" b="1" dirty="0"/>
                        <a:t>4 Possible Actions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595748648"/>
                  </a:ext>
                </a:extLst>
              </a:tr>
              <a:tr h="178912">
                <a:tc>
                  <a:txBody>
                    <a:bodyPr/>
                    <a:lstStyle/>
                    <a:p>
                      <a:r>
                        <a:rPr lang="en-GB" sz="1100" dirty="0"/>
                        <a:t>0 + 0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=</a:t>
                      </a:r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390131551"/>
                  </a:ext>
                </a:extLst>
              </a:tr>
              <a:tr h="178912">
                <a:tc>
                  <a:txBody>
                    <a:bodyPr/>
                    <a:lstStyle/>
                    <a:p>
                      <a:r>
                        <a:rPr lang="en-GB" sz="1100" dirty="0"/>
                        <a:t>0 + 1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=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54955252"/>
                  </a:ext>
                </a:extLst>
              </a:tr>
              <a:tr h="178912">
                <a:tc>
                  <a:txBody>
                    <a:bodyPr/>
                    <a:lstStyle/>
                    <a:p>
                      <a:r>
                        <a:rPr lang="en-GB" sz="1100" dirty="0"/>
                        <a:t>1 + 1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=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0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768385288"/>
                  </a:ext>
                </a:extLst>
              </a:tr>
              <a:tr h="178912">
                <a:tc gridSpan="2"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1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995620501"/>
                  </a:ext>
                </a:extLst>
              </a:tr>
              <a:tr h="294679">
                <a:tc>
                  <a:txBody>
                    <a:bodyPr/>
                    <a:lstStyle/>
                    <a:p>
                      <a:r>
                        <a:rPr lang="en-GB" sz="1100" dirty="0"/>
                        <a:t>1 + 1 + 1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=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39591455"/>
                  </a:ext>
                </a:extLst>
              </a:tr>
              <a:tr h="178912">
                <a:tc gridSpan="2"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1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66341254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="" xmlns:a16="http://schemas.microsoft.com/office/drawing/2014/main" id="{FEA97BB8-30F7-46BD-9381-489C956676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9555802"/>
              </p:ext>
            </p:extLst>
          </p:nvPr>
        </p:nvGraphicFramePr>
        <p:xfrm>
          <a:off x="179513" y="1556792"/>
          <a:ext cx="4824531" cy="1208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36059">
                  <a:extLst>
                    <a:ext uri="{9D8B030D-6E8A-4147-A177-3AD203B41FA5}">
                      <a16:colId xmlns="" xmlns:a16="http://schemas.microsoft.com/office/drawing/2014/main" val="1090523568"/>
                    </a:ext>
                  </a:extLst>
                </a:gridCol>
                <a:gridCol w="536059">
                  <a:extLst>
                    <a:ext uri="{9D8B030D-6E8A-4147-A177-3AD203B41FA5}">
                      <a16:colId xmlns="" xmlns:a16="http://schemas.microsoft.com/office/drawing/2014/main" val="4173301841"/>
                    </a:ext>
                  </a:extLst>
                </a:gridCol>
                <a:gridCol w="536059">
                  <a:extLst>
                    <a:ext uri="{9D8B030D-6E8A-4147-A177-3AD203B41FA5}">
                      <a16:colId xmlns="" xmlns:a16="http://schemas.microsoft.com/office/drawing/2014/main" val="2259804475"/>
                    </a:ext>
                  </a:extLst>
                </a:gridCol>
                <a:gridCol w="536059">
                  <a:extLst>
                    <a:ext uri="{9D8B030D-6E8A-4147-A177-3AD203B41FA5}">
                      <a16:colId xmlns="" xmlns:a16="http://schemas.microsoft.com/office/drawing/2014/main" val="1585315365"/>
                    </a:ext>
                  </a:extLst>
                </a:gridCol>
                <a:gridCol w="536059">
                  <a:extLst>
                    <a:ext uri="{9D8B030D-6E8A-4147-A177-3AD203B41FA5}">
                      <a16:colId xmlns="" xmlns:a16="http://schemas.microsoft.com/office/drawing/2014/main" val="2280337768"/>
                    </a:ext>
                  </a:extLst>
                </a:gridCol>
                <a:gridCol w="536059">
                  <a:extLst>
                    <a:ext uri="{9D8B030D-6E8A-4147-A177-3AD203B41FA5}">
                      <a16:colId xmlns="" xmlns:a16="http://schemas.microsoft.com/office/drawing/2014/main" val="1136881990"/>
                    </a:ext>
                  </a:extLst>
                </a:gridCol>
                <a:gridCol w="536059">
                  <a:extLst>
                    <a:ext uri="{9D8B030D-6E8A-4147-A177-3AD203B41FA5}">
                      <a16:colId xmlns="" xmlns:a16="http://schemas.microsoft.com/office/drawing/2014/main" val="2068415620"/>
                    </a:ext>
                  </a:extLst>
                </a:gridCol>
                <a:gridCol w="536059">
                  <a:extLst>
                    <a:ext uri="{9D8B030D-6E8A-4147-A177-3AD203B41FA5}">
                      <a16:colId xmlns="" xmlns:a16="http://schemas.microsoft.com/office/drawing/2014/main" val="4086215031"/>
                    </a:ext>
                  </a:extLst>
                </a:gridCol>
                <a:gridCol w="536059">
                  <a:extLst>
                    <a:ext uri="{9D8B030D-6E8A-4147-A177-3AD203B41FA5}">
                      <a16:colId xmlns="" xmlns:a16="http://schemas.microsoft.com/office/drawing/2014/main" val="2500661028"/>
                    </a:ext>
                  </a:extLst>
                </a:gridCol>
              </a:tblGrid>
              <a:tr h="300272">
                <a:tc>
                  <a:txBody>
                    <a:bodyPr/>
                    <a:lstStyle/>
                    <a:p>
                      <a:endParaRPr lang="en-GB" sz="1500" dirty="0"/>
                    </a:p>
                  </a:txBody>
                  <a:tcPr marL="73460" marR="73460" marT="36730" marB="36730"/>
                </a:tc>
                <a:tc>
                  <a:txBody>
                    <a:bodyPr/>
                    <a:lstStyle/>
                    <a:p>
                      <a:r>
                        <a:rPr lang="en-GB" sz="1500" dirty="0"/>
                        <a:t>0</a:t>
                      </a:r>
                    </a:p>
                  </a:txBody>
                  <a:tcPr marL="73460" marR="73460" marT="36730" marB="36730"/>
                </a:tc>
                <a:tc>
                  <a:txBody>
                    <a:bodyPr/>
                    <a:lstStyle/>
                    <a:p>
                      <a:r>
                        <a:rPr lang="en-GB" sz="1500" dirty="0"/>
                        <a:t>0</a:t>
                      </a:r>
                    </a:p>
                  </a:txBody>
                  <a:tcPr marL="73460" marR="73460" marT="36730" marB="36730"/>
                </a:tc>
                <a:tc>
                  <a:txBody>
                    <a:bodyPr/>
                    <a:lstStyle/>
                    <a:p>
                      <a:r>
                        <a:rPr lang="en-GB" sz="1500" dirty="0"/>
                        <a:t>1</a:t>
                      </a:r>
                    </a:p>
                  </a:txBody>
                  <a:tcPr marL="73460" marR="73460" marT="36730" marB="36730"/>
                </a:tc>
                <a:tc>
                  <a:txBody>
                    <a:bodyPr/>
                    <a:lstStyle/>
                    <a:p>
                      <a:r>
                        <a:rPr lang="en-GB" sz="1500" dirty="0"/>
                        <a:t>1</a:t>
                      </a:r>
                    </a:p>
                  </a:txBody>
                  <a:tcPr marL="73460" marR="73460" marT="36730" marB="36730"/>
                </a:tc>
                <a:tc>
                  <a:txBody>
                    <a:bodyPr/>
                    <a:lstStyle/>
                    <a:p>
                      <a:r>
                        <a:rPr lang="en-GB" sz="1500" dirty="0"/>
                        <a:t>1</a:t>
                      </a:r>
                    </a:p>
                  </a:txBody>
                  <a:tcPr marL="73460" marR="73460" marT="36730" marB="36730"/>
                </a:tc>
                <a:tc>
                  <a:txBody>
                    <a:bodyPr/>
                    <a:lstStyle/>
                    <a:p>
                      <a:r>
                        <a:rPr lang="en-GB" sz="1500" dirty="0"/>
                        <a:t>0</a:t>
                      </a:r>
                    </a:p>
                  </a:txBody>
                  <a:tcPr marL="73460" marR="73460" marT="36730" marB="36730"/>
                </a:tc>
                <a:tc>
                  <a:txBody>
                    <a:bodyPr/>
                    <a:lstStyle/>
                    <a:p>
                      <a:r>
                        <a:rPr lang="en-GB" sz="1500" dirty="0"/>
                        <a:t>1</a:t>
                      </a:r>
                    </a:p>
                  </a:txBody>
                  <a:tcPr marL="73460" marR="73460" marT="36730" marB="36730"/>
                </a:tc>
                <a:tc>
                  <a:txBody>
                    <a:bodyPr/>
                    <a:lstStyle/>
                    <a:p>
                      <a:r>
                        <a:rPr lang="en-GB" sz="1500" dirty="0"/>
                        <a:t>0</a:t>
                      </a:r>
                    </a:p>
                  </a:txBody>
                  <a:tcPr marL="73460" marR="73460" marT="36730" marB="36730"/>
                </a:tc>
                <a:extLst>
                  <a:ext uri="{0D108BD9-81ED-4DB2-BD59-A6C34878D82A}">
                    <a16:rowId xmlns="" xmlns:a16="http://schemas.microsoft.com/office/drawing/2014/main" val="940151488"/>
                  </a:ext>
                </a:extLst>
              </a:tr>
              <a:tr h="300272">
                <a:tc>
                  <a:txBody>
                    <a:bodyPr/>
                    <a:lstStyle/>
                    <a:p>
                      <a:r>
                        <a:rPr lang="en-GB" sz="1500" dirty="0"/>
                        <a:t>+</a:t>
                      </a:r>
                    </a:p>
                  </a:txBody>
                  <a:tcPr marL="73460" marR="73460" marT="36730" marB="36730"/>
                </a:tc>
                <a:tc>
                  <a:txBody>
                    <a:bodyPr/>
                    <a:lstStyle/>
                    <a:p>
                      <a:r>
                        <a:rPr lang="en-GB" sz="1500" dirty="0"/>
                        <a:t>1</a:t>
                      </a:r>
                    </a:p>
                  </a:txBody>
                  <a:tcPr marL="73460" marR="73460" marT="36730" marB="36730"/>
                </a:tc>
                <a:tc>
                  <a:txBody>
                    <a:bodyPr/>
                    <a:lstStyle/>
                    <a:p>
                      <a:r>
                        <a:rPr lang="en-GB" sz="1500" dirty="0"/>
                        <a:t>0</a:t>
                      </a:r>
                    </a:p>
                  </a:txBody>
                  <a:tcPr marL="73460" marR="73460" marT="36730" marB="36730"/>
                </a:tc>
                <a:tc>
                  <a:txBody>
                    <a:bodyPr/>
                    <a:lstStyle/>
                    <a:p>
                      <a:r>
                        <a:rPr lang="en-GB" sz="1500" dirty="0"/>
                        <a:t>1</a:t>
                      </a:r>
                    </a:p>
                  </a:txBody>
                  <a:tcPr marL="73460" marR="73460" marT="36730" marB="36730"/>
                </a:tc>
                <a:tc>
                  <a:txBody>
                    <a:bodyPr/>
                    <a:lstStyle/>
                    <a:p>
                      <a:r>
                        <a:rPr lang="en-GB" sz="1500" dirty="0"/>
                        <a:t>0</a:t>
                      </a:r>
                    </a:p>
                  </a:txBody>
                  <a:tcPr marL="73460" marR="73460" marT="36730" marB="36730"/>
                </a:tc>
                <a:tc>
                  <a:txBody>
                    <a:bodyPr/>
                    <a:lstStyle/>
                    <a:p>
                      <a:r>
                        <a:rPr lang="en-GB" sz="1500" dirty="0"/>
                        <a:t>1</a:t>
                      </a:r>
                    </a:p>
                  </a:txBody>
                  <a:tcPr marL="73460" marR="73460" marT="36730" marB="36730"/>
                </a:tc>
                <a:tc>
                  <a:txBody>
                    <a:bodyPr/>
                    <a:lstStyle/>
                    <a:p>
                      <a:r>
                        <a:rPr lang="en-GB" sz="1500" dirty="0"/>
                        <a:t>1</a:t>
                      </a:r>
                    </a:p>
                  </a:txBody>
                  <a:tcPr marL="73460" marR="73460" marT="36730" marB="36730"/>
                </a:tc>
                <a:tc>
                  <a:txBody>
                    <a:bodyPr/>
                    <a:lstStyle/>
                    <a:p>
                      <a:r>
                        <a:rPr lang="en-GB" sz="1500" dirty="0"/>
                        <a:t>0</a:t>
                      </a:r>
                    </a:p>
                  </a:txBody>
                  <a:tcPr marL="73460" marR="73460" marT="36730" marB="36730"/>
                </a:tc>
                <a:tc>
                  <a:txBody>
                    <a:bodyPr/>
                    <a:lstStyle/>
                    <a:p>
                      <a:r>
                        <a:rPr lang="en-GB" sz="1500" dirty="0"/>
                        <a:t>0</a:t>
                      </a:r>
                    </a:p>
                  </a:txBody>
                  <a:tcPr marL="73460" marR="73460" marT="36730" marB="36730"/>
                </a:tc>
                <a:extLst>
                  <a:ext uri="{0D108BD9-81ED-4DB2-BD59-A6C34878D82A}">
                    <a16:rowId xmlns="" xmlns:a16="http://schemas.microsoft.com/office/drawing/2014/main" val="3416725217"/>
                  </a:ext>
                </a:extLst>
              </a:tr>
              <a:tr h="300272">
                <a:tc>
                  <a:txBody>
                    <a:bodyPr/>
                    <a:lstStyle/>
                    <a:p>
                      <a:r>
                        <a:rPr lang="en-GB" sz="1500" dirty="0"/>
                        <a:t>=</a:t>
                      </a:r>
                    </a:p>
                  </a:txBody>
                  <a:tcPr marL="73460" marR="73460" marT="36730" marB="36730"/>
                </a:tc>
                <a:tc>
                  <a:txBody>
                    <a:bodyPr/>
                    <a:lstStyle/>
                    <a:p>
                      <a:r>
                        <a:rPr lang="en-GB" sz="1500" b="1" dirty="0"/>
                        <a:t>1</a:t>
                      </a:r>
                    </a:p>
                  </a:txBody>
                  <a:tcPr marL="73460" marR="73460" marT="36730" marB="36730"/>
                </a:tc>
                <a:tc>
                  <a:txBody>
                    <a:bodyPr/>
                    <a:lstStyle/>
                    <a:p>
                      <a:r>
                        <a:rPr lang="en-GB" sz="1500" b="1" dirty="0"/>
                        <a:t>1</a:t>
                      </a:r>
                    </a:p>
                  </a:txBody>
                  <a:tcPr marL="73460" marR="73460" marT="36730" marB="36730"/>
                </a:tc>
                <a:tc>
                  <a:txBody>
                    <a:bodyPr/>
                    <a:lstStyle/>
                    <a:p>
                      <a:r>
                        <a:rPr lang="en-GB" sz="1500" b="1" dirty="0"/>
                        <a:t>1</a:t>
                      </a:r>
                    </a:p>
                  </a:txBody>
                  <a:tcPr marL="73460" marR="73460" marT="36730" marB="36730"/>
                </a:tc>
                <a:tc>
                  <a:txBody>
                    <a:bodyPr/>
                    <a:lstStyle/>
                    <a:p>
                      <a:r>
                        <a:rPr lang="en-GB" sz="1500" b="1" dirty="0"/>
                        <a:t>0</a:t>
                      </a:r>
                    </a:p>
                  </a:txBody>
                  <a:tcPr marL="73460" marR="73460" marT="36730" marB="36730"/>
                </a:tc>
                <a:tc>
                  <a:txBody>
                    <a:bodyPr/>
                    <a:lstStyle/>
                    <a:p>
                      <a:r>
                        <a:rPr lang="en-GB" sz="1500" b="1" dirty="0"/>
                        <a:t>0</a:t>
                      </a:r>
                    </a:p>
                  </a:txBody>
                  <a:tcPr marL="73460" marR="73460" marT="36730" marB="36730"/>
                </a:tc>
                <a:tc>
                  <a:txBody>
                    <a:bodyPr/>
                    <a:lstStyle/>
                    <a:p>
                      <a:r>
                        <a:rPr lang="en-GB" sz="1500" b="1" dirty="0"/>
                        <a:t>1</a:t>
                      </a:r>
                    </a:p>
                  </a:txBody>
                  <a:tcPr marL="73460" marR="73460" marT="36730" marB="36730"/>
                </a:tc>
                <a:tc>
                  <a:txBody>
                    <a:bodyPr/>
                    <a:lstStyle/>
                    <a:p>
                      <a:r>
                        <a:rPr lang="en-GB" sz="1500" b="1" dirty="0"/>
                        <a:t>1</a:t>
                      </a:r>
                    </a:p>
                  </a:txBody>
                  <a:tcPr marL="73460" marR="73460" marT="36730" marB="36730"/>
                </a:tc>
                <a:tc>
                  <a:txBody>
                    <a:bodyPr/>
                    <a:lstStyle/>
                    <a:p>
                      <a:r>
                        <a:rPr lang="en-GB" sz="1500" b="1" dirty="0"/>
                        <a:t>0</a:t>
                      </a:r>
                    </a:p>
                  </a:txBody>
                  <a:tcPr marL="73460" marR="73460" marT="36730" marB="36730"/>
                </a:tc>
                <a:extLst>
                  <a:ext uri="{0D108BD9-81ED-4DB2-BD59-A6C34878D82A}">
                    <a16:rowId xmlns="" xmlns:a16="http://schemas.microsoft.com/office/drawing/2014/main" val="2832488823"/>
                  </a:ext>
                </a:extLst>
              </a:tr>
              <a:tr h="300272">
                <a:tc>
                  <a:txBody>
                    <a:bodyPr/>
                    <a:lstStyle/>
                    <a:p>
                      <a:r>
                        <a:rPr lang="en-GB" sz="1000" dirty="0"/>
                        <a:t>Carries</a:t>
                      </a:r>
                    </a:p>
                  </a:txBody>
                  <a:tcPr marL="73460" marR="73460" marT="36730" marB="36730"/>
                </a:tc>
                <a:tc>
                  <a:txBody>
                    <a:bodyPr/>
                    <a:lstStyle/>
                    <a:p>
                      <a:endParaRPr lang="en-GB" sz="1500" dirty="0"/>
                    </a:p>
                  </a:txBody>
                  <a:tcPr marL="73460" marR="73460" marT="36730" marB="36730"/>
                </a:tc>
                <a:tc>
                  <a:txBody>
                    <a:bodyPr/>
                    <a:lstStyle/>
                    <a:p>
                      <a:r>
                        <a:rPr lang="en-GB" sz="1500" dirty="0"/>
                        <a:t>1</a:t>
                      </a:r>
                    </a:p>
                  </a:txBody>
                  <a:tcPr marL="73460" marR="73460" marT="36730" marB="36730"/>
                </a:tc>
                <a:tc>
                  <a:txBody>
                    <a:bodyPr/>
                    <a:lstStyle/>
                    <a:p>
                      <a:r>
                        <a:rPr lang="en-GB" sz="1500" dirty="0"/>
                        <a:t>1</a:t>
                      </a:r>
                    </a:p>
                  </a:txBody>
                  <a:tcPr marL="73460" marR="73460" marT="36730" marB="36730"/>
                </a:tc>
                <a:tc>
                  <a:txBody>
                    <a:bodyPr/>
                    <a:lstStyle/>
                    <a:p>
                      <a:r>
                        <a:rPr lang="en-GB" sz="1500" dirty="0"/>
                        <a:t>1</a:t>
                      </a:r>
                    </a:p>
                  </a:txBody>
                  <a:tcPr marL="73460" marR="73460" marT="36730" marB="36730"/>
                </a:tc>
                <a:tc>
                  <a:txBody>
                    <a:bodyPr/>
                    <a:lstStyle/>
                    <a:p>
                      <a:endParaRPr lang="en-GB" sz="1500" dirty="0"/>
                    </a:p>
                  </a:txBody>
                  <a:tcPr marL="73460" marR="73460" marT="36730" marB="36730"/>
                </a:tc>
                <a:tc>
                  <a:txBody>
                    <a:bodyPr/>
                    <a:lstStyle/>
                    <a:p>
                      <a:endParaRPr lang="en-GB" sz="1500"/>
                    </a:p>
                  </a:txBody>
                  <a:tcPr marL="73460" marR="73460" marT="36730" marB="36730"/>
                </a:tc>
                <a:tc>
                  <a:txBody>
                    <a:bodyPr/>
                    <a:lstStyle/>
                    <a:p>
                      <a:endParaRPr lang="en-GB" sz="1500"/>
                    </a:p>
                  </a:txBody>
                  <a:tcPr marL="73460" marR="73460" marT="36730" marB="36730"/>
                </a:tc>
                <a:tc>
                  <a:txBody>
                    <a:bodyPr/>
                    <a:lstStyle/>
                    <a:p>
                      <a:endParaRPr lang="en-GB" sz="1500" dirty="0"/>
                    </a:p>
                  </a:txBody>
                  <a:tcPr marL="73460" marR="73460" marT="36730" marB="36730"/>
                </a:tc>
                <a:extLst>
                  <a:ext uri="{0D108BD9-81ED-4DB2-BD59-A6C34878D82A}">
                    <a16:rowId xmlns="" xmlns:a16="http://schemas.microsoft.com/office/drawing/2014/main" val="2046841244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="" xmlns:a16="http://schemas.microsoft.com/office/drawing/2014/main" id="{C3855C55-5EFF-4650-9639-F191EADC0F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5413166"/>
              </p:ext>
            </p:extLst>
          </p:nvPr>
        </p:nvGraphicFramePr>
        <p:xfrm>
          <a:off x="251520" y="4509120"/>
          <a:ext cx="6120681" cy="822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41561">
                  <a:extLst>
                    <a:ext uri="{9D8B030D-6E8A-4147-A177-3AD203B41FA5}">
                      <a16:colId xmlns="" xmlns:a16="http://schemas.microsoft.com/office/drawing/2014/main" val="3307810362"/>
                    </a:ext>
                  </a:extLst>
                </a:gridCol>
                <a:gridCol w="534890">
                  <a:extLst>
                    <a:ext uri="{9D8B030D-6E8A-4147-A177-3AD203B41FA5}">
                      <a16:colId xmlns="" xmlns:a16="http://schemas.microsoft.com/office/drawing/2014/main" val="876139805"/>
                    </a:ext>
                  </a:extLst>
                </a:gridCol>
                <a:gridCol w="534890">
                  <a:extLst>
                    <a:ext uri="{9D8B030D-6E8A-4147-A177-3AD203B41FA5}">
                      <a16:colId xmlns="" xmlns:a16="http://schemas.microsoft.com/office/drawing/2014/main" val="2297056818"/>
                    </a:ext>
                  </a:extLst>
                </a:gridCol>
                <a:gridCol w="534890">
                  <a:extLst>
                    <a:ext uri="{9D8B030D-6E8A-4147-A177-3AD203B41FA5}">
                      <a16:colId xmlns="" xmlns:a16="http://schemas.microsoft.com/office/drawing/2014/main" val="3490994504"/>
                    </a:ext>
                  </a:extLst>
                </a:gridCol>
                <a:gridCol w="534890">
                  <a:extLst>
                    <a:ext uri="{9D8B030D-6E8A-4147-A177-3AD203B41FA5}">
                      <a16:colId xmlns="" xmlns:a16="http://schemas.microsoft.com/office/drawing/2014/main" val="1383519881"/>
                    </a:ext>
                  </a:extLst>
                </a:gridCol>
                <a:gridCol w="534890">
                  <a:extLst>
                    <a:ext uri="{9D8B030D-6E8A-4147-A177-3AD203B41FA5}">
                      <a16:colId xmlns="" xmlns:a16="http://schemas.microsoft.com/office/drawing/2014/main" val="1855676371"/>
                    </a:ext>
                  </a:extLst>
                </a:gridCol>
                <a:gridCol w="534890">
                  <a:extLst>
                    <a:ext uri="{9D8B030D-6E8A-4147-A177-3AD203B41FA5}">
                      <a16:colId xmlns="" xmlns:a16="http://schemas.microsoft.com/office/drawing/2014/main" val="3783783470"/>
                    </a:ext>
                  </a:extLst>
                </a:gridCol>
                <a:gridCol w="534890">
                  <a:extLst>
                    <a:ext uri="{9D8B030D-6E8A-4147-A177-3AD203B41FA5}">
                      <a16:colId xmlns="" xmlns:a16="http://schemas.microsoft.com/office/drawing/2014/main" val="1729290610"/>
                    </a:ext>
                  </a:extLst>
                </a:gridCol>
                <a:gridCol w="534890">
                  <a:extLst>
                    <a:ext uri="{9D8B030D-6E8A-4147-A177-3AD203B41FA5}">
                      <a16:colId xmlns="" xmlns:a16="http://schemas.microsoft.com/office/drawing/2014/main" val="121752001"/>
                    </a:ext>
                  </a:extLst>
                </a:gridCol>
              </a:tblGrid>
              <a:tr h="197280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51613389"/>
                  </a:ext>
                </a:extLst>
              </a:tr>
              <a:tr h="197280">
                <a:tc>
                  <a:txBody>
                    <a:bodyPr/>
                    <a:lstStyle/>
                    <a:p>
                      <a:r>
                        <a:rPr lang="en-GB" sz="1200" dirty="0"/>
                        <a:t>2 Left Shift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="1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="1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355697723"/>
                  </a:ext>
                </a:extLst>
              </a:tr>
              <a:tr h="197280">
                <a:tc>
                  <a:txBody>
                    <a:bodyPr/>
                    <a:lstStyle/>
                    <a:p>
                      <a:r>
                        <a:rPr lang="en-GB" sz="1200" dirty="0"/>
                        <a:t>2 Right Shift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="1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="1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6626717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0141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6174040"/>
              </p:ext>
            </p:extLst>
          </p:nvPr>
        </p:nvGraphicFramePr>
        <p:xfrm>
          <a:off x="1745939" y="44624"/>
          <a:ext cx="4824538" cy="5135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97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4119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4119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7599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65195">
                  <a:extLst>
                    <a:ext uri="{9D8B030D-6E8A-4147-A177-3AD203B41FA5}">
                      <a16:colId xmlns="" xmlns:a16="http://schemas.microsoft.com/office/drawing/2014/main" val="3891626653"/>
                    </a:ext>
                  </a:extLst>
                </a:gridCol>
                <a:gridCol w="94119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32792">
                <a:tc gridSpan="6"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2.6 Data Representation: Hexadecimal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endParaRPr lang="en-GB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2792">
                <a:tc gridSpan="6"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100" b="0" u="none" dirty="0">
                          <a:solidFill>
                            <a:schemeClr val="tx1"/>
                          </a:solidFill>
                        </a:rPr>
                        <a:t>As each digit can only represent 2 possible values, </a:t>
                      </a:r>
                      <a:r>
                        <a:rPr lang="en-GB" sz="1100" b="1" u="sng" dirty="0">
                          <a:solidFill>
                            <a:schemeClr val="tx1"/>
                          </a:solidFill>
                        </a:rPr>
                        <a:t>Binary</a:t>
                      </a:r>
                      <a:r>
                        <a:rPr lang="en-GB" sz="1100" b="0" u="none" dirty="0">
                          <a:solidFill>
                            <a:schemeClr val="tx1"/>
                          </a:solidFill>
                        </a:rPr>
                        <a:t> representations of large values require long sequences of digits.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100" b="1" u="sng" dirty="0">
                          <a:solidFill>
                            <a:schemeClr val="tx1"/>
                          </a:solidFill>
                        </a:rPr>
                        <a:t>Hexadecimal</a:t>
                      </a:r>
                      <a:r>
                        <a:rPr lang="en-GB" sz="1100" b="0" u="none" dirty="0">
                          <a:solidFill>
                            <a:schemeClr val="tx1"/>
                          </a:solidFill>
                        </a:rPr>
                        <a:t> is often used by programmers and web developers to refer to long sequences of binary digits as they can represent the same values with much shorter sequences of digits.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100" b="0" u="none" dirty="0">
                          <a:solidFill>
                            <a:schemeClr val="tx1"/>
                          </a:solidFill>
                        </a:rPr>
                        <a:t>Most commonly seen to represent colours in website development.</a:t>
                      </a:r>
                      <a:endParaRPr lang="en-GB" sz="1100" b="1" u="sng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740547293"/>
                  </a:ext>
                </a:extLst>
              </a:tr>
              <a:tr h="129912">
                <a:tc>
                  <a:txBody>
                    <a:bodyPr/>
                    <a:lstStyle/>
                    <a:p>
                      <a:r>
                        <a:rPr lang="en-GB" sz="1100" b="0" u="none" dirty="0">
                          <a:solidFill>
                            <a:schemeClr val="bg1"/>
                          </a:solidFill>
                        </a:rPr>
                        <a:t>1. </a:t>
                      </a:r>
                      <a:r>
                        <a:rPr lang="en-GB" sz="1100" b="1" u="sng" dirty="0">
                          <a:solidFill>
                            <a:schemeClr val="bg1"/>
                          </a:solidFill>
                        </a:rPr>
                        <a:t>Hexadecimal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100" b="1" u="sng" baseline="0" dirty="0">
                          <a:solidFill>
                            <a:schemeClr val="tx1"/>
                          </a:solidFill>
                        </a:rPr>
                        <a:t>Digits</a:t>
                      </a:r>
                      <a:r>
                        <a:rPr lang="en-GB" sz="1100" baseline="0" dirty="0">
                          <a:solidFill>
                            <a:schemeClr val="tx1"/>
                          </a:solidFill>
                        </a:rPr>
                        <a:t> can have one of 16 values: 0 to F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100" b="1" u="sng" baseline="0" dirty="0">
                          <a:solidFill>
                            <a:schemeClr val="tx1"/>
                          </a:solidFill>
                        </a:rPr>
                        <a:t>Digits </a:t>
                      </a:r>
                      <a:r>
                        <a:rPr lang="en-GB" sz="1100" b="0" u="none" baseline="0" dirty="0">
                          <a:solidFill>
                            <a:schemeClr val="tx1"/>
                          </a:solidFill>
                        </a:rPr>
                        <a:t>multiply by 16</a:t>
                      </a:r>
                      <a:r>
                        <a:rPr lang="en-GB" sz="1100" baseline="0" dirty="0">
                          <a:solidFill>
                            <a:schemeClr val="tx1"/>
                          </a:solidFill>
                        </a:rPr>
                        <a:t> in value from right to left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29912">
                <a:tc rowSpan="2">
                  <a:txBody>
                    <a:bodyPr/>
                    <a:lstStyle/>
                    <a:p>
                      <a:r>
                        <a:rPr lang="en-GB" sz="1100" b="0" u="none" dirty="0">
                          <a:solidFill>
                            <a:schemeClr val="bg1"/>
                          </a:solidFill>
                        </a:rPr>
                        <a:t>2. </a:t>
                      </a:r>
                      <a:r>
                        <a:rPr lang="en-GB" sz="1100" b="1" u="sng" dirty="0">
                          <a:solidFill>
                            <a:schemeClr val="bg1"/>
                          </a:solidFill>
                        </a:rPr>
                        <a:t>Hex</a:t>
                      </a:r>
                      <a:r>
                        <a:rPr lang="en-GB" sz="1100" b="0" u="none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GB" sz="1100" b="1" u="sng" dirty="0">
                          <a:solidFill>
                            <a:schemeClr val="bg1"/>
                          </a:solidFill>
                        </a:rPr>
                        <a:t>Digit</a:t>
                      </a:r>
                      <a:r>
                        <a:rPr lang="en-GB" sz="1100" b="1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GB" sz="1100" b="1" u="sng" dirty="0">
                          <a:solidFill>
                            <a:schemeClr val="bg1"/>
                          </a:solidFill>
                        </a:rPr>
                        <a:t>Value</a:t>
                      </a:r>
                    </a:p>
                    <a:p>
                      <a:r>
                        <a:rPr lang="en-GB" sz="1100" b="0" dirty="0">
                          <a:solidFill>
                            <a:schemeClr val="bg1"/>
                          </a:solidFill>
                        </a:rPr>
                        <a:t>Sequence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16</a:t>
                      </a:r>
                      <a:r>
                        <a:rPr lang="en-GB" sz="1100" baseline="3000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16</a:t>
                      </a:r>
                      <a:r>
                        <a:rPr lang="en-GB" sz="1100" baseline="300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16</a:t>
                      </a:r>
                      <a:r>
                        <a:rPr lang="en-GB" sz="1100" baseline="300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endParaRPr lang="en-GB" sz="1200" baseline="30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16</a:t>
                      </a:r>
                      <a:r>
                        <a:rPr lang="en-GB" sz="1100" baseline="300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GB" sz="1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100" baseline="0" dirty="0">
                          <a:solidFill>
                            <a:schemeClr val="tx1"/>
                          </a:solidFill>
                        </a:rPr>
                        <a:t>4096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100" baseline="0" dirty="0">
                          <a:solidFill>
                            <a:schemeClr val="tx1"/>
                          </a:solidFill>
                        </a:rPr>
                        <a:t>256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100" baseline="0" dirty="0">
                          <a:solidFill>
                            <a:schemeClr val="tx1"/>
                          </a:solidFill>
                        </a:rPr>
                        <a:t>16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endParaRPr lang="en-GB" sz="12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100" baseline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0">
                <a:tc gridSpan="6">
                  <a:txBody>
                    <a:bodyPr/>
                    <a:lstStyle/>
                    <a:p>
                      <a:pPr algn="ctr"/>
                      <a:r>
                        <a:rPr lang="en-GB" sz="1400" b="0" u="none" dirty="0">
                          <a:solidFill>
                            <a:schemeClr val="tx1"/>
                          </a:solidFill>
                        </a:rPr>
                        <a:t>3. </a:t>
                      </a:r>
                      <a:r>
                        <a:rPr lang="en-GB" sz="1400" b="1" u="sng" dirty="0">
                          <a:solidFill>
                            <a:schemeClr val="tx1"/>
                          </a:solidFill>
                        </a:rPr>
                        <a:t>Hexadecimal</a:t>
                      </a:r>
                      <a:r>
                        <a:rPr lang="en-GB" sz="1400" b="1" u="sng" baseline="0" dirty="0">
                          <a:solidFill>
                            <a:schemeClr val="tx1"/>
                          </a:solidFill>
                        </a:rPr>
                        <a:t> to Binary</a:t>
                      </a:r>
                      <a:endParaRPr lang="en-GB" sz="1400" b="1" u="sng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0">
                <a:tc gridSpan="4"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</a:rPr>
                        <a:t>Converting from </a:t>
                      </a:r>
                      <a:r>
                        <a:rPr lang="en-GB" sz="1200" b="1" u="sng" dirty="0">
                          <a:solidFill>
                            <a:schemeClr val="tx1"/>
                          </a:solidFill>
                        </a:rPr>
                        <a:t>Hex</a:t>
                      </a:r>
                      <a:r>
                        <a:rPr lang="en-GB" sz="1200" b="0" u="none" dirty="0">
                          <a:solidFill>
                            <a:schemeClr val="tx1"/>
                          </a:solidFill>
                        </a:rPr>
                        <a:t> to </a:t>
                      </a:r>
                      <a:r>
                        <a:rPr lang="en-GB" sz="1200" b="1" i="0" u="sng" dirty="0">
                          <a:solidFill>
                            <a:schemeClr val="tx1"/>
                          </a:solidFill>
                        </a:rPr>
                        <a:t>Binary</a:t>
                      </a:r>
                      <a:r>
                        <a:rPr lang="en-GB" sz="1200" b="0" i="0" u="none" dirty="0">
                          <a:solidFill>
                            <a:schemeClr val="tx1"/>
                          </a:solidFill>
                        </a:rPr>
                        <a:t> involves splitting the </a:t>
                      </a:r>
                      <a:r>
                        <a:rPr lang="en-GB" sz="1200" b="1" i="0" u="sng" dirty="0">
                          <a:solidFill>
                            <a:schemeClr val="tx1"/>
                          </a:solidFill>
                        </a:rPr>
                        <a:t>Hex</a:t>
                      </a:r>
                      <a:r>
                        <a:rPr lang="en-GB" sz="1200" b="0" i="0" u="none" dirty="0">
                          <a:solidFill>
                            <a:schemeClr val="tx1"/>
                          </a:solidFill>
                        </a:rPr>
                        <a:t> value into separate </a:t>
                      </a:r>
                      <a:r>
                        <a:rPr lang="en-GB" sz="1200" b="1" i="0" u="sng" dirty="0">
                          <a:solidFill>
                            <a:schemeClr val="tx1"/>
                          </a:solidFill>
                        </a:rPr>
                        <a:t>digits</a:t>
                      </a:r>
                      <a:r>
                        <a:rPr lang="en-GB" sz="1200" b="0" i="0" u="none" dirty="0">
                          <a:solidFill>
                            <a:schemeClr val="tx1"/>
                          </a:solidFill>
                        </a:rPr>
                        <a:t> and writing the corresponding </a:t>
                      </a:r>
                      <a:r>
                        <a:rPr lang="en-GB" sz="1200" b="1" i="0" u="sng" dirty="0">
                          <a:solidFill>
                            <a:schemeClr val="tx1"/>
                          </a:solidFill>
                        </a:rPr>
                        <a:t>Binary</a:t>
                      </a:r>
                      <a:r>
                        <a:rPr lang="en-GB" sz="1200" b="0" i="0" u="none" dirty="0">
                          <a:solidFill>
                            <a:schemeClr val="tx1"/>
                          </a:solidFill>
                        </a:rPr>
                        <a:t> value, then </a:t>
                      </a:r>
                      <a:r>
                        <a:rPr lang="en-GB" sz="1200" b="0" dirty="0">
                          <a:solidFill>
                            <a:schemeClr val="tx1"/>
                          </a:solidFill>
                        </a:rPr>
                        <a:t> joining the </a:t>
                      </a:r>
                      <a:r>
                        <a:rPr lang="en-GB" sz="1200" b="1" u="sng" dirty="0">
                          <a:solidFill>
                            <a:schemeClr val="tx1"/>
                          </a:solidFill>
                        </a:rPr>
                        <a:t>nibbles</a:t>
                      </a:r>
                      <a:r>
                        <a:rPr lang="en-GB" sz="1200" b="0" u="none" dirty="0">
                          <a:solidFill>
                            <a:schemeClr val="tx1"/>
                          </a:solidFill>
                        </a:rPr>
                        <a:t> together.</a:t>
                      </a:r>
                    </a:p>
                    <a:p>
                      <a:pPr marL="0" indent="0" algn="l">
                        <a:buFont typeface="+mj-lt"/>
                        <a:buNone/>
                      </a:pPr>
                      <a:endParaRPr lang="en-GB" sz="1200" b="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0"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u="none" dirty="0">
                          <a:solidFill>
                            <a:schemeClr val="tx1"/>
                          </a:solidFill>
                        </a:rPr>
                        <a:t>4. </a:t>
                      </a:r>
                      <a:r>
                        <a:rPr lang="en-GB" sz="1400" b="1" u="sng" dirty="0">
                          <a:solidFill>
                            <a:schemeClr val="tx1"/>
                          </a:solidFill>
                        </a:rPr>
                        <a:t>Hexadecimal to Denary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endParaRPr lang="en-GB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0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</a:rPr>
                        <a:t>Converting from </a:t>
                      </a:r>
                      <a:r>
                        <a:rPr lang="en-GB" sz="1200" b="1" u="sng" dirty="0">
                          <a:solidFill>
                            <a:schemeClr val="tx1"/>
                          </a:solidFill>
                        </a:rPr>
                        <a:t>Hex</a:t>
                      </a:r>
                      <a:r>
                        <a:rPr lang="en-GB" sz="1200" b="0" u="none" dirty="0">
                          <a:solidFill>
                            <a:schemeClr val="tx1"/>
                          </a:solidFill>
                        </a:rPr>
                        <a:t> to </a:t>
                      </a:r>
                      <a:r>
                        <a:rPr lang="en-GB" sz="1200" b="1" i="0" u="sng" dirty="0">
                          <a:solidFill>
                            <a:schemeClr val="tx1"/>
                          </a:solidFill>
                        </a:rPr>
                        <a:t>Denary</a:t>
                      </a:r>
                      <a:r>
                        <a:rPr lang="en-GB" sz="1200" b="0" i="0" u="none" dirty="0">
                          <a:solidFill>
                            <a:schemeClr val="tx1"/>
                          </a:solidFill>
                        </a:rPr>
                        <a:t> involves completing a </a:t>
                      </a:r>
                      <a:r>
                        <a:rPr lang="en-GB" sz="1200" b="1" i="0" u="sng" dirty="0">
                          <a:solidFill>
                            <a:schemeClr val="tx1"/>
                          </a:solidFill>
                        </a:rPr>
                        <a:t>Hex</a:t>
                      </a:r>
                      <a:r>
                        <a:rPr lang="en-GB" sz="1200" b="0" i="0" u="none" dirty="0">
                          <a:solidFill>
                            <a:schemeClr val="tx1"/>
                          </a:solidFill>
                        </a:rPr>
                        <a:t> to </a:t>
                      </a:r>
                      <a:r>
                        <a:rPr lang="en-GB" sz="1200" b="1" i="0" u="sng" dirty="0">
                          <a:solidFill>
                            <a:schemeClr val="tx1"/>
                          </a:solidFill>
                        </a:rPr>
                        <a:t>Binary</a:t>
                      </a:r>
                      <a:r>
                        <a:rPr lang="en-GB" sz="1200" b="0" i="0" u="none" dirty="0">
                          <a:solidFill>
                            <a:schemeClr val="tx1"/>
                          </a:solidFill>
                        </a:rPr>
                        <a:t> conversion and then a </a:t>
                      </a:r>
                      <a:r>
                        <a:rPr lang="en-GB" sz="1200" b="1" i="0" u="sng" dirty="0">
                          <a:solidFill>
                            <a:schemeClr val="tx1"/>
                          </a:solidFill>
                        </a:rPr>
                        <a:t>Binary</a:t>
                      </a:r>
                      <a:r>
                        <a:rPr lang="en-GB" sz="1200" b="0" i="0" u="none" dirty="0">
                          <a:solidFill>
                            <a:schemeClr val="tx1"/>
                          </a:solidFill>
                        </a:rPr>
                        <a:t> to </a:t>
                      </a:r>
                      <a:r>
                        <a:rPr lang="en-GB" sz="1200" b="1" i="0" u="sng" dirty="0">
                          <a:solidFill>
                            <a:schemeClr val="tx1"/>
                          </a:solidFill>
                        </a:rPr>
                        <a:t>Denary</a:t>
                      </a:r>
                      <a:r>
                        <a:rPr lang="en-GB" sz="1200" b="0" i="0" u="none" dirty="0">
                          <a:solidFill>
                            <a:schemeClr val="tx1"/>
                          </a:solidFill>
                        </a:rPr>
                        <a:t> conversion.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endParaRPr lang="en-GB" sz="1200" b="1" u="sng" dirty="0">
                        <a:solidFill>
                          <a:schemeClr val="tx1"/>
                        </a:solidFill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endParaRPr lang="en-GB" sz="1200" b="1" u="sng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4297220"/>
              </p:ext>
            </p:extLst>
          </p:nvPr>
        </p:nvGraphicFramePr>
        <p:xfrm>
          <a:off x="6660232" y="44625"/>
          <a:ext cx="2376264" cy="363783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00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59874">
                <a:tc gridSpan="2">
                  <a:txBody>
                    <a:bodyPr/>
                    <a:lstStyle/>
                    <a:p>
                      <a:pPr algn="ctr"/>
                      <a:r>
                        <a:rPr lang="en-GB" sz="1600" b="1" dirty="0"/>
                        <a:t>Key Vocabulary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400" baseline="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54779">
                <a:tc>
                  <a:txBody>
                    <a:bodyPr/>
                    <a:lstStyle/>
                    <a:p>
                      <a:r>
                        <a:rPr lang="en-GB" sz="1100" b="1" u="sng" dirty="0"/>
                        <a:t>Hex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100" baseline="0" dirty="0"/>
                        <a:t>Shorter way of saying/writing hexadecimal.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14653">
                <a:tc>
                  <a:txBody>
                    <a:bodyPr/>
                    <a:lstStyle/>
                    <a:p>
                      <a:r>
                        <a:rPr lang="en-GB" sz="1100" b="1" u="sng" dirty="0"/>
                        <a:t>Digit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100" baseline="0" dirty="0"/>
                        <a:t>Numbers are made up of individual digits </a:t>
                      </a:r>
                      <a:r>
                        <a:rPr lang="en-GB" sz="1100" baseline="0" dirty="0" err="1"/>
                        <a:t>eg</a:t>
                      </a:r>
                      <a:r>
                        <a:rPr lang="en-GB" sz="1100" baseline="0" dirty="0"/>
                        <a:t>. 1F is a 2 digit number.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54779">
                <a:tc>
                  <a:txBody>
                    <a:bodyPr/>
                    <a:lstStyle/>
                    <a:p>
                      <a:r>
                        <a:rPr lang="en-GB" sz="1100" b="1" u="sng" dirty="0"/>
                        <a:t>Denary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100" baseline="0" dirty="0"/>
                        <a:t>The counting system we use.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100" baseline="0" dirty="0"/>
                        <a:t>Digits can be 1-9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54779">
                <a:tc>
                  <a:txBody>
                    <a:bodyPr/>
                    <a:lstStyle/>
                    <a:p>
                      <a:r>
                        <a:rPr lang="en-GB" sz="1100" b="1" u="sng" dirty="0"/>
                        <a:t>Binary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100" dirty="0"/>
                        <a:t>Counting</a:t>
                      </a:r>
                      <a:r>
                        <a:rPr lang="en-GB" sz="1100" baseline="0" dirty="0"/>
                        <a:t> system with only two values: 0, 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54779">
                <a:tc>
                  <a:txBody>
                    <a:bodyPr/>
                    <a:lstStyle/>
                    <a:p>
                      <a:r>
                        <a:rPr lang="en-GB" sz="1100" b="1" u="sng" dirty="0"/>
                        <a:t>Digit Value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100" baseline="0" dirty="0"/>
                        <a:t>The “number” the column represents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02698">
                <a:tc>
                  <a:txBody>
                    <a:bodyPr/>
                    <a:lstStyle/>
                    <a:p>
                      <a:r>
                        <a:rPr lang="en-GB" sz="1100" b="1" u="sng" dirty="0"/>
                        <a:t>Nibble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100" baseline="0" dirty="0"/>
                        <a:t>4 binary bits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186437530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B3D69ED9-9EE9-4E67-A6D7-7FFA8D3060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5322289"/>
              </p:ext>
            </p:extLst>
          </p:nvPr>
        </p:nvGraphicFramePr>
        <p:xfrm>
          <a:off x="35495" y="44624"/>
          <a:ext cx="1620688" cy="4663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7758">
                  <a:extLst>
                    <a:ext uri="{9D8B030D-6E8A-4147-A177-3AD203B41FA5}">
                      <a16:colId xmlns="" xmlns:a16="http://schemas.microsoft.com/office/drawing/2014/main" val="2941836914"/>
                    </a:ext>
                  </a:extLst>
                </a:gridCol>
                <a:gridCol w="607758">
                  <a:extLst>
                    <a:ext uri="{9D8B030D-6E8A-4147-A177-3AD203B41FA5}">
                      <a16:colId xmlns="" xmlns:a16="http://schemas.microsoft.com/office/drawing/2014/main" val="642033234"/>
                    </a:ext>
                  </a:extLst>
                </a:gridCol>
                <a:gridCol w="405172">
                  <a:extLst>
                    <a:ext uri="{9D8B030D-6E8A-4147-A177-3AD203B41FA5}">
                      <a16:colId xmlns="" xmlns:a16="http://schemas.microsoft.com/office/drawing/2014/main" val="3842134212"/>
                    </a:ext>
                  </a:extLst>
                </a:gridCol>
              </a:tblGrid>
              <a:tr h="139780">
                <a:tc gridSpan="3">
                  <a:txBody>
                    <a:bodyPr/>
                    <a:lstStyle/>
                    <a:p>
                      <a:r>
                        <a:rPr lang="en-GB" sz="1100" b="1" dirty="0"/>
                        <a:t>Nibble Conversion Chart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1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100" b="1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556839469"/>
                  </a:ext>
                </a:extLst>
              </a:tr>
              <a:tr h="139780">
                <a:tc>
                  <a:txBody>
                    <a:bodyPr/>
                    <a:lstStyle/>
                    <a:p>
                      <a:r>
                        <a:rPr lang="en-GB" sz="1100" b="1" dirty="0"/>
                        <a:t>Binary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1" dirty="0"/>
                        <a:t>Denary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1" dirty="0"/>
                        <a:t>Hex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704669707"/>
                  </a:ext>
                </a:extLst>
              </a:tr>
              <a:tr h="139780">
                <a:tc>
                  <a:txBody>
                    <a:bodyPr/>
                    <a:lstStyle/>
                    <a:p>
                      <a:r>
                        <a:rPr lang="en-GB" sz="1100" dirty="0"/>
                        <a:t>0000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870258117"/>
                  </a:ext>
                </a:extLst>
              </a:tr>
              <a:tr h="139780">
                <a:tc>
                  <a:txBody>
                    <a:bodyPr/>
                    <a:lstStyle/>
                    <a:p>
                      <a:r>
                        <a:rPr lang="en-GB" sz="1100" dirty="0"/>
                        <a:t>0001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667782338"/>
                  </a:ext>
                </a:extLst>
              </a:tr>
              <a:tr h="139780">
                <a:tc>
                  <a:txBody>
                    <a:bodyPr/>
                    <a:lstStyle/>
                    <a:p>
                      <a:r>
                        <a:rPr lang="en-GB" sz="1100" dirty="0"/>
                        <a:t>0010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702418630"/>
                  </a:ext>
                </a:extLst>
              </a:tr>
              <a:tr h="139780">
                <a:tc>
                  <a:txBody>
                    <a:bodyPr/>
                    <a:lstStyle/>
                    <a:p>
                      <a:r>
                        <a:rPr lang="en-GB" sz="1100" dirty="0"/>
                        <a:t>0011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221541341"/>
                  </a:ext>
                </a:extLst>
              </a:tr>
              <a:tr h="139780">
                <a:tc>
                  <a:txBody>
                    <a:bodyPr/>
                    <a:lstStyle/>
                    <a:p>
                      <a:r>
                        <a:rPr lang="en-GB" sz="1100" dirty="0"/>
                        <a:t>0100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150471353"/>
                  </a:ext>
                </a:extLst>
              </a:tr>
              <a:tr h="139780">
                <a:tc>
                  <a:txBody>
                    <a:bodyPr/>
                    <a:lstStyle/>
                    <a:p>
                      <a:r>
                        <a:rPr lang="en-GB" sz="1100" dirty="0"/>
                        <a:t>0101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459367195"/>
                  </a:ext>
                </a:extLst>
              </a:tr>
              <a:tr h="139780">
                <a:tc>
                  <a:txBody>
                    <a:bodyPr/>
                    <a:lstStyle/>
                    <a:p>
                      <a:r>
                        <a:rPr lang="en-GB" sz="1100" dirty="0"/>
                        <a:t>0110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560347955"/>
                  </a:ext>
                </a:extLst>
              </a:tr>
              <a:tr h="139780">
                <a:tc>
                  <a:txBody>
                    <a:bodyPr/>
                    <a:lstStyle/>
                    <a:p>
                      <a:r>
                        <a:rPr lang="en-GB" sz="1100" dirty="0"/>
                        <a:t>0111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617574391"/>
                  </a:ext>
                </a:extLst>
              </a:tr>
              <a:tr h="139780">
                <a:tc>
                  <a:txBody>
                    <a:bodyPr/>
                    <a:lstStyle/>
                    <a:p>
                      <a:r>
                        <a:rPr lang="en-GB" sz="1100" dirty="0"/>
                        <a:t>1000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34579013"/>
                  </a:ext>
                </a:extLst>
              </a:tr>
              <a:tr h="139780">
                <a:tc>
                  <a:txBody>
                    <a:bodyPr/>
                    <a:lstStyle/>
                    <a:p>
                      <a:r>
                        <a:rPr lang="en-GB" sz="1100" dirty="0"/>
                        <a:t>1001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619341660"/>
                  </a:ext>
                </a:extLst>
              </a:tr>
              <a:tr h="139780">
                <a:tc>
                  <a:txBody>
                    <a:bodyPr/>
                    <a:lstStyle/>
                    <a:p>
                      <a:r>
                        <a:rPr lang="en-GB" sz="1100" dirty="0"/>
                        <a:t>1010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801374158"/>
                  </a:ext>
                </a:extLst>
              </a:tr>
              <a:tr h="139780">
                <a:tc>
                  <a:txBody>
                    <a:bodyPr/>
                    <a:lstStyle/>
                    <a:p>
                      <a:r>
                        <a:rPr lang="en-GB" sz="1100" dirty="0"/>
                        <a:t>1011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742545731"/>
                  </a:ext>
                </a:extLst>
              </a:tr>
              <a:tr h="139780">
                <a:tc>
                  <a:txBody>
                    <a:bodyPr/>
                    <a:lstStyle/>
                    <a:p>
                      <a:r>
                        <a:rPr lang="en-GB" sz="1100" dirty="0"/>
                        <a:t>1100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785167225"/>
                  </a:ext>
                </a:extLst>
              </a:tr>
              <a:tr h="139780">
                <a:tc>
                  <a:txBody>
                    <a:bodyPr/>
                    <a:lstStyle/>
                    <a:p>
                      <a:r>
                        <a:rPr lang="en-GB" sz="1100" dirty="0"/>
                        <a:t>1101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369422150"/>
                  </a:ext>
                </a:extLst>
              </a:tr>
              <a:tr h="139780">
                <a:tc>
                  <a:txBody>
                    <a:bodyPr/>
                    <a:lstStyle/>
                    <a:p>
                      <a:r>
                        <a:rPr lang="en-GB" sz="1100" dirty="0"/>
                        <a:t>1110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938542519"/>
                  </a:ext>
                </a:extLst>
              </a:tr>
              <a:tr h="139780">
                <a:tc>
                  <a:txBody>
                    <a:bodyPr/>
                    <a:lstStyle/>
                    <a:p>
                      <a:r>
                        <a:rPr lang="en-GB" sz="1100" dirty="0"/>
                        <a:t>1111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94328368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="" xmlns:a16="http://schemas.microsoft.com/office/drawing/2014/main" id="{3E9826ED-94C8-4A51-B3EB-65D99A51BE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9244078"/>
              </p:ext>
            </p:extLst>
          </p:nvPr>
        </p:nvGraphicFramePr>
        <p:xfrm>
          <a:off x="5556448" y="2924944"/>
          <a:ext cx="887760" cy="91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3880">
                  <a:extLst>
                    <a:ext uri="{9D8B030D-6E8A-4147-A177-3AD203B41FA5}">
                      <a16:colId xmlns="" xmlns:a16="http://schemas.microsoft.com/office/drawing/2014/main" val="1950331686"/>
                    </a:ext>
                  </a:extLst>
                </a:gridCol>
                <a:gridCol w="443880">
                  <a:extLst>
                    <a:ext uri="{9D8B030D-6E8A-4147-A177-3AD203B41FA5}">
                      <a16:colId xmlns="" xmlns:a16="http://schemas.microsoft.com/office/drawing/2014/main" val="3106493736"/>
                    </a:ext>
                  </a:extLst>
                </a:gridCol>
              </a:tblGrid>
              <a:tr h="216024">
                <a:tc gridSpan="2">
                  <a:txBody>
                    <a:bodyPr/>
                    <a:lstStyle/>
                    <a:p>
                      <a:pPr algn="ctr"/>
                      <a:r>
                        <a:rPr lang="en-GB" sz="900" dirty="0"/>
                        <a:t>AB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11131069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en-GB" sz="900" dirty="0"/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dirty="0"/>
                        <a:t>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67902400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en-GB" sz="900" dirty="0"/>
                        <a:t>1010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dirty="0"/>
                        <a:t>1011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63616598"/>
                  </a:ext>
                </a:extLst>
              </a:tr>
              <a:tr h="216024">
                <a:tc gridSpan="2">
                  <a:txBody>
                    <a:bodyPr/>
                    <a:lstStyle/>
                    <a:p>
                      <a:pPr algn="ctr"/>
                      <a:r>
                        <a:rPr lang="en-GB" sz="900" dirty="0"/>
                        <a:t>10101011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150944888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="" xmlns:a16="http://schemas.microsoft.com/office/drawing/2014/main" id="{84AAB33A-9B11-4648-8E77-832EE4F6AB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4273317"/>
              </p:ext>
            </p:extLst>
          </p:nvPr>
        </p:nvGraphicFramePr>
        <p:xfrm>
          <a:off x="5556447" y="4221088"/>
          <a:ext cx="887760" cy="91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3880">
                  <a:extLst>
                    <a:ext uri="{9D8B030D-6E8A-4147-A177-3AD203B41FA5}">
                      <a16:colId xmlns="" xmlns:a16="http://schemas.microsoft.com/office/drawing/2014/main" val="1950331686"/>
                    </a:ext>
                  </a:extLst>
                </a:gridCol>
                <a:gridCol w="443880">
                  <a:extLst>
                    <a:ext uri="{9D8B030D-6E8A-4147-A177-3AD203B41FA5}">
                      <a16:colId xmlns="" xmlns:a16="http://schemas.microsoft.com/office/drawing/2014/main" val="3925834358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ctr"/>
                      <a:r>
                        <a:rPr lang="en-GB" sz="900" dirty="0"/>
                        <a:t>AB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111310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900" dirty="0"/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dirty="0"/>
                        <a:t>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1509448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900" dirty="0"/>
                        <a:t>1010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dirty="0"/>
                        <a:t>1011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838165118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algn="ctr"/>
                      <a:r>
                        <a:rPr lang="en-GB" sz="900" dirty="0"/>
                        <a:t>171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795473426"/>
                  </a:ext>
                </a:extLst>
              </a:tr>
            </a:tbl>
          </a:graphicData>
        </a:graphic>
      </p:graphicFrame>
      <p:graphicFrame>
        <p:nvGraphicFramePr>
          <p:cNvPr id="2" name="Table 1">
            <a:extLst>
              <a:ext uri="{FF2B5EF4-FFF2-40B4-BE49-F238E27FC236}">
                <a16:creationId xmlns="" xmlns:a16="http://schemas.microsoft.com/office/drawing/2014/main" id="{FD7DB8A2-DAFF-42C4-B673-DD0069C8D4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8433548"/>
              </p:ext>
            </p:extLst>
          </p:nvPr>
        </p:nvGraphicFramePr>
        <p:xfrm>
          <a:off x="185936" y="5292680"/>
          <a:ext cx="8772128" cy="1376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29880">
                  <a:extLst>
                    <a:ext uri="{9D8B030D-6E8A-4147-A177-3AD203B41FA5}">
                      <a16:colId xmlns="" xmlns:a16="http://schemas.microsoft.com/office/drawing/2014/main" val="4125047800"/>
                    </a:ext>
                  </a:extLst>
                </a:gridCol>
                <a:gridCol w="1656184">
                  <a:extLst>
                    <a:ext uri="{9D8B030D-6E8A-4147-A177-3AD203B41FA5}">
                      <a16:colId xmlns="" xmlns:a16="http://schemas.microsoft.com/office/drawing/2014/main" val="2228994403"/>
                    </a:ext>
                  </a:extLst>
                </a:gridCol>
                <a:gridCol w="2376264">
                  <a:extLst>
                    <a:ext uri="{9D8B030D-6E8A-4147-A177-3AD203B41FA5}">
                      <a16:colId xmlns="" xmlns:a16="http://schemas.microsoft.com/office/drawing/2014/main" val="193420137"/>
                    </a:ext>
                  </a:extLst>
                </a:gridCol>
                <a:gridCol w="2009800">
                  <a:extLst>
                    <a:ext uri="{9D8B030D-6E8A-4147-A177-3AD203B41FA5}">
                      <a16:colId xmlns="" xmlns:a16="http://schemas.microsoft.com/office/drawing/2014/main" val="316080660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u="none" dirty="0"/>
                        <a:t>5. </a:t>
                      </a:r>
                      <a:r>
                        <a:rPr lang="en-GB" sz="1400" b="1" u="sng" dirty="0"/>
                        <a:t>Binary to Hexadecimal</a:t>
                      </a:r>
                      <a:endParaRPr lang="en-GB" sz="1400" b="1" u="sng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u="none" dirty="0"/>
                        <a:t>6. </a:t>
                      </a:r>
                      <a:r>
                        <a:rPr lang="en-GB" sz="1400" b="1" u="sng" dirty="0"/>
                        <a:t>Denary to Hexadecimal</a:t>
                      </a:r>
                      <a:endParaRPr lang="en-GB" sz="1400" b="1" u="sng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929570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>
                        <a:buFont typeface="+mj-lt"/>
                        <a:buNone/>
                      </a:pPr>
                      <a:r>
                        <a:rPr lang="en-GB" sz="1200" dirty="0"/>
                        <a:t>Converting from </a:t>
                      </a:r>
                      <a:r>
                        <a:rPr lang="en-GB" sz="1200" b="1" u="sng" dirty="0"/>
                        <a:t>Binary</a:t>
                      </a:r>
                      <a:r>
                        <a:rPr lang="en-GB" sz="1200" u="none" dirty="0"/>
                        <a:t> to </a:t>
                      </a:r>
                      <a:r>
                        <a:rPr lang="en-GB" sz="1200" b="1" u="sng" dirty="0"/>
                        <a:t>Hex</a:t>
                      </a:r>
                      <a:r>
                        <a:rPr lang="en-GB" sz="1200" u="none" dirty="0"/>
                        <a:t> involves splitting the </a:t>
                      </a:r>
                      <a:r>
                        <a:rPr lang="en-GB" sz="1200" b="1" u="sng" dirty="0"/>
                        <a:t>Binary</a:t>
                      </a:r>
                      <a:r>
                        <a:rPr lang="en-GB" sz="1200" u="none" dirty="0"/>
                        <a:t> value into </a:t>
                      </a:r>
                      <a:r>
                        <a:rPr lang="en-GB" sz="1200" b="1" u="sng" dirty="0"/>
                        <a:t>nibbles</a:t>
                      </a:r>
                      <a:r>
                        <a:rPr lang="en-GB" sz="1200" u="none" dirty="0"/>
                        <a:t> and then converting each </a:t>
                      </a:r>
                      <a:r>
                        <a:rPr lang="en-GB" sz="1200" b="1" u="sng" dirty="0"/>
                        <a:t>nibble</a:t>
                      </a:r>
                      <a:r>
                        <a:rPr lang="en-GB" sz="1200" u="none" dirty="0"/>
                        <a:t> into a </a:t>
                      </a:r>
                      <a:r>
                        <a:rPr lang="en-GB" sz="1200" b="1" u="sng" dirty="0"/>
                        <a:t>Hex</a:t>
                      </a:r>
                      <a:r>
                        <a:rPr lang="en-GB" sz="1200" b="1" u="none" dirty="0"/>
                        <a:t> </a:t>
                      </a:r>
                      <a:r>
                        <a:rPr lang="en-GB" sz="1200" b="1" u="sng" dirty="0"/>
                        <a:t>digit</a:t>
                      </a:r>
                      <a:r>
                        <a:rPr lang="en-GB" sz="1200" u="none" dirty="0"/>
                        <a:t>, then joining the </a:t>
                      </a:r>
                      <a:r>
                        <a:rPr lang="en-GB" sz="1200" b="1" u="sng" dirty="0"/>
                        <a:t>Hex digits</a:t>
                      </a:r>
                      <a:r>
                        <a:rPr lang="en-GB" sz="1200" b="1" u="none" dirty="0"/>
                        <a:t> </a:t>
                      </a:r>
                      <a:r>
                        <a:rPr lang="en-GB" sz="1200" u="none" dirty="0"/>
                        <a:t>together.</a:t>
                      </a:r>
                      <a:endParaRPr lang="en-GB" sz="12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l">
                        <a:buFont typeface="+mj-lt"/>
                        <a:buAutoNum type="arabicPeriod"/>
                      </a:pPr>
                      <a:endParaRPr lang="en-GB" sz="12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buFont typeface="+mj-lt"/>
                        <a:buNone/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</a:rPr>
                        <a:t>Converting from </a:t>
                      </a:r>
                      <a:r>
                        <a:rPr lang="en-GB" sz="1200" b="1" u="sng" dirty="0">
                          <a:solidFill>
                            <a:schemeClr val="tx1"/>
                          </a:solidFill>
                        </a:rPr>
                        <a:t>Denary</a:t>
                      </a:r>
                      <a:r>
                        <a:rPr lang="en-GB" sz="1200" b="0" u="none" dirty="0">
                          <a:solidFill>
                            <a:schemeClr val="tx1"/>
                          </a:solidFill>
                        </a:rPr>
                        <a:t> to </a:t>
                      </a:r>
                      <a:r>
                        <a:rPr lang="en-GB" sz="1200" b="1" u="sng" dirty="0">
                          <a:solidFill>
                            <a:schemeClr val="tx1"/>
                          </a:solidFill>
                        </a:rPr>
                        <a:t>Hex</a:t>
                      </a:r>
                      <a:r>
                        <a:rPr lang="en-GB" sz="1200" b="0" u="none" dirty="0">
                          <a:solidFill>
                            <a:schemeClr val="tx1"/>
                          </a:solidFill>
                        </a:rPr>
                        <a:t> involves completing a </a:t>
                      </a:r>
                      <a:r>
                        <a:rPr lang="en-GB" sz="1200" b="1" u="sng" dirty="0">
                          <a:solidFill>
                            <a:schemeClr val="tx1"/>
                          </a:solidFill>
                        </a:rPr>
                        <a:t>Denary</a:t>
                      </a:r>
                      <a:r>
                        <a:rPr lang="en-GB" sz="1200" b="0" u="none" dirty="0">
                          <a:solidFill>
                            <a:schemeClr val="tx1"/>
                          </a:solidFill>
                        </a:rPr>
                        <a:t> to </a:t>
                      </a:r>
                      <a:r>
                        <a:rPr lang="en-GB" sz="1200" b="1" u="sng" dirty="0">
                          <a:solidFill>
                            <a:schemeClr val="tx1"/>
                          </a:solidFill>
                        </a:rPr>
                        <a:t>Binary</a:t>
                      </a:r>
                      <a:r>
                        <a:rPr lang="en-GB" sz="1200" b="0" u="none" dirty="0">
                          <a:solidFill>
                            <a:schemeClr val="tx1"/>
                          </a:solidFill>
                        </a:rPr>
                        <a:t> conversion and then a </a:t>
                      </a:r>
                      <a:r>
                        <a:rPr lang="en-GB" sz="1200" b="1" u="sng" dirty="0">
                          <a:solidFill>
                            <a:schemeClr val="tx1"/>
                          </a:solidFill>
                        </a:rPr>
                        <a:t>Binary</a:t>
                      </a:r>
                      <a:r>
                        <a:rPr lang="en-GB" sz="1200" b="0" u="none" dirty="0">
                          <a:solidFill>
                            <a:schemeClr val="tx1"/>
                          </a:solidFill>
                        </a:rPr>
                        <a:t> to </a:t>
                      </a:r>
                      <a:r>
                        <a:rPr lang="en-GB" sz="1200" b="1" u="sng" dirty="0">
                          <a:solidFill>
                            <a:schemeClr val="tx1"/>
                          </a:solidFill>
                        </a:rPr>
                        <a:t>Hex</a:t>
                      </a:r>
                      <a:r>
                        <a:rPr lang="en-GB" sz="1200" b="0" u="none" dirty="0">
                          <a:solidFill>
                            <a:schemeClr val="tx1"/>
                          </a:solidFill>
                        </a:rPr>
                        <a:t> conversion.</a:t>
                      </a:r>
                      <a:endParaRPr lang="en-GB" sz="12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l">
                        <a:buFont typeface="+mj-lt"/>
                        <a:buAutoNum type="arabicPeriod"/>
                      </a:pPr>
                      <a:endParaRPr lang="en-GB" sz="12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011291416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="" xmlns:a16="http://schemas.microsoft.com/office/drawing/2014/main" id="{CA561BDA-7F7A-43F2-89EB-C54A63F2F4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29352"/>
              </p:ext>
            </p:extLst>
          </p:nvPr>
        </p:nvGraphicFramePr>
        <p:xfrm>
          <a:off x="3347864" y="5707860"/>
          <a:ext cx="887760" cy="91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3880">
                  <a:extLst>
                    <a:ext uri="{9D8B030D-6E8A-4147-A177-3AD203B41FA5}">
                      <a16:colId xmlns="" xmlns:a16="http://schemas.microsoft.com/office/drawing/2014/main" val="1950331686"/>
                    </a:ext>
                  </a:extLst>
                </a:gridCol>
                <a:gridCol w="443880">
                  <a:extLst>
                    <a:ext uri="{9D8B030D-6E8A-4147-A177-3AD203B41FA5}">
                      <a16:colId xmlns="" xmlns:a16="http://schemas.microsoft.com/office/drawing/2014/main" val="3106493736"/>
                    </a:ext>
                  </a:extLst>
                </a:gridCol>
              </a:tblGrid>
              <a:tr h="216024">
                <a:tc gridSpan="2">
                  <a:txBody>
                    <a:bodyPr/>
                    <a:lstStyle/>
                    <a:p>
                      <a:pPr algn="ctr"/>
                      <a:r>
                        <a:rPr lang="en-GB" sz="900" dirty="0"/>
                        <a:t>10101011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11131069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en-GB" sz="900" dirty="0"/>
                        <a:t>1010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dirty="0"/>
                        <a:t>1011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67902400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en-GB" sz="900" dirty="0"/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dirty="0"/>
                        <a:t>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63616598"/>
                  </a:ext>
                </a:extLst>
              </a:tr>
              <a:tr h="216024">
                <a:tc gridSpan="2">
                  <a:txBody>
                    <a:bodyPr/>
                    <a:lstStyle/>
                    <a:p>
                      <a:pPr algn="ctr"/>
                      <a:r>
                        <a:rPr lang="en-GB" sz="900" dirty="0"/>
                        <a:t>AB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150944888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="" xmlns:a16="http://schemas.microsoft.com/office/drawing/2014/main" id="{144AC58E-8ADA-4C89-BEAE-DACA696B35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5774055"/>
              </p:ext>
            </p:extLst>
          </p:nvPr>
        </p:nvGraphicFramePr>
        <p:xfrm>
          <a:off x="7596336" y="5705638"/>
          <a:ext cx="1008112" cy="91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4056">
                  <a:extLst>
                    <a:ext uri="{9D8B030D-6E8A-4147-A177-3AD203B41FA5}">
                      <a16:colId xmlns="" xmlns:a16="http://schemas.microsoft.com/office/drawing/2014/main" val="1950331686"/>
                    </a:ext>
                  </a:extLst>
                </a:gridCol>
                <a:gridCol w="504056">
                  <a:extLst>
                    <a:ext uri="{9D8B030D-6E8A-4147-A177-3AD203B41FA5}">
                      <a16:colId xmlns="" xmlns:a16="http://schemas.microsoft.com/office/drawing/2014/main" val="3932483553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ctr"/>
                      <a:r>
                        <a:rPr lang="en-GB" sz="900" dirty="0"/>
                        <a:t>171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111310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900" dirty="0"/>
                        <a:t>1010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dirty="0"/>
                        <a:t>1011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1509448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900" dirty="0"/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dirty="0"/>
                        <a:t>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370940878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algn="ctr"/>
                      <a:r>
                        <a:rPr lang="en-GB" sz="900" dirty="0"/>
                        <a:t>AB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7954734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1634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3952322"/>
              </p:ext>
            </p:extLst>
          </p:nvPr>
        </p:nvGraphicFramePr>
        <p:xfrm>
          <a:off x="107504" y="116632"/>
          <a:ext cx="5760640" cy="1402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6064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32792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/>
                        <a:t>2.6 Data Representation: Check Digits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2792"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dirty="0"/>
                        <a:t>Check </a:t>
                      </a:r>
                      <a:r>
                        <a:rPr lang="en-GB" sz="1400" b="1" u="sng" dirty="0"/>
                        <a:t>digits</a:t>
                      </a:r>
                      <a:r>
                        <a:rPr lang="en-GB" sz="1400" b="0" dirty="0"/>
                        <a:t> are a form of data </a:t>
                      </a:r>
                      <a:r>
                        <a:rPr lang="en-GB" sz="1400" b="1" u="sng" dirty="0"/>
                        <a:t>validation</a:t>
                      </a:r>
                      <a:r>
                        <a:rPr lang="en-GB" sz="1400" b="0" u="none" dirty="0"/>
                        <a:t> or error detection.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dirty="0"/>
                        <a:t>A check </a:t>
                      </a:r>
                      <a:r>
                        <a:rPr lang="en-GB" sz="1400" b="1" u="sng" dirty="0"/>
                        <a:t>digit</a:t>
                      </a:r>
                      <a:r>
                        <a:rPr lang="en-GB" sz="1400" b="0" dirty="0"/>
                        <a:t> is the final </a:t>
                      </a:r>
                      <a:r>
                        <a:rPr lang="en-GB" sz="1400" b="1" u="sng" dirty="0"/>
                        <a:t>digit</a:t>
                      </a:r>
                      <a:r>
                        <a:rPr lang="en-GB" sz="1400" b="0" dirty="0"/>
                        <a:t> in a code of numbers. 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dirty="0"/>
                        <a:t>It is calculated from all the other </a:t>
                      </a:r>
                      <a:r>
                        <a:rPr lang="en-GB" sz="1400" b="1" u="sng" dirty="0"/>
                        <a:t>digits</a:t>
                      </a:r>
                      <a:r>
                        <a:rPr lang="en-GB" sz="1400" b="0" dirty="0"/>
                        <a:t> in the code. 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dirty="0"/>
                        <a:t>Its purpose is to spot human errors on data entry.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482249410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8809548"/>
              </p:ext>
            </p:extLst>
          </p:nvPr>
        </p:nvGraphicFramePr>
        <p:xfrm>
          <a:off x="5940152" y="116632"/>
          <a:ext cx="3176244" cy="32491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2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241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4016"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Key Vocabulary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400" baseline="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40633">
                <a:tc>
                  <a:txBody>
                    <a:bodyPr/>
                    <a:lstStyle/>
                    <a:p>
                      <a:r>
                        <a:rPr lang="en-GB" sz="1400" b="1" u="sng" dirty="0"/>
                        <a:t>Digit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400" baseline="0" dirty="0"/>
                        <a:t>Numbers are made up of individual digits </a:t>
                      </a:r>
                      <a:r>
                        <a:rPr lang="en-GB" sz="1400" baseline="0" dirty="0" err="1"/>
                        <a:t>eg</a:t>
                      </a:r>
                      <a:r>
                        <a:rPr lang="en-GB" sz="1400" baseline="0" dirty="0"/>
                        <a:t>. 10 is a 2 digit number.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40633">
                <a:tc>
                  <a:txBody>
                    <a:bodyPr/>
                    <a:lstStyle/>
                    <a:p>
                      <a:r>
                        <a:rPr lang="en-GB" sz="1400" b="1" u="sng" dirty="0"/>
                        <a:t>Validation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400" baseline="0" dirty="0"/>
                        <a:t>The automatic process of checking if inputted data </a:t>
                      </a:r>
                      <a:r>
                        <a:rPr lang="en-GB" sz="1400" i="1" baseline="0" dirty="0"/>
                        <a:t>might </a:t>
                      </a:r>
                      <a:r>
                        <a:rPr lang="en-GB" sz="1400" b="0" i="0" u="none" baseline="0" dirty="0"/>
                        <a:t>be correct.</a:t>
                      </a:r>
                      <a:endParaRPr lang="en-GB" sz="1400" i="1" baseline="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40633">
                <a:tc>
                  <a:txBody>
                    <a:bodyPr/>
                    <a:lstStyle/>
                    <a:p>
                      <a:r>
                        <a:rPr lang="en-GB" sz="1400" b="1" u="sng" dirty="0"/>
                        <a:t>Verification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baseline="0" dirty="0"/>
                        <a:t>The manual process of making sure data </a:t>
                      </a:r>
                      <a:r>
                        <a:rPr lang="en-GB" sz="1400" i="1" baseline="0" dirty="0"/>
                        <a:t>is</a:t>
                      </a:r>
                      <a:r>
                        <a:rPr lang="en-GB" sz="1400" i="0" baseline="0" dirty="0"/>
                        <a:t> correct.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i="0" baseline="0" dirty="0"/>
                        <a:t>User is normally asked to input data a second time.</a:t>
                      </a:r>
                      <a:endParaRPr lang="en-GB" sz="1400" baseline="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="" xmlns:a16="http://schemas.microsoft.com/office/drawing/2014/main" id="{A742C0C7-932B-4B91-B05A-AF221C0946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2821817"/>
              </p:ext>
            </p:extLst>
          </p:nvPr>
        </p:nvGraphicFramePr>
        <p:xfrm>
          <a:off x="107504" y="1608372"/>
          <a:ext cx="5760641" cy="499443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403233">
                  <a:extLst>
                    <a:ext uri="{9D8B030D-6E8A-4147-A177-3AD203B41FA5}">
                      <a16:colId xmlns="" xmlns:a16="http://schemas.microsoft.com/office/drawing/2014/main" val="2224380106"/>
                    </a:ext>
                  </a:extLst>
                </a:gridCol>
                <a:gridCol w="2067922">
                  <a:extLst>
                    <a:ext uri="{9D8B030D-6E8A-4147-A177-3AD203B41FA5}">
                      <a16:colId xmlns="" xmlns:a16="http://schemas.microsoft.com/office/drawing/2014/main" val="2332854199"/>
                    </a:ext>
                  </a:extLst>
                </a:gridCol>
                <a:gridCol w="2289486">
                  <a:extLst>
                    <a:ext uri="{9D8B030D-6E8A-4147-A177-3AD203B41FA5}">
                      <a16:colId xmlns="" xmlns:a16="http://schemas.microsoft.com/office/drawing/2014/main" val="3202005694"/>
                    </a:ext>
                  </a:extLst>
                </a:gridCol>
              </a:tblGrid>
              <a:tr h="204916">
                <a:tc gridSpan="3">
                  <a:txBody>
                    <a:bodyPr/>
                    <a:lstStyle/>
                    <a:p>
                      <a:pPr algn="ctr"/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</a:rPr>
                        <a:t>1. Types of Validation</a:t>
                      </a:r>
                    </a:p>
                  </a:txBody>
                  <a:tcPr marL="22273" marR="22273" marT="22273" marB="22273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GB" sz="1100" b="1">
                        <a:solidFill>
                          <a:srgbClr val="005361"/>
                        </a:solidFill>
                        <a:effectLst/>
                      </a:endParaRPr>
                    </a:p>
                  </a:txBody>
                  <a:tcPr marL="22273" marR="22273" marT="22273" marB="22273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GB" sz="1100" b="1" dirty="0">
                        <a:solidFill>
                          <a:srgbClr val="005361"/>
                        </a:solidFill>
                        <a:effectLst/>
                      </a:endParaRPr>
                    </a:p>
                  </a:txBody>
                  <a:tcPr marL="22273" marR="22273" marT="22273" marB="22273" anchor="ctr"/>
                </a:tc>
                <a:extLst>
                  <a:ext uri="{0D108BD9-81ED-4DB2-BD59-A6C34878D82A}">
                    <a16:rowId xmlns="" xmlns:a16="http://schemas.microsoft.com/office/drawing/2014/main" val="3602364218"/>
                  </a:ext>
                </a:extLst>
              </a:tr>
              <a:tr h="204916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effectLst/>
                        </a:rPr>
                        <a:t>2. Validation type</a:t>
                      </a:r>
                      <a:endParaRPr lang="en-GB" sz="1400" b="1" dirty="0">
                        <a:solidFill>
                          <a:srgbClr val="005361"/>
                        </a:solidFill>
                        <a:effectLst/>
                      </a:endParaRPr>
                    </a:p>
                  </a:txBody>
                  <a:tcPr marL="22273" marR="22273" marT="22273" marB="2227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effectLst/>
                        </a:rPr>
                        <a:t>3. How it works</a:t>
                      </a:r>
                      <a:endParaRPr lang="en-GB" sz="1400" b="1" dirty="0">
                        <a:solidFill>
                          <a:srgbClr val="005361"/>
                        </a:solidFill>
                        <a:effectLst/>
                      </a:endParaRPr>
                    </a:p>
                  </a:txBody>
                  <a:tcPr marL="22273" marR="22273" marT="22273" marB="2227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effectLst/>
                        </a:rPr>
                        <a:t>4. Example usage</a:t>
                      </a:r>
                      <a:endParaRPr lang="en-GB" sz="1400" b="1" dirty="0">
                        <a:solidFill>
                          <a:srgbClr val="005361"/>
                        </a:solidFill>
                        <a:effectLst/>
                      </a:endParaRPr>
                    </a:p>
                  </a:txBody>
                  <a:tcPr marL="22273" marR="22273" marT="22273" marB="22273" anchor="ctr"/>
                </a:tc>
                <a:extLst>
                  <a:ext uri="{0D108BD9-81ED-4DB2-BD59-A6C34878D82A}">
                    <a16:rowId xmlns="" xmlns:a16="http://schemas.microsoft.com/office/drawing/2014/main" val="1711430102"/>
                  </a:ext>
                </a:extLst>
              </a:tr>
              <a:tr h="846391">
                <a:tc>
                  <a:txBody>
                    <a:bodyPr/>
                    <a:lstStyle/>
                    <a:p>
                      <a:r>
                        <a:rPr lang="en-GB" sz="1400" dirty="0">
                          <a:effectLst/>
                        </a:rPr>
                        <a:t>5. Check digit</a:t>
                      </a:r>
                    </a:p>
                  </a:txBody>
                  <a:tcPr marL="22273" marR="22273" marT="22273" marB="22273" anchor="ctr"/>
                </a:tc>
                <a:tc>
                  <a:txBody>
                    <a:bodyPr/>
                    <a:lstStyle/>
                    <a:p>
                      <a:r>
                        <a:rPr lang="en-GB" sz="1400">
                          <a:effectLst/>
                        </a:rPr>
                        <a:t>The last one or two digits in a code are used to check the other digits are correct</a:t>
                      </a:r>
                    </a:p>
                  </a:txBody>
                  <a:tcPr marL="22273" marR="22273" marT="22273" marB="22273" anchor="ctr"/>
                </a:tc>
                <a:tc>
                  <a:txBody>
                    <a:bodyPr/>
                    <a:lstStyle/>
                    <a:p>
                      <a:r>
                        <a:rPr lang="en-GB" sz="1400">
                          <a:effectLst/>
                        </a:rPr>
                        <a:t>Bar code readers in supermarkets use check digits</a:t>
                      </a:r>
                    </a:p>
                  </a:txBody>
                  <a:tcPr marL="22273" marR="22273" marT="22273" marB="22273" anchor="ctr"/>
                </a:tc>
                <a:extLst>
                  <a:ext uri="{0D108BD9-81ED-4DB2-BD59-A6C34878D82A}">
                    <a16:rowId xmlns="" xmlns:a16="http://schemas.microsoft.com/office/drawing/2014/main" val="2742401715"/>
                  </a:ext>
                </a:extLst>
              </a:tr>
              <a:tr h="846391">
                <a:tc>
                  <a:txBody>
                    <a:bodyPr/>
                    <a:lstStyle/>
                    <a:p>
                      <a:r>
                        <a:rPr lang="en-GB" sz="1400" dirty="0">
                          <a:effectLst/>
                        </a:rPr>
                        <a:t>6. Format check</a:t>
                      </a:r>
                    </a:p>
                  </a:txBody>
                  <a:tcPr marL="22273" marR="22273" marT="22273" marB="22273" anchor="ctr"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effectLst/>
                        </a:rPr>
                        <a:t>Checks the data is in the right format</a:t>
                      </a:r>
                    </a:p>
                  </a:txBody>
                  <a:tcPr marL="22273" marR="22273" marT="22273" marB="22273" anchor="ctr"/>
                </a:tc>
                <a:tc>
                  <a:txBody>
                    <a:bodyPr/>
                    <a:lstStyle/>
                    <a:p>
                      <a:r>
                        <a:rPr lang="en-GB" sz="1400">
                          <a:effectLst/>
                        </a:rPr>
                        <a:t>A National Insurance number is in the form LL 99 99 99 L where L is any letter and 9 is any number</a:t>
                      </a:r>
                    </a:p>
                  </a:txBody>
                  <a:tcPr marL="22273" marR="22273" marT="22273" marB="22273" anchor="ctr"/>
                </a:tc>
                <a:extLst>
                  <a:ext uri="{0D108BD9-81ED-4DB2-BD59-A6C34878D82A}">
                    <a16:rowId xmlns="" xmlns:a16="http://schemas.microsoft.com/office/drawing/2014/main" val="752918308"/>
                  </a:ext>
                </a:extLst>
              </a:tr>
              <a:tr h="525653">
                <a:tc>
                  <a:txBody>
                    <a:bodyPr/>
                    <a:lstStyle/>
                    <a:p>
                      <a:r>
                        <a:rPr lang="en-GB" sz="1400" dirty="0">
                          <a:effectLst/>
                        </a:rPr>
                        <a:t>7. Length check</a:t>
                      </a:r>
                    </a:p>
                  </a:txBody>
                  <a:tcPr marL="22273" marR="22273" marT="22273" marB="22273" anchor="ctr"/>
                </a:tc>
                <a:tc>
                  <a:txBody>
                    <a:bodyPr/>
                    <a:lstStyle/>
                    <a:p>
                      <a:r>
                        <a:rPr lang="en-GB" sz="1400">
                          <a:effectLst/>
                        </a:rPr>
                        <a:t>Checks the data isn't too short or too long</a:t>
                      </a:r>
                    </a:p>
                  </a:txBody>
                  <a:tcPr marL="22273" marR="22273" marT="22273" marB="22273" anchor="ctr"/>
                </a:tc>
                <a:tc>
                  <a:txBody>
                    <a:bodyPr/>
                    <a:lstStyle/>
                    <a:p>
                      <a:r>
                        <a:rPr lang="en-GB" sz="1400">
                          <a:effectLst/>
                        </a:rPr>
                        <a:t>A password which needs to be six letters long</a:t>
                      </a:r>
                    </a:p>
                  </a:txBody>
                  <a:tcPr marL="22273" marR="22273" marT="22273" marB="22273" anchor="ctr"/>
                </a:tc>
                <a:extLst>
                  <a:ext uri="{0D108BD9-81ED-4DB2-BD59-A6C34878D82A}">
                    <a16:rowId xmlns="" xmlns:a16="http://schemas.microsoft.com/office/drawing/2014/main" val="735407638"/>
                  </a:ext>
                </a:extLst>
              </a:tr>
              <a:tr h="525653">
                <a:tc>
                  <a:txBody>
                    <a:bodyPr/>
                    <a:lstStyle/>
                    <a:p>
                      <a:r>
                        <a:rPr lang="en-GB" sz="1400" dirty="0">
                          <a:effectLst/>
                        </a:rPr>
                        <a:t>8. Lookup table</a:t>
                      </a:r>
                    </a:p>
                  </a:txBody>
                  <a:tcPr marL="22273" marR="22273" marT="22273" marB="22273" anchor="ctr"/>
                </a:tc>
                <a:tc>
                  <a:txBody>
                    <a:bodyPr/>
                    <a:lstStyle/>
                    <a:p>
                      <a:r>
                        <a:rPr lang="en-GB" sz="1400">
                          <a:effectLst/>
                        </a:rPr>
                        <a:t>Looks up acceptable values in a table</a:t>
                      </a:r>
                    </a:p>
                  </a:txBody>
                  <a:tcPr marL="22273" marR="22273" marT="22273" marB="22273" anchor="ctr"/>
                </a:tc>
                <a:tc>
                  <a:txBody>
                    <a:bodyPr/>
                    <a:lstStyle/>
                    <a:p>
                      <a:r>
                        <a:rPr lang="en-GB" sz="1400">
                          <a:effectLst/>
                        </a:rPr>
                        <a:t>There are only seven possible days of the week</a:t>
                      </a:r>
                    </a:p>
                  </a:txBody>
                  <a:tcPr marL="22273" marR="22273" marT="22273" marB="22273" anchor="ctr"/>
                </a:tc>
                <a:extLst>
                  <a:ext uri="{0D108BD9-81ED-4DB2-BD59-A6C34878D82A}">
                    <a16:rowId xmlns="" xmlns:a16="http://schemas.microsoft.com/office/drawing/2014/main" val="610838717"/>
                  </a:ext>
                </a:extLst>
              </a:tr>
              <a:tr h="525653">
                <a:tc>
                  <a:txBody>
                    <a:bodyPr/>
                    <a:lstStyle/>
                    <a:p>
                      <a:r>
                        <a:rPr lang="en-GB" sz="1400" dirty="0">
                          <a:effectLst/>
                        </a:rPr>
                        <a:t>9. Presence check</a:t>
                      </a:r>
                    </a:p>
                  </a:txBody>
                  <a:tcPr marL="22273" marR="22273" marT="22273" marB="22273" anchor="ctr"/>
                </a:tc>
                <a:tc>
                  <a:txBody>
                    <a:bodyPr/>
                    <a:lstStyle/>
                    <a:p>
                      <a:r>
                        <a:rPr lang="en-GB" sz="1400">
                          <a:effectLst/>
                        </a:rPr>
                        <a:t>Checks that data has been entered into a field</a:t>
                      </a:r>
                    </a:p>
                  </a:txBody>
                  <a:tcPr marL="22273" marR="22273" marT="22273" marB="22273" anchor="ctr"/>
                </a:tc>
                <a:tc>
                  <a:txBody>
                    <a:bodyPr/>
                    <a:lstStyle/>
                    <a:p>
                      <a:r>
                        <a:rPr lang="en-GB" sz="1400">
                          <a:effectLst/>
                        </a:rPr>
                        <a:t>In most databases a key field cannot be left blank</a:t>
                      </a:r>
                    </a:p>
                  </a:txBody>
                  <a:tcPr marL="22273" marR="22273" marT="22273" marB="22273" anchor="ctr"/>
                </a:tc>
                <a:extLst>
                  <a:ext uri="{0D108BD9-81ED-4DB2-BD59-A6C34878D82A}">
                    <a16:rowId xmlns="" xmlns:a16="http://schemas.microsoft.com/office/drawing/2014/main" val="2222060088"/>
                  </a:ext>
                </a:extLst>
              </a:tr>
              <a:tr h="686022">
                <a:tc>
                  <a:txBody>
                    <a:bodyPr/>
                    <a:lstStyle/>
                    <a:p>
                      <a:r>
                        <a:rPr lang="en-GB" sz="1400" dirty="0">
                          <a:effectLst/>
                        </a:rPr>
                        <a:t>10. Range check</a:t>
                      </a:r>
                    </a:p>
                  </a:txBody>
                  <a:tcPr marL="22273" marR="22273" marT="22273" marB="22273" anchor="ctr"/>
                </a:tc>
                <a:tc>
                  <a:txBody>
                    <a:bodyPr/>
                    <a:lstStyle/>
                    <a:p>
                      <a:r>
                        <a:rPr lang="en-GB" sz="1400">
                          <a:effectLst/>
                        </a:rPr>
                        <a:t>Checks that a value falls within the specified range</a:t>
                      </a:r>
                    </a:p>
                  </a:txBody>
                  <a:tcPr marL="22273" marR="22273" marT="22273" marB="22273" anchor="ctr"/>
                </a:tc>
                <a:tc>
                  <a:txBody>
                    <a:bodyPr/>
                    <a:lstStyle/>
                    <a:p>
                      <a:r>
                        <a:rPr lang="en-GB" sz="1400">
                          <a:effectLst/>
                        </a:rPr>
                        <a:t>Number of hours worked must be less than 50 and more than 0</a:t>
                      </a:r>
                    </a:p>
                  </a:txBody>
                  <a:tcPr marL="22273" marR="22273" marT="22273" marB="22273" anchor="ctr"/>
                </a:tc>
                <a:extLst>
                  <a:ext uri="{0D108BD9-81ED-4DB2-BD59-A6C34878D82A}">
                    <a16:rowId xmlns="" xmlns:a16="http://schemas.microsoft.com/office/drawing/2014/main" val="1557630833"/>
                  </a:ext>
                </a:extLst>
              </a:tr>
              <a:tr h="365284">
                <a:tc>
                  <a:txBody>
                    <a:bodyPr/>
                    <a:lstStyle/>
                    <a:p>
                      <a:r>
                        <a:rPr lang="en-GB" sz="1400" dirty="0">
                          <a:effectLst/>
                        </a:rPr>
                        <a:t>11. Spell check</a:t>
                      </a:r>
                    </a:p>
                  </a:txBody>
                  <a:tcPr marL="22273" marR="22273" marT="22273" marB="22273" anchor="ctr"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effectLst/>
                        </a:rPr>
                        <a:t>Looks up words in a dictionary</a:t>
                      </a:r>
                    </a:p>
                  </a:txBody>
                  <a:tcPr marL="22273" marR="22273" marT="22273" marB="22273" anchor="ctr"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effectLst/>
                        </a:rPr>
                        <a:t>When word processing</a:t>
                      </a:r>
                    </a:p>
                  </a:txBody>
                  <a:tcPr marL="22273" marR="22273" marT="22273" marB="22273" anchor="ctr"/>
                </a:tc>
                <a:extLst>
                  <a:ext uri="{0D108BD9-81ED-4DB2-BD59-A6C34878D82A}">
                    <a16:rowId xmlns="" xmlns:a16="http://schemas.microsoft.com/office/drawing/2014/main" val="768232729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="" xmlns:a16="http://schemas.microsoft.com/office/drawing/2014/main" id="{22CE39A5-B9ED-4B34-A448-F79916B107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4635875"/>
              </p:ext>
            </p:extLst>
          </p:nvPr>
        </p:nvGraphicFramePr>
        <p:xfrm>
          <a:off x="5940152" y="3573016"/>
          <a:ext cx="3176244" cy="304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81858">
                  <a:extLst>
                    <a:ext uri="{9D8B030D-6E8A-4147-A177-3AD203B41FA5}">
                      <a16:colId xmlns="" xmlns:a16="http://schemas.microsoft.com/office/drawing/2014/main" val="1020042253"/>
                    </a:ext>
                  </a:extLst>
                </a:gridCol>
                <a:gridCol w="1994386">
                  <a:extLst>
                    <a:ext uri="{9D8B030D-6E8A-4147-A177-3AD203B41FA5}">
                      <a16:colId xmlns="" xmlns:a16="http://schemas.microsoft.com/office/drawing/2014/main" val="2054799621"/>
                    </a:ext>
                  </a:extLst>
                </a:gridCol>
              </a:tblGrid>
              <a:tr h="288032"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b="1" dirty="0"/>
                        <a:t>12. Types of Verification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567596777"/>
                  </a:ext>
                </a:extLst>
              </a:tr>
              <a:tr h="271264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sz="1400" dirty="0"/>
                        <a:t>13. Double Entry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sz="1400" dirty="0"/>
                        <a:t>Asking the user to enter the data twice – commonly used with email addresses and passwords online.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875341651"/>
                  </a:ext>
                </a:extLst>
              </a:tr>
              <a:tr h="144016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sz="1400" dirty="0"/>
                        <a:t>14. Proof Reading Data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sz="1400" dirty="0"/>
                        <a:t>Asking the user/another user to check the data after it has been entered. More commonly used by businesses checking order details.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4758756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1634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7959834"/>
              </p:ext>
            </p:extLst>
          </p:nvPr>
        </p:nvGraphicFramePr>
        <p:xfrm>
          <a:off x="107504" y="44624"/>
          <a:ext cx="5760640" cy="1615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6064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32792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/>
                        <a:t>2.6 Data Representation: Characters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u="none" dirty="0">
                          <a:solidFill>
                            <a:schemeClr val="tx1"/>
                          </a:solidFill>
                        </a:rPr>
                        <a:t>Every</a:t>
                      </a:r>
                      <a:r>
                        <a:rPr lang="en-GB" sz="1400" b="0" u="none" baseline="0" dirty="0">
                          <a:solidFill>
                            <a:schemeClr val="tx1"/>
                          </a:solidFill>
                        </a:rPr>
                        <a:t> word is made up of symbols or </a:t>
                      </a:r>
                      <a:r>
                        <a:rPr lang="en-GB" sz="1400" b="1" u="sng" baseline="0" dirty="0">
                          <a:solidFill>
                            <a:schemeClr val="tx1"/>
                          </a:solidFill>
                        </a:rPr>
                        <a:t>characters</a:t>
                      </a:r>
                      <a:r>
                        <a:rPr lang="en-GB" sz="1400" b="0" u="none" baseline="0" dirty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u="none" baseline="0" dirty="0">
                          <a:solidFill>
                            <a:schemeClr val="tx1"/>
                          </a:solidFill>
                        </a:rPr>
                        <a:t>When you press a key on a keyboard the </a:t>
                      </a:r>
                      <a:r>
                        <a:rPr lang="en-GB" sz="1400" b="1" u="sng" baseline="0" dirty="0">
                          <a:solidFill>
                            <a:schemeClr val="tx1"/>
                          </a:solidFill>
                        </a:rPr>
                        <a:t>character code</a:t>
                      </a:r>
                      <a:r>
                        <a:rPr lang="en-GB" sz="1400" b="0" u="none" baseline="0" dirty="0">
                          <a:solidFill>
                            <a:schemeClr val="tx1"/>
                          </a:solidFill>
                        </a:rPr>
                        <a:t> for that symbol is sent to the processor.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u="none" baseline="0" dirty="0">
                          <a:solidFill>
                            <a:schemeClr val="tx1"/>
                          </a:solidFill>
                        </a:rPr>
                        <a:t>A complete collection of </a:t>
                      </a:r>
                      <a:r>
                        <a:rPr lang="en-GB" sz="1400" b="1" u="sng" baseline="0" dirty="0">
                          <a:solidFill>
                            <a:schemeClr val="tx1"/>
                          </a:solidFill>
                        </a:rPr>
                        <a:t>character codes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 is called a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character set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There are two main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character sets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 that exist: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ASCII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 and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Unicode</a:t>
                      </a:r>
                      <a:endParaRPr lang="en-GB" sz="1400" b="0" i="0" u="none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6825601"/>
              </p:ext>
            </p:extLst>
          </p:nvPr>
        </p:nvGraphicFramePr>
        <p:xfrm>
          <a:off x="5940152" y="44624"/>
          <a:ext cx="3168352" cy="53217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524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2631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4016"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Key Vocabulary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400" baseline="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40633">
                <a:tc>
                  <a:txBody>
                    <a:bodyPr/>
                    <a:lstStyle/>
                    <a:p>
                      <a:r>
                        <a:rPr lang="en-GB" sz="1400" b="1" u="sng" dirty="0"/>
                        <a:t>Character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400" dirty="0"/>
                        <a:t>A unit of information that corresponds</a:t>
                      </a:r>
                      <a:r>
                        <a:rPr lang="en-GB" sz="1400" baseline="0" dirty="0"/>
                        <a:t> to the smallest unit of a writing system.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400" baseline="0" dirty="0"/>
                        <a:t>Includes letters, numbers, punctuation, symbols etc.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40633">
                <a:tc>
                  <a:txBody>
                    <a:bodyPr/>
                    <a:lstStyle/>
                    <a:p>
                      <a:r>
                        <a:rPr lang="en-GB" sz="1400" b="1" u="sng" dirty="0"/>
                        <a:t>Character Code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400" baseline="0" dirty="0"/>
                        <a:t>The number generated to represent each character.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40633">
                <a:tc>
                  <a:txBody>
                    <a:bodyPr/>
                    <a:lstStyle/>
                    <a:p>
                      <a:r>
                        <a:rPr lang="en-GB" sz="1400" b="1" u="sng" dirty="0"/>
                        <a:t>Character</a:t>
                      </a:r>
                      <a:r>
                        <a:rPr lang="en-GB" sz="1400" b="1" u="sng" baseline="0" dirty="0"/>
                        <a:t> Set</a:t>
                      </a:r>
                      <a:endParaRPr lang="en-GB" sz="1400" b="1" u="sn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400" baseline="0" dirty="0"/>
                        <a:t>The characters recognised by computer hardware and software.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49711">
                <a:tc>
                  <a:txBody>
                    <a:bodyPr/>
                    <a:lstStyle/>
                    <a:p>
                      <a:r>
                        <a:rPr lang="en-GB" sz="1400" b="1" u="sng" dirty="0"/>
                        <a:t>Binary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400" dirty="0"/>
                        <a:t>Counting</a:t>
                      </a:r>
                      <a:r>
                        <a:rPr lang="en-GB" sz="1400" baseline="0" dirty="0"/>
                        <a:t> system with only two values: 0, 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35607">
                <a:tc>
                  <a:txBody>
                    <a:bodyPr/>
                    <a:lstStyle/>
                    <a:p>
                      <a:r>
                        <a:rPr lang="en-GB" sz="1400" b="1" u="sng" dirty="0"/>
                        <a:t>Value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400" baseline="0" dirty="0"/>
                        <a:t>The “number” the column represents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35607">
                <a:tc>
                  <a:txBody>
                    <a:bodyPr/>
                    <a:lstStyle/>
                    <a:p>
                      <a:r>
                        <a:rPr lang="en-GB" sz="1400" b="1" u="sng" dirty="0"/>
                        <a:t>ASCII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400" baseline="0" dirty="0"/>
                        <a:t>American Standard Code for Information Interchange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35607">
                <a:tc>
                  <a:txBody>
                    <a:bodyPr/>
                    <a:lstStyle/>
                    <a:p>
                      <a:r>
                        <a:rPr lang="en-GB" sz="1400" b="1" u="sng" dirty="0"/>
                        <a:t>Unicode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400" baseline="0" dirty="0"/>
                        <a:t>Unified Code for characters, contains all characters from all languages.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0779274"/>
              </p:ext>
            </p:extLst>
          </p:nvPr>
        </p:nvGraphicFramePr>
        <p:xfrm>
          <a:off x="107504" y="1638569"/>
          <a:ext cx="5760640" cy="513879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228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41361">
                <a:tc>
                  <a:txBody>
                    <a:bodyPr/>
                    <a:lstStyle/>
                    <a:p>
                      <a:pPr algn="ctr"/>
                      <a:r>
                        <a:rPr lang="en-GB" sz="1600" b="0" u="none" dirty="0"/>
                        <a:t>1. </a:t>
                      </a:r>
                      <a:r>
                        <a:rPr lang="en-GB" sz="1600" b="1" u="sng" dirty="0"/>
                        <a:t>ASCII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0" u="none" dirty="0"/>
                        <a:t>2. </a:t>
                      </a:r>
                      <a:r>
                        <a:rPr lang="en-GB" sz="1600" b="1" u="sng" dirty="0"/>
                        <a:t>Unicode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93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Developed in America, pre-internet,</a:t>
                      </a:r>
                      <a:r>
                        <a:rPr lang="en-GB" sz="1400" baseline="0" dirty="0"/>
                        <a:t> in the 1960s</a:t>
                      </a:r>
                      <a:endParaRPr lang="en-GB" sz="1400" dirty="0"/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Uses 7 bits</a:t>
                      </a:r>
                      <a:r>
                        <a:rPr lang="en-GB" sz="1400" baseline="0" dirty="0"/>
                        <a:t> per </a:t>
                      </a:r>
                      <a:r>
                        <a:rPr lang="en-GB" sz="1400" b="1" u="sng" baseline="0" dirty="0"/>
                        <a:t>characters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Has 128 possible </a:t>
                      </a:r>
                      <a:r>
                        <a:rPr lang="en-GB" sz="1400" b="1" u="sng" dirty="0"/>
                        <a:t>characters</a:t>
                      </a:r>
                      <a:endParaRPr lang="en-GB" sz="1400" dirty="0"/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Only</a:t>
                      </a:r>
                      <a:r>
                        <a:rPr lang="en-GB" sz="1400" baseline="0" dirty="0"/>
                        <a:t> suitable for English language due to lack of </a:t>
                      </a:r>
                      <a:r>
                        <a:rPr lang="en-GB" sz="1400" b="1" u="sng" baseline="0" dirty="0"/>
                        <a:t>characters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baseline="0" dirty="0"/>
                        <a:t>Files take up less storage due to need to store fewer bits.</a:t>
                      </a: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Started in late</a:t>
                      </a:r>
                      <a:r>
                        <a:rPr lang="en-GB" sz="1400" baseline="0" dirty="0"/>
                        <a:t> 80s to ease international communication through Internet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baseline="0" dirty="0"/>
                        <a:t>Uses between 8 and 32 bits per </a:t>
                      </a:r>
                      <a:r>
                        <a:rPr lang="en-GB" sz="1400" b="1" u="sng" baseline="0" dirty="0"/>
                        <a:t>character</a:t>
                      </a:r>
                      <a:r>
                        <a:rPr lang="en-GB" sz="1400" baseline="0" dirty="0"/>
                        <a:t>.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baseline="0" dirty="0"/>
                        <a:t>Has over 1.1 million </a:t>
                      </a:r>
                      <a:r>
                        <a:rPr lang="en-GB" sz="1400" b="1" u="sng" baseline="0" dirty="0"/>
                        <a:t>characters</a:t>
                      </a:r>
                      <a:r>
                        <a:rPr lang="en-GB" sz="1400" baseline="0" dirty="0"/>
                        <a:t>.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baseline="0" dirty="0"/>
                        <a:t>Contains </a:t>
                      </a:r>
                      <a:r>
                        <a:rPr lang="en-GB" sz="1400" b="1" u="sng" baseline="0" dirty="0"/>
                        <a:t>characters</a:t>
                      </a:r>
                      <a:r>
                        <a:rPr lang="en-GB" sz="1400" baseline="0" dirty="0"/>
                        <a:t> from languages all around the world.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baseline="0" dirty="0"/>
                        <a:t>Files take up more storage space due to need to save more bits.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baseline="0" dirty="0"/>
                        <a:t>Maintained by </a:t>
                      </a:r>
                      <a:r>
                        <a:rPr lang="en-GB" sz="1400" b="1" u="sng" baseline="0" dirty="0"/>
                        <a:t>Unicode</a:t>
                      </a:r>
                      <a:r>
                        <a:rPr lang="en-GB" sz="1400" b="0" u="none" baseline="0" dirty="0"/>
                        <a:t> Consortium, found in 1991.</a:t>
                      </a:r>
                      <a:endParaRPr lang="en-GB" sz="1400" b="1" u="sng" dirty="0"/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baseline="0" dirty="0"/>
                        <a:t>Kept existing </a:t>
                      </a:r>
                      <a:r>
                        <a:rPr lang="en-GB" sz="1400" b="1" u="sng" baseline="0" dirty="0"/>
                        <a:t>ASCII</a:t>
                      </a:r>
                      <a:r>
                        <a:rPr lang="en-GB" sz="1400" baseline="0" dirty="0"/>
                        <a:t> </a:t>
                      </a:r>
                      <a:r>
                        <a:rPr lang="en-GB" sz="1400" b="1" u="sng" baseline="0" dirty="0"/>
                        <a:t>character codes</a:t>
                      </a:r>
                      <a:r>
                        <a:rPr lang="en-GB" sz="1400" baseline="0" dirty="0"/>
                        <a:t> to ensure backwards compatibility.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4136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1600" b="0" u="none" dirty="0"/>
                        <a:t>3. Extended</a:t>
                      </a:r>
                      <a:r>
                        <a:rPr lang="en-GB" sz="1600" b="0" u="none" baseline="0" dirty="0"/>
                        <a:t> ASCII</a:t>
                      </a:r>
                      <a:endParaRPr lang="en-GB" sz="1600" b="0" u="none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64181">
                <a:tc rowSpan="3"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Developed to include</a:t>
                      </a:r>
                      <a:r>
                        <a:rPr lang="en-GB" sz="1400" baseline="0" dirty="0"/>
                        <a:t> additional </a:t>
                      </a:r>
                      <a:r>
                        <a:rPr lang="en-GB" sz="1400" b="1" u="sng" baseline="0" dirty="0"/>
                        <a:t>characters </a:t>
                      </a:r>
                      <a:r>
                        <a:rPr lang="en-GB" sz="1400" baseline="0" dirty="0"/>
                        <a:t>beyond original 128.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Uses</a:t>
                      </a:r>
                      <a:r>
                        <a:rPr lang="en-GB" sz="1400" baseline="0" dirty="0"/>
                        <a:t> 8 bit per </a:t>
                      </a:r>
                      <a:r>
                        <a:rPr lang="en-GB" sz="1400" b="1" u="sng" baseline="0" dirty="0"/>
                        <a:t>character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baseline="0" dirty="0"/>
                        <a:t>Has 255 possible </a:t>
                      </a:r>
                      <a:r>
                        <a:rPr lang="en-GB" sz="1400" b="1" u="sng" baseline="0" dirty="0"/>
                        <a:t>characters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baseline="0" dirty="0"/>
                        <a:t>Able to represent accented letters.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baseline="0" dirty="0"/>
                        <a:t>Still not enough for all European </a:t>
                      </a:r>
                      <a:r>
                        <a:rPr lang="en-GB" sz="1400" b="1" u="sng" baseline="0" dirty="0"/>
                        <a:t>characters</a:t>
                      </a:r>
                      <a:r>
                        <a:rPr lang="en-GB" sz="1400" baseline="0" dirty="0"/>
                        <a:t> so variations exist.</a:t>
                      </a:r>
                      <a:endParaRPr lang="en-GB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4735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600" b="0" u="none" dirty="0"/>
                        <a:t>4. </a:t>
                      </a:r>
                      <a:r>
                        <a:rPr lang="en-GB" sz="1600" b="1" u="sng" dirty="0"/>
                        <a:t>Character</a:t>
                      </a:r>
                      <a:r>
                        <a:rPr lang="en-GB" sz="1600" b="1" u="sng" baseline="0" dirty="0"/>
                        <a:t> Set</a:t>
                      </a:r>
                      <a:r>
                        <a:rPr lang="en-GB" sz="1600" b="0" u="none" baseline="0" dirty="0"/>
                        <a:t> Size vs. File Size</a:t>
                      </a:r>
                      <a:endParaRPr lang="en-GB" sz="1600" b="0" u="none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35241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Using</a:t>
                      </a:r>
                      <a:r>
                        <a:rPr lang="en-GB" sz="1400" baseline="0" dirty="0"/>
                        <a:t> more bits per </a:t>
                      </a:r>
                      <a:r>
                        <a:rPr lang="en-GB" sz="1400" b="1" u="sng" baseline="0" dirty="0"/>
                        <a:t>character</a:t>
                      </a:r>
                      <a:r>
                        <a:rPr lang="en-GB" sz="1400" baseline="0" dirty="0"/>
                        <a:t> means: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baseline="0" dirty="0"/>
                        <a:t>More </a:t>
                      </a:r>
                      <a:r>
                        <a:rPr lang="en-GB" sz="1400" b="1" u="sng" baseline="0" dirty="0"/>
                        <a:t>characters</a:t>
                      </a:r>
                      <a:r>
                        <a:rPr lang="en-GB" sz="1400" baseline="0" dirty="0"/>
                        <a:t> are available to use, but: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baseline="0" dirty="0"/>
                        <a:t>The resulting file size is larger, regardless of the </a:t>
                      </a:r>
                      <a:r>
                        <a:rPr lang="en-GB" sz="1400" b="1" u="sng" baseline="0" dirty="0"/>
                        <a:t>characters</a:t>
                      </a:r>
                      <a:r>
                        <a:rPr lang="en-GB" sz="1400" baseline="0" dirty="0"/>
                        <a:t> used.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38507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7925679"/>
              </p:ext>
            </p:extLst>
          </p:nvPr>
        </p:nvGraphicFramePr>
        <p:xfrm>
          <a:off x="107504" y="44624"/>
          <a:ext cx="5544616" cy="2255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44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08694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/>
                        <a:t>2.6 Data Representation: Images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07530"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u="none" dirty="0">
                          <a:solidFill>
                            <a:schemeClr val="tx1"/>
                          </a:solidFill>
                        </a:rPr>
                        <a:t>Images are made up of </a:t>
                      </a:r>
                      <a:r>
                        <a:rPr lang="en-GB" sz="1400" b="1" u="sng" dirty="0">
                          <a:solidFill>
                            <a:schemeClr val="tx1"/>
                          </a:solidFill>
                        </a:rPr>
                        <a:t>pixels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Each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pixel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 is assigned a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binary 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number that refers to the colour of the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pixel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The larger the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bit depth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 of this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binary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 number, the more colours available in the image.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The larger the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dimensions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 of an image, the larger the image.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The larger the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resolution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 of an image, the higher quality the image.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Bit depth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dimensions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, and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resolution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 are all stored in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meta data.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4887317"/>
              </p:ext>
            </p:extLst>
          </p:nvPr>
        </p:nvGraphicFramePr>
        <p:xfrm>
          <a:off x="5724128" y="44624"/>
          <a:ext cx="3384376" cy="655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7684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30752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4016"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Key Vocabulary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400" baseline="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1400" b="1" u="sng" dirty="0"/>
                        <a:t>Pixel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baseline="0" dirty="0"/>
                        <a:t>The individual units that make up an image.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baseline="0" dirty="0"/>
                        <a:t>“Picture Elements”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5295">
                <a:tc>
                  <a:txBody>
                    <a:bodyPr/>
                    <a:lstStyle/>
                    <a:p>
                      <a:r>
                        <a:rPr lang="en-GB" sz="1400" b="1" u="sng" dirty="0"/>
                        <a:t>Bit Depth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baseline="0" dirty="0"/>
                        <a:t>The number of bits stored for each pixel.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baseline="0" dirty="0"/>
                        <a:t>Sometimes referred to as colour depth.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5295">
                <a:tc>
                  <a:txBody>
                    <a:bodyPr/>
                    <a:lstStyle/>
                    <a:p>
                      <a:r>
                        <a:rPr lang="en-GB" sz="1400" b="1" u="sng" dirty="0"/>
                        <a:t>Resolution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baseline="0" dirty="0"/>
                        <a:t>Measure of</a:t>
                      </a:r>
                      <a:r>
                        <a:rPr lang="en-GB" sz="1400" b="0" u="none" baseline="0" dirty="0"/>
                        <a:t> </a:t>
                      </a:r>
                      <a:r>
                        <a:rPr lang="en-GB" sz="1400" b="1" u="sng" baseline="0" dirty="0"/>
                        <a:t>pixel</a:t>
                      </a:r>
                      <a:r>
                        <a:rPr lang="en-GB" sz="1400" b="0" u="none" baseline="0" dirty="0"/>
                        <a:t> density.</a:t>
                      </a:r>
                      <a:endParaRPr lang="en-GB" sz="1400" baseline="0" dirty="0"/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baseline="0" dirty="0"/>
                        <a:t>The number of pixels in an area.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baseline="0" dirty="0"/>
                        <a:t>Commonly measured in dots (or </a:t>
                      </a:r>
                      <a:r>
                        <a:rPr lang="en-GB" sz="1400" b="1" u="sng" baseline="0" dirty="0"/>
                        <a:t>pixels</a:t>
                      </a:r>
                      <a:r>
                        <a:rPr lang="en-GB" sz="1400" b="0" u="none" baseline="0" dirty="0"/>
                        <a:t>)</a:t>
                      </a:r>
                      <a:r>
                        <a:rPr lang="en-GB" sz="1400" baseline="0" dirty="0"/>
                        <a:t> per inch.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5295">
                <a:tc>
                  <a:txBody>
                    <a:bodyPr/>
                    <a:lstStyle/>
                    <a:p>
                      <a:r>
                        <a:rPr lang="en-GB" sz="1400" b="1" u="sng" dirty="0"/>
                        <a:t>Dimensions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400" baseline="0" dirty="0"/>
                        <a:t>The width and height (in </a:t>
                      </a:r>
                      <a:r>
                        <a:rPr lang="en-GB" sz="1400" b="1" u="sng" baseline="0" dirty="0"/>
                        <a:t>pixels</a:t>
                      </a:r>
                      <a:r>
                        <a:rPr lang="en-GB" sz="1400" b="0" u="none" baseline="0" dirty="0"/>
                        <a:t> of an image).</a:t>
                      </a:r>
                      <a:endParaRPr lang="en-GB" sz="1400" baseline="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740633">
                <a:tc>
                  <a:txBody>
                    <a:bodyPr/>
                    <a:lstStyle/>
                    <a:p>
                      <a:r>
                        <a:rPr lang="en-GB" sz="1400" b="1" u="sng" dirty="0"/>
                        <a:t>Meta Data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baseline="0" dirty="0"/>
                        <a:t>“Data about data”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baseline="0" dirty="0"/>
                        <a:t>Contains instructions of how to convert the binary into the image.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49711">
                <a:tc>
                  <a:txBody>
                    <a:bodyPr/>
                    <a:lstStyle/>
                    <a:p>
                      <a:r>
                        <a:rPr lang="en-GB" sz="1400" b="1" u="sng" dirty="0"/>
                        <a:t>Binary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400" dirty="0"/>
                        <a:t>Counting</a:t>
                      </a:r>
                      <a:r>
                        <a:rPr lang="en-GB" sz="1400" baseline="0" dirty="0"/>
                        <a:t> system with only two values: 0, 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35607">
                <a:tc>
                  <a:txBody>
                    <a:bodyPr/>
                    <a:lstStyle/>
                    <a:p>
                      <a:r>
                        <a:rPr lang="en-GB" sz="1400" b="1" u="sng" dirty="0"/>
                        <a:t>Rasterise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400" baseline="0" dirty="0"/>
                        <a:t>Convert into a grid of pixels.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35607">
                <a:tc>
                  <a:txBody>
                    <a:bodyPr/>
                    <a:lstStyle/>
                    <a:p>
                      <a:r>
                        <a:rPr lang="en-GB" sz="1400" b="1" u="sng" dirty="0"/>
                        <a:t>Bitmap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400" baseline="0" dirty="0"/>
                        <a:t>Images that use pixels.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35607">
                <a:tc>
                  <a:txBody>
                    <a:bodyPr/>
                    <a:lstStyle/>
                    <a:p>
                      <a:r>
                        <a:rPr lang="en-GB" sz="1400" b="1" u="sng" dirty="0"/>
                        <a:t>Vector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400" baseline="0" dirty="0"/>
                        <a:t>Images that are defined by coordinates.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2" name="Table 1">
            <a:extLst>
              <a:ext uri="{FF2B5EF4-FFF2-40B4-BE49-F238E27FC236}">
                <a16:creationId xmlns="" xmlns:a16="http://schemas.microsoft.com/office/drawing/2014/main" id="{8760238F-E9D6-4645-96CA-D665CA1258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5086546"/>
              </p:ext>
            </p:extLst>
          </p:nvPr>
        </p:nvGraphicFramePr>
        <p:xfrm>
          <a:off x="117800" y="2402886"/>
          <a:ext cx="5534320" cy="43288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67160">
                  <a:extLst>
                    <a:ext uri="{9D8B030D-6E8A-4147-A177-3AD203B41FA5}">
                      <a16:colId xmlns="" xmlns:a16="http://schemas.microsoft.com/office/drawing/2014/main" val="1278709226"/>
                    </a:ext>
                  </a:extLst>
                </a:gridCol>
                <a:gridCol w="2767160">
                  <a:extLst>
                    <a:ext uri="{9D8B030D-6E8A-4147-A177-3AD203B41FA5}">
                      <a16:colId xmlns="" xmlns:a16="http://schemas.microsoft.com/office/drawing/2014/main" val="1499871727"/>
                    </a:ext>
                  </a:extLst>
                </a:gridCol>
              </a:tblGrid>
              <a:tr h="169999"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b="1" dirty="0"/>
                        <a:t>1. Types of Images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72675273"/>
                  </a:ext>
                </a:extLst>
              </a:tr>
              <a:tr h="169999">
                <a:tc>
                  <a:txBody>
                    <a:bodyPr/>
                    <a:lstStyle/>
                    <a:p>
                      <a:pPr algn="ctr"/>
                      <a:r>
                        <a:rPr lang="en-GB" sz="1400" b="0" u="none" dirty="0"/>
                        <a:t>2. </a:t>
                      </a:r>
                      <a:r>
                        <a:rPr lang="en-GB" sz="1400" b="1" u="sng" dirty="0"/>
                        <a:t>Bitmaps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0" u="none" dirty="0"/>
                        <a:t>3. </a:t>
                      </a:r>
                      <a:r>
                        <a:rPr lang="en-GB" sz="1400" b="1" u="sng" dirty="0"/>
                        <a:t>Vector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217555734"/>
                  </a:ext>
                </a:extLst>
              </a:tr>
              <a:tr h="147899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dirty="0"/>
                        <a:t>Image organised as a grid of </a:t>
                      </a:r>
                      <a:r>
                        <a:rPr lang="en-GB" sz="1400" b="1" u="sng" dirty="0"/>
                        <a:t>pixels</a:t>
                      </a:r>
                      <a:r>
                        <a:rPr lang="en-GB" sz="1400" dirty="0"/>
                        <a:t>.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Widely used on digital cameras, smartphones and online.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Common file types include: JPEG, GIF and PNG.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When zooming in, or enlarging, a </a:t>
                      </a:r>
                      <a:r>
                        <a:rPr lang="en-GB" sz="1400" b="1" u="sng" dirty="0"/>
                        <a:t>bitmap</a:t>
                      </a:r>
                      <a:r>
                        <a:rPr lang="en-GB" sz="1400" dirty="0"/>
                        <a:t> the </a:t>
                      </a:r>
                      <a:r>
                        <a:rPr lang="en-GB" sz="1400" b="1" u="sng" dirty="0"/>
                        <a:t>pixels</a:t>
                      </a:r>
                      <a:r>
                        <a:rPr lang="en-GB" sz="1400" dirty="0"/>
                        <a:t> are stretched leading to poor quality.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Image uses scalable shapes such as straight lines and curves, using coordinates and geometry to define the parts of the image.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More efficient at storing large areas of the same colour because it doesn’t need to store every</a:t>
                      </a:r>
                      <a:r>
                        <a:rPr lang="en-GB" sz="1400" b="0" u="none" dirty="0"/>
                        <a:t> </a:t>
                      </a:r>
                      <a:r>
                        <a:rPr lang="en-GB" sz="1400" b="1" u="sng" dirty="0"/>
                        <a:t>pixel</a:t>
                      </a:r>
                      <a:r>
                        <a:rPr lang="en-GB" sz="1400" dirty="0"/>
                        <a:t>.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Can be scaled without losing resolution.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Most common file type is SVG.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675184191"/>
                  </a:ext>
                </a:extLst>
              </a:tr>
              <a:tr h="335984">
                <a:tc gridSpan="2"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GB" sz="1400" b="1" dirty="0"/>
                        <a:t>4. Image Display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890266766"/>
                  </a:ext>
                </a:extLst>
              </a:tr>
              <a:tr h="335984">
                <a:tc gridSpan="2">
                  <a:txBody>
                    <a:bodyPr/>
                    <a:lstStyle/>
                    <a:p>
                      <a:pPr marL="342900" indent="-342900" algn="l">
                        <a:buFont typeface="+mj-lt"/>
                        <a:buAutoNum type="arabicPeriod"/>
                      </a:pPr>
                      <a:r>
                        <a:rPr lang="en-GB" sz="1400" b="0" dirty="0"/>
                        <a:t>Monitors and printers display/print images using grids of </a:t>
                      </a:r>
                      <a:r>
                        <a:rPr lang="en-GB" sz="1400" b="1" u="sng" dirty="0"/>
                        <a:t>pixels,</a:t>
                      </a:r>
                    </a:p>
                    <a:p>
                      <a:pPr marL="342900" indent="-342900" algn="l">
                        <a:buFont typeface="+mj-lt"/>
                        <a:buAutoNum type="arabicPeriod"/>
                      </a:pPr>
                      <a:r>
                        <a:rPr lang="en-GB" sz="1400" b="1" u="sng" dirty="0"/>
                        <a:t>Vector</a:t>
                      </a:r>
                      <a:r>
                        <a:rPr lang="en-GB" sz="1400" b="0" u="none" dirty="0"/>
                        <a:t> images need to be </a:t>
                      </a:r>
                      <a:r>
                        <a:rPr lang="en-GB" sz="1400" b="1" u="sng" dirty="0"/>
                        <a:t>rasterised</a:t>
                      </a:r>
                      <a:r>
                        <a:rPr lang="en-GB" sz="1400" b="0" u="none" dirty="0"/>
                        <a:t> into a grid of pixels when they displayed on screen or printed.</a:t>
                      </a:r>
                      <a:endParaRPr lang="en-GB" sz="1400" b="1" u="sng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8148381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64859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2057893"/>
              </p:ext>
            </p:extLst>
          </p:nvPr>
        </p:nvGraphicFramePr>
        <p:xfrm>
          <a:off x="107504" y="44625"/>
          <a:ext cx="5256584" cy="1402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565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00344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/>
                        <a:t>2.6 Data Representation:  Sound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5799"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To be stored on a computer an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analogue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 sound wave needs to be stored as a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digital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representation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To create the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digital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representation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, multiple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samples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 of the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amplitude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 of the sound wave are taken at regular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intervals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5425223"/>
              </p:ext>
            </p:extLst>
          </p:nvPr>
        </p:nvGraphicFramePr>
        <p:xfrm>
          <a:off x="5436096" y="44624"/>
          <a:ext cx="3672408" cy="4663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216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60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4016"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Key Vocabulary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400" baseline="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1400" b="1" u="sng" dirty="0"/>
                        <a:t>Analogue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400" dirty="0"/>
                        <a:t>Representation of physical quantity</a:t>
                      </a:r>
                      <a:r>
                        <a:rPr lang="en-GB" sz="1400" baseline="0" dirty="0"/>
                        <a:t> as a continuously changeable physical quantity.</a:t>
                      </a:r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5295">
                <a:tc>
                  <a:txBody>
                    <a:bodyPr/>
                    <a:lstStyle/>
                    <a:p>
                      <a:r>
                        <a:rPr lang="en-GB" sz="1400" b="1" u="sng" dirty="0"/>
                        <a:t>Digital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400" dirty="0"/>
                        <a:t>Representation</a:t>
                      </a:r>
                      <a:r>
                        <a:rPr lang="en-GB" sz="1400" baseline="0" dirty="0"/>
                        <a:t> of a physical quantity in binary.</a:t>
                      </a:r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5295">
                <a:tc>
                  <a:txBody>
                    <a:bodyPr/>
                    <a:lstStyle/>
                    <a:p>
                      <a:r>
                        <a:rPr lang="en-GB" sz="1400" b="1" u="sng" dirty="0"/>
                        <a:t>Representation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400" baseline="0" dirty="0"/>
                        <a:t>The showing or picturing of something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5295">
                <a:tc>
                  <a:txBody>
                    <a:bodyPr/>
                    <a:lstStyle/>
                    <a:p>
                      <a:r>
                        <a:rPr lang="en-GB" sz="1400" b="1" u="sng" dirty="0"/>
                        <a:t>Sample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400" baseline="0" dirty="0"/>
                        <a:t>The value at a specific moment in time.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287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sng" dirty="0"/>
                        <a:t>Interval</a:t>
                      </a:r>
                    </a:p>
                    <a:p>
                      <a:endParaRPr lang="en-GB" sz="1400" b="1" u="sn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400" baseline="0" dirty="0"/>
                        <a:t>The amount of time between two samples.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49711">
                <a:tc>
                  <a:txBody>
                    <a:bodyPr/>
                    <a:lstStyle/>
                    <a:p>
                      <a:r>
                        <a:rPr lang="en-GB" sz="1400" b="1" u="sng" dirty="0"/>
                        <a:t>Bit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400" dirty="0"/>
                        <a:t>Smallest unit</a:t>
                      </a:r>
                      <a:r>
                        <a:rPr lang="en-GB" sz="1400" baseline="0" dirty="0"/>
                        <a:t> of data.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sz="1400" baseline="0" dirty="0"/>
                        <a:t>Single</a:t>
                      </a:r>
                      <a:r>
                        <a:rPr lang="en-GB" sz="1400" b="0" u="none" baseline="0" dirty="0"/>
                        <a:t> </a:t>
                      </a:r>
                      <a:r>
                        <a:rPr lang="en-GB" sz="1400" b="1" u="sng" baseline="0" dirty="0"/>
                        <a:t>binary </a:t>
                      </a:r>
                      <a:r>
                        <a:rPr lang="en-GB" sz="1400" baseline="0" dirty="0"/>
                        <a:t>value, either 0 or 1.</a:t>
                      </a:r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35607">
                <a:tc>
                  <a:txBody>
                    <a:bodyPr/>
                    <a:lstStyle/>
                    <a:p>
                      <a:r>
                        <a:rPr lang="en-GB" sz="1400" b="1" u="sng" dirty="0"/>
                        <a:t>Frequency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sz="1400" baseline="0" dirty="0"/>
                        <a:t>How often an event happens in a specific time.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3799476"/>
              </p:ext>
            </p:extLst>
          </p:nvPr>
        </p:nvGraphicFramePr>
        <p:xfrm>
          <a:off x="107504" y="1541120"/>
          <a:ext cx="5256584" cy="43361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81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24847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 algn="l">
                        <a:buFont typeface="+mj-lt"/>
                        <a:buNone/>
                      </a:pP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1.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Sample 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Size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Often referred to as the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bit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 depth,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sample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 size is the number of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bits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 available for each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sample.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Larger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sample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 sizes leads to better quality playback as the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digital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representation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 is a more accurate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representation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 of the original sound wave but also leads to larger file sizes as there is more data to store.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>
                        <a:buFont typeface="+mj-lt"/>
                        <a:buNone/>
                      </a:pP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2.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Sample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Frequency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Sample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frequency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 is the number of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samples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 taken per second.</a:t>
                      </a:r>
                      <a:endParaRPr lang="en-GB" sz="1400" b="1" i="0" u="sng" baseline="0" dirty="0">
                        <a:solidFill>
                          <a:schemeClr val="tx1"/>
                        </a:solidFill>
                      </a:endParaRP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Shorter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intervals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 between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samples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 leads to better quality playback as the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digital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representation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 is a more accurate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representation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 of the original sound wave but also leads to larger file sizes as there is more data to store.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66232">
                <a:tc>
                  <a:txBody>
                    <a:bodyPr/>
                    <a:lstStyle/>
                    <a:p>
                      <a:pPr marL="0" indent="0" algn="l">
                        <a:buFont typeface="+mj-lt"/>
                        <a:buNone/>
                      </a:pP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3.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Bit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 Rate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Bit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 rate is the number of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bits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 processed every second, they are usually measured in kilobits per second (kbps)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Bit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 Rate =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Frequency </a:t>
                      </a:r>
                      <a:r>
                        <a:rPr lang="en-GB" sz="1400" b="0" i="0" u="none" baseline="0" dirty="0">
                          <a:solidFill>
                            <a:schemeClr val="tx1"/>
                          </a:solidFill>
                        </a:rPr>
                        <a:t>× bit depth × </a:t>
                      </a:r>
                      <a:r>
                        <a:rPr lang="en-GB" sz="1400" b="1" i="0" u="sng" baseline="0" dirty="0">
                          <a:solidFill>
                            <a:schemeClr val="tx1"/>
                          </a:solidFill>
                        </a:rPr>
                        <a:t>channels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0" t="20926" r="20556" b="20000"/>
          <a:stretch/>
        </p:blipFill>
        <p:spPr bwMode="auto">
          <a:xfrm>
            <a:off x="5372970" y="4797152"/>
            <a:ext cx="3755874" cy="2001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80450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4078</TotalTime>
  <Words>3633</Words>
  <Application>Microsoft Office PowerPoint</Application>
  <PresentationFormat>On-screen Show (4:3)</PresentationFormat>
  <Paragraphs>693</Paragraphs>
  <Slides>11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Systems Architecture</dc:title>
  <dc:creator>Griffiths, Jack</dc:creator>
  <cp:lastModifiedBy>Griffiths, Jack</cp:lastModifiedBy>
  <cp:revision>117</cp:revision>
  <cp:lastPrinted>2018-09-11T09:04:59Z</cp:lastPrinted>
  <dcterms:created xsi:type="dcterms:W3CDTF">2018-05-17T07:12:06Z</dcterms:created>
  <dcterms:modified xsi:type="dcterms:W3CDTF">2018-09-11T15:14:28Z</dcterms:modified>
</cp:coreProperties>
</file>