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8" r:id="rId2"/>
    <p:sldId id="260" r:id="rId3"/>
    <p:sldId id="259" r:id="rId4"/>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1968B595-6696-451C-87F1-98E711256821}" type="datetimeFigureOut">
              <a:rPr lang="en-GB" smtClean="0"/>
              <a:t>11/09/2018</a:t>
            </a:fld>
            <a:endParaRPr lang="en-GB"/>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06A10F2-7D16-4247-A4A6-269757A0B4E4}" type="slidenum">
              <a:rPr lang="en-GB" smtClean="0"/>
              <a:t>‹#›</a:t>
            </a:fld>
            <a:endParaRPr lang="en-GB"/>
          </a:p>
        </p:txBody>
      </p:sp>
    </p:spTree>
    <p:extLst>
      <p:ext uri="{BB962C8B-B14F-4D97-AF65-F5344CB8AC3E}">
        <p14:creationId xmlns:p14="http://schemas.microsoft.com/office/powerpoint/2010/main" val="2400141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CC8B2A8-6217-44FD-8941-90D239E66D6B}" type="datetimeFigureOut">
              <a:rPr lang="en-GB" smtClean="0"/>
              <a:t>11/09/2018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972187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CC8B2A8-6217-44FD-8941-90D239E66D6B}" type="datetimeFigureOut">
              <a:rPr lang="en-GB" smtClean="0"/>
              <a:t>11/09/2018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3321844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CC8B2A8-6217-44FD-8941-90D239E66D6B}" type="datetimeFigureOut">
              <a:rPr lang="en-GB" smtClean="0"/>
              <a:t>11/09/2018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29189086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nowledge Organiser">
    <p:spTree>
      <p:nvGrpSpPr>
        <p:cNvPr id="1" name=""/>
        <p:cNvGrpSpPr/>
        <p:nvPr/>
      </p:nvGrpSpPr>
      <p:grpSpPr>
        <a:xfrm>
          <a:off x="0" y="0"/>
          <a:ext cx="0" cy="0"/>
          <a:chOff x="0" y="0"/>
          <a:chExt cx="0" cy="0"/>
        </a:xfrm>
      </p:grpSpPr>
      <p:sp>
        <p:nvSpPr>
          <p:cNvPr id="2" name="Title 1"/>
          <p:cNvSpPr>
            <a:spLocks noGrp="1"/>
          </p:cNvSpPr>
          <p:nvPr>
            <p:ph type="title"/>
          </p:nvPr>
        </p:nvSpPr>
        <p:spPr>
          <a:xfrm>
            <a:off x="2915816" y="3212976"/>
            <a:ext cx="3600400" cy="576064"/>
          </a:xfrm>
          <a:ln w="19050">
            <a:solidFill>
              <a:schemeClr val="tx1"/>
            </a:solidFill>
          </a:ln>
        </p:spPr>
        <p:txBody>
          <a:bodyPr>
            <a:noAutofit/>
          </a:bodyPr>
          <a:lstStyle>
            <a:lvl1pPr>
              <a:defRPr sz="2000"/>
            </a:lvl1pPr>
          </a:lstStyle>
          <a:p>
            <a:r>
              <a:rPr lang="en-US"/>
              <a:t>Click to edit Master title style</a:t>
            </a:r>
            <a:endParaRPr lang="en-GB"/>
          </a:p>
        </p:txBody>
      </p:sp>
    </p:spTree>
    <p:extLst>
      <p:ext uri="{BB962C8B-B14F-4D97-AF65-F5344CB8AC3E}">
        <p14:creationId xmlns:p14="http://schemas.microsoft.com/office/powerpoint/2010/main" val="3813537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CC8B2A8-6217-44FD-8941-90D239E66D6B}" type="datetimeFigureOut">
              <a:rPr lang="en-GB" smtClean="0"/>
              <a:t>11/09/2018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44232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CC8B2A8-6217-44FD-8941-90D239E66D6B}" type="datetimeFigureOut">
              <a:rPr lang="en-GB" smtClean="0"/>
              <a:t>11/09/2018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16046219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CC8B2A8-6217-44FD-8941-90D239E66D6B}" type="datetimeFigureOut">
              <a:rPr lang="en-GB" smtClean="0"/>
              <a:t>11/09/2018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120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CC8B2A8-6217-44FD-8941-90D239E66D6B}" type="datetimeFigureOut">
              <a:rPr lang="en-GB" smtClean="0"/>
              <a:t>11/09/2018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2277458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CC8B2A8-6217-44FD-8941-90D239E66D6B}" type="datetimeFigureOut">
              <a:rPr lang="en-GB" smtClean="0"/>
              <a:t>11/09/2018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1030908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C8B2A8-6217-44FD-8941-90D239E66D6B}" type="datetimeFigureOut">
              <a:rPr lang="en-GB" smtClean="0"/>
              <a:t>11/09/2018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1448863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CC8B2A8-6217-44FD-8941-90D239E66D6B}" type="datetimeFigureOut">
              <a:rPr lang="en-GB" smtClean="0"/>
              <a:t>11/09/2018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2392919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CC8B2A8-6217-44FD-8941-90D239E66D6B}" type="datetimeFigureOut">
              <a:rPr lang="en-GB" smtClean="0"/>
              <a:t>11/09/2018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2647184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C8B2A8-6217-44FD-8941-90D239E66D6B}" type="datetimeFigureOut">
              <a:rPr lang="en-GB" smtClean="0"/>
              <a:t>11/09/2018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AC78D2-ADBA-47E9-9061-BE1C282256B7}" type="slidenum">
              <a:rPr lang="en-GB" smtClean="0"/>
              <a:t>‹#›</a:t>
            </a:fld>
            <a:endParaRPr lang="en-GB"/>
          </a:p>
        </p:txBody>
      </p:sp>
    </p:spTree>
    <p:extLst>
      <p:ext uri="{BB962C8B-B14F-4D97-AF65-F5344CB8AC3E}">
        <p14:creationId xmlns:p14="http://schemas.microsoft.com/office/powerpoint/2010/main" val="28041866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86326004"/>
              </p:ext>
            </p:extLst>
          </p:nvPr>
        </p:nvGraphicFramePr>
        <p:xfrm>
          <a:off x="107504" y="44624"/>
          <a:ext cx="6408712" cy="6736080"/>
        </p:xfrm>
        <a:graphic>
          <a:graphicData uri="http://schemas.openxmlformats.org/drawingml/2006/table">
            <a:tbl>
              <a:tblPr firstRow="1" bandRow="1">
                <a:tableStyleId>{5940675A-B579-460E-94D1-54222C63F5DA}</a:tableStyleId>
              </a:tblPr>
              <a:tblGrid>
                <a:gridCol w="1152128">
                  <a:extLst>
                    <a:ext uri="{9D8B030D-6E8A-4147-A177-3AD203B41FA5}">
                      <a16:colId xmlns:a16="http://schemas.microsoft.com/office/drawing/2014/main" xmlns="" val="20000"/>
                    </a:ext>
                  </a:extLst>
                </a:gridCol>
                <a:gridCol w="5256584"/>
              </a:tblGrid>
              <a:tr h="232792">
                <a:tc gridSpan="2">
                  <a:txBody>
                    <a:bodyPr/>
                    <a:lstStyle/>
                    <a:p>
                      <a:pPr algn="ctr"/>
                      <a:r>
                        <a:rPr lang="en-GB" sz="2400" b="1" dirty="0" smtClean="0"/>
                        <a:t>Programming Project: Analysis</a:t>
                      </a:r>
                      <a:endParaRPr lang="en-GB" sz="2400" b="1" dirty="0"/>
                    </a:p>
                  </a:txBody>
                  <a:tcPr/>
                </a:tc>
                <a:tc hMerge="1">
                  <a:txBody>
                    <a:bodyPr/>
                    <a:lstStyle/>
                    <a:p>
                      <a:endParaRPr lang="en-GB"/>
                    </a:p>
                  </a:txBody>
                  <a:tcPr/>
                </a:tc>
                <a:extLst>
                  <a:ext uri="{0D108BD9-81ED-4DB2-BD59-A6C34878D82A}">
                    <a16:rowId xmlns:a16="http://schemas.microsoft.com/office/drawing/2014/main" xmlns="" val="10000"/>
                  </a:ext>
                </a:extLst>
              </a:tr>
              <a:tr h="0">
                <a:tc gridSpan="2">
                  <a:txBody>
                    <a:bodyPr/>
                    <a:lstStyle/>
                    <a:p>
                      <a:pPr algn="ctr"/>
                      <a:r>
                        <a:rPr lang="en-GB" sz="1600" b="1" u="none" dirty="0" smtClean="0">
                          <a:solidFill>
                            <a:schemeClr val="tx1"/>
                          </a:solidFill>
                        </a:rPr>
                        <a:t>Breakdown</a:t>
                      </a:r>
                      <a:endParaRPr lang="en-GB" sz="1600" b="1" u="none" dirty="0">
                        <a:solidFill>
                          <a:schemeClr val="tx1"/>
                        </a:solidFill>
                      </a:endParaRPr>
                    </a:p>
                  </a:txBody>
                  <a:tcPr/>
                </a:tc>
                <a:tc hMerge="1">
                  <a:txBody>
                    <a:bodyPr/>
                    <a:lstStyle/>
                    <a:p>
                      <a:endParaRPr lang="en-GB"/>
                    </a:p>
                  </a:txBody>
                  <a:tcPr/>
                </a:tc>
                <a:extLst>
                  <a:ext uri="{0D108BD9-81ED-4DB2-BD59-A6C34878D82A}">
                    <a16:rowId xmlns:a16="http://schemas.microsoft.com/office/drawing/2014/main" xmlns="" val="10004"/>
                  </a:ext>
                </a:extLst>
              </a:tr>
              <a:tr h="0">
                <a:tc gridSpan="2">
                  <a:txBody>
                    <a:bodyPr/>
                    <a:lstStyle/>
                    <a:p>
                      <a:pPr marL="342900" indent="-342900" algn="l">
                        <a:buFont typeface="Arial" panose="020B0604020202020204" pitchFamily="34" charset="0"/>
                        <a:buChar char="•"/>
                      </a:pPr>
                      <a:r>
                        <a:rPr lang="en-GB" sz="1400" b="0" dirty="0" smtClean="0">
                          <a:solidFill>
                            <a:schemeClr val="tx1"/>
                          </a:solidFill>
                        </a:rPr>
                        <a:t>The </a:t>
                      </a:r>
                      <a:r>
                        <a:rPr lang="en-GB" sz="1400" b="0" dirty="0" smtClean="0">
                          <a:solidFill>
                            <a:schemeClr val="tx1"/>
                          </a:solidFill>
                        </a:rPr>
                        <a:t>first step </a:t>
                      </a:r>
                      <a:r>
                        <a:rPr lang="en-GB" sz="1400" b="0" dirty="0" smtClean="0">
                          <a:solidFill>
                            <a:schemeClr val="tx1"/>
                          </a:solidFill>
                        </a:rPr>
                        <a:t>when</a:t>
                      </a:r>
                      <a:r>
                        <a:rPr lang="en-GB" sz="1400" b="0" baseline="0" dirty="0" smtClean="0">
                          <a:solidFill>
                            <a:schemeClr val="tx1"/>
                          </a:solidFill>
                        </a:rPr>
                        <a:t> analysing a programming task is to break the task down into smaller chunks that can be tackled one-by-one.</a:t>
                      </a:r>
                    </a:p>
                    <a:p>
                      <a:pPr marL="342900" indent="-342900" algn="l">
                        <a:buFont typeface="Arial" panose="020B0604020202020204" pitchFamily="34" charset="0"/>
                        <a:buChar char="•"/>
                      </a:pPr>
                      <a:r>
                        <a:rPr lang="en-GB" sz="1400" b="0" baseline="0" dirty="0" smtClean="0">
                          <a:solidFill>
                            <a:schemeClr val="tx1"/>
                          </a:solidFill>
                        </a:rPr>
                        <a:t>By approaching a project like this a programmer is able to prioritise creating the basic </a:t>
                      </a:r>
                      <a:r>
                        <a:rPr lang="en-GB" sz="1400" b="1" u="sng" baseline="0" dirty="0" smtClean="0">
                          <a:solidFill>
                            <a:schemeClr val="tx1"/>
                          </a:solidFill>
                        </a:rPr>
                        <a:t>functionality</a:t>
                      </a:r>
                      <a:r>
                        <a:rPr lang="en-GB" sz="1400" b="0" u="none" baseline="0" dirty="0" smtClean="0">
                          <a:solidFill>
                            <a:schemeClr val="tx1"/>
                          </a:solidFill>
                        </a:rPr>
                        <a:t> first and the less </a:t>
                      </a:r>
                      <a:r>
                        <a:rPr lang="en-GB" sz="1400" b="1" u="sng" baseline="0" dirty="0" smtClean="0">
                          <a:solidFill>
                            <a:schemeClr val="tx1"/>
                          </a:solidFill>
                        </a:rPr>
                        <a:t>critical</a:t>
                      </a:r>
                      <a:r>
                        <a:rPr lang="en-GB" sz="1400" b="0" u="none" baseline="0" dirty="0" smtClean="0">
                          <a:solidFill>
                            <a:schemeClr val="tx1"/>
                          </a:solidFill>
                        </a:rPr>
                        <a:t> features later in the development cycle.</a:t>
                      </a:r>
                    </a:p>
                    <a:p>
                      <a:pPr marL="342900" indent="-342900" algn="l">
                        <a:buFont typeface="Arial" panose="020B0604020202020204" pitchFamily="34" charset="0"/>
                        <a:buChar char="•"/>
                      </a:pPr>
                      <a:r>
                        <a:rPr lang="en-GB" sz="1400" b="0" dirty="0" smtClean="0">
                          <a:solidFill>
                            <a:schemeClr val="tx1"/>
                          </a:solidFill>
                        </a:rPr>
                        <a:t>This approach of tackling basic </a:t>
                      </a:r>
                      <a:r>
                        <a:rPr lang="en-GB" sz="1400" b="1" u="sng" dirty="0" smtClean="0">
                          <a:solidFill>
                            <a:schemeClr val="tx1"/>
                          </a:solidFill>
                        </a:rPr>
                        <a:t>functionality</a:t>
                      </a:r>
                      <a:r>
                        <a:rPr lang="en-GB" sz="1400" b="0" u="none" dirty="0" smtClean="0">
                          <a:solidFill>
                            <a:schemeClr val="tx1"/>
                          </a:solidFill>
                        </a:rPr>
                        <a:t> early on in development and through later </a:t>
                      </a:r>
                      <a:r>
                        <a:rPr lang="en-GB" sz="1400" b="1" u="sng" dirty="0" smtClean="0">
                          <a:solidFill>
                            <a:schemeClr val="tx1"/>
                          </a:solidFill>
                        </a:rPr>
                        <a:t>iterations</a:t>
                      </a:r>
                      <a:r>
                        <a:rPr lang="en-GB" sz="1400" b="0" u="none" dirty="0" smtClean="0">
                          <a:solidFill>
                            <a:schemeClr val="tx1"/>
                          </a:solidFill>
                        </a:rPr>
                        <a:t> adding in additional functions is referred to as Agile Program Development.</a:t>
                      </a:r>
                      <a:endParaRPr lang="en-GB" sz="1400" b="0" dirty="0">
                        <a:solidFill>
                          <a:schemeClr val="tx1"/>
                        </a:solidFill>
                      </a:endParaRPr>
                    </a:p>
                  </a:txBody>
                  <a:tcPr/>
                </a:tc>
                <a:tc hMerge="1">
                  <a:txBody>
                    <a:bodyPr/>
                    <a:lstStyle/>
                    <a:p>
                      <a:endParaRPr lang="en-GB"/>
                    </a:p>
                  </a:txBody>
                  <a:tcPr/>
                </a:tc>
                <a:extLst>
                  <a:ext uri="{0D108BD9-81ED-4DB2-BD59-A6C34878D82A}">
                    <a16:rowId xmlns:a16="http://schemas.microsoft.com/office/drawing/2014/main" xmlns="" val="10005"/>
                  </a:ext>
                </a:extLst>
              </a:tr>
              <a:tr h="0">
                <a:tc gridSpan="2">
                  <a:txBody>
                    <a:bodyPr/>
                    <a:lstStyle/>
                    <a:p>
                      <a:pPr algn="ctr"/>
                      <a:r>
                        <a:rPr lang="en-GB" sz="1600" b="1" u="none" dirty="0" smtClean="0">
                          <a:solidFill>
                            <a:schemeClr val="tx1"/>
                          </a:solidFill>
                        </a:rPr>
                        <a:t>Success Criteria</a:t>
                      </a:r>
                      <a:endParaRPr lang="en-GB" sz="1600" b="1" u="none" dirty="0">
                        <a:solidFill>
                          <a:schemeClr val="tx1"/>
                        </a:solidFill>
                      </a:endParaRPr>
                    </a:p>
                  </a:txBody>
                  <a:tcPr/>
                </a:tc>
                <a:tc hMerge="1">
                  <a:txBody>
                    <a:bodyPr/>
                    <a:lstStyle/>
                    <a:p>
                      <a:endParaRPr lang="en-GB"/>
                    </a:p>
                  </a:txBody>
                  <a:tcPr/>
                </a:tc>
                <a:extLst>
                  <a:ext uri="{0D108BD9-81ED-4DB2-BD59-A6C34878D82A}">
                    <a16:rowId xmlns:a16="http://schemas.microsoft.com/office/drawing/2014/main" xmlns="" val="10006"/>
                  </a:ext>
                </a:extLst>
              </a:tr>
              <a:tr h="0">
                <a:tc gridSpan="2">
                  <a:txBody>
                    <a:bodyPr/>
                    <a:lstStyle/>
                    <a:p>
                      <a:pPr marL="342900" indent="-342900" algn="l">
                        <a:buFont typeface="Arial" panose="020B0604020202020204" pitchFamily="34" charset="0"/>
                        <a:buChar char="•"/>
                      </a:pPr>
                      <a:r>
                        <a:rPr lang="en-GB" sz="1400" u="none" dirty="0" smtClean="0"/>
                        <a:t>Once the task</a:t>
                      </a:r>
                      <a:r>
                        <a:rPr lang="en-GB" sz="1400" u="none" baseline="0" dirty="0" smtClean="0"/>
                        <a:t> is broken down into smaller chunks the programmer is able to define the success criteria of the project.</a:t>
                      </a:r>
                    </a:p>
                    <a:p>
                      <a:pPr marL="342900" indent="-342900" algn="l">
                        <a:buFont typeface="Arial" panose="020B0604020202020204" pitchFamily="34" charset="0"/>
                        <a:buChar char="•"/>
                      </a:pPr>
                      <a:r>
                        <a:rPr lang="en-GB" sz="1400" u="none" baseline="0" dirty="0" smtClean="0"/>
                        <a:t>The success criteria are a set of measurable objectives that, through testing, will be used to confirm whether the program is able to meet the </a:t>
                      </a:r>
                      <a:r>
                        <a:rPr lang="en-GB" sz="1400" b="1" u="sng" baseline="0" dirty="0" smtClean="0"/>
                        <a:t>client brief</a:t>
                      </a:r>
                      <a:r>
                        <a:rPr lang="en-GB" sz="1400" b="0" u="none" baseline="0" dirty="0" smtClean="0"/>
                        <a:t> or the initial </a:t>
                      </a:r>
                      <a:r>
                        <a:rPr lang="en-GB" sz="1400" b="1" u="sng" baseline="0" dirty="0" smtClean="0"/>
                        <a:t>requirements</a:t>
                      </a:r>
                      <a:r>
                        <a:rPr lang="en-GB" sz="1400" b="0" u="none" baseline="0" dirty="0" smtClean="0"/>
                        <a:t> of the program.</a:t>
                      </a:r>
                    </a:p>
                    <a:p>
                      <a:pPr marL="342900" indent="-342900" algn="l">
                        <a:buFont typeface="Arial" panose="020B0604020202020204" pitchFamily="34" charset="0"/>
                        <a:buChar char="•"/>
                      </a:pPr>
                      <a:r>
                        <a:rPr lang="en-GB" sz="1400" b="0" u="none" baseline="0" dirty="0" smtClean="0"/>
                        <a:t>In Agile Program Development these success criteria are approached using the </a:t>
                      </a:r>
                      <a:r>
                        <a:rPr lang="en-GB" sz="1400" b="1" u="sng" baseline="0" dirty="0" err="1" smtClean="0"/>
                        <a:t>MoSCoW</a:t>
                      </a:r>
                      <a:r>
                        <a:rPr lang="en-GB" sz="1400" b="0" u="none" baseline="0" dirty="0" smtClean="0"/>
                        <a:t> method, in which the most important are developed and tested in the first </a:t>
                      </a:r>
                      <a:r>
                        <a:rPr lang="en-GB" sz="1400" b="1" u="sng" baseline="0" dirty="0" smtClean="0"/>
                        <a:t>iteration</a:t>
                      </a:r>
                      <a:r>
                        <a:rPr lang="en-GB" sz="1400" b="0" u="none" baseline="0" dirty="0" smtClean="0"/>
                        <a:t>, with additional success criteria included in subsequent </a:t>
                      </a:r>
                      <a:r>
                        <a:rPr lang="en-GB" sz="1400" b="1" u="sng" baseline="0" dirty="0" smtClean="0"/>
                        <a:t>iterations.</a:t>
                      </a:r>
                      <a:endParaRPr lang="en-GB" sz="1400" u="none" dirty="0"/>
                    </a:p>
                  </a:txBody>
                  <a:tcPr/>
                </a:tc>
                <a:tc hMerge="1">
                  <a:txBody>
                    <a:bodyPr/>
                    <a:lstStyle/>
                    <a:p>
                      <a:endParaRPr lang="en-GB"/>
                    </a:p>
                  </a:txBody>
                  <a:tcPr/>
                </a:tc>
                <a:extLst>
                  <a:ext uri="{0D108BD9-81ED-4DB2-BD59-A6C34878D82A}">
                    <a16:rowId xmlns:a16="http://schemas.microsoft.com/office/drawing/2014/main" xmlns="" val="10007"/>
                  </a:ext>
                </a:extLst>
              </a:tr>
              <a:tr h="0">
                <a:tc gridSpan="2">
                  <a:txBody>
                    <a:bodyPr/>
                    <a:lstStyle/>
                    <a:p>
                      <a:pPr marL="0" indent="0" algn="ctr">
                        <a:buFont typeface="+mj-lt"/>
                        <a:buNone/>
                      </a:pPr>
                      <a:r>
                        <a:rPr lang="en-GB" sz="1600" b="1" u="none" dirty="0" smtClean="0"/>
                        <a:t>Other</a:t>
                      </a:r>
                      <a:r>
                        <a:rPr lang="en-GB" sz="1600" b="1" u="none" baseline="0" dirty="0" smtClean="0"/>
                        <a:t> Analysis Techniques</a:t>
                      </a:r>
                      <a:endParaRPr lang="en-GB" sz="1600" b="1" u="none" dirty="0"/>
                    </a:p>
                  </a:txBody>
                  <a:tcPr/>
                </a:tc>
                <a:tc hMerge="1">
                  <a:txBody>
                    <a:bodyPr/>
                    <a:lstStyle/>
                    <a:p>
                      <a:endParaRPr lang="en-GB"/>
                    </a:p>
                  </a:txBody>
                  <a:tcPr/>
                </a:tc>
              </a:tr>
              <a:tr h="0">
                <a:tc>
                  <a:txBody>
                    <a:bodyPr/>
                    <a:lstStyle/>
                    <a:p>
                      <a:pPr marL="0" indent="0" algn="l">
                        <a:buFont typeface="Arial" panose="020B0604020202020204" pitchFamily="34" charset="0"/>
                        <a:buNone/>
                      </a:pPr>
                      <a:r>
                        <a:rPr lang="en-GB" sz="1400" b="1" u="none" dirty="0" smtClean="0"/>
                        <a:t>IPOD</a:t>
                      </a:r>
                      <a:r>
                        <a:rPr lang="en-GB" sz="1400" b="1" u="none" baseline="0" dirty="0" smtClean="0"/>
                        <a:t> Analysis</a:t>
                      </a:r>
                      <a:endParaRPr lang="en-GB" sz="1400" b="1" u="none" dirty="0"/>
                    </a:p>
                  </a:txBody>
                  <a:tcPr/>
                </a:tc>
                <a:tc>
                  <a:txBody>
                    <a:bodyPr/>
                    <a:lstStyle/>
                    <a:p>
                      <a:pPr marL="342900" indent="-342900" algn="l">
                        <a:buFont typeface="Arial" panose="020B0604020202020204" pitchFamily="34" charset="0"/>
                        <a:buChar char="•"/>
                      </a:pPr>
                      <a:r>
                        <a:rPr lang="en-GB" sz="1400" u="none" dirty="0" smtClean="0"/>
                        <a:t>IPOD analysis involves considering the Inputs, </a:t>
                      </a:r>
                      <a:r>
                        <a:rPr lang="en-GB" sz="1400" b="1" u="sng" dirty="0" smtClean="0"/>
                        <a:t>Processes</a:t>
                      </a:r>
                      <a:r>
                        <a:rPr lang="en-GB" sz="1400" u="none" dirty="0" smtClean="0"/>
                        <a:t>, Output and </a:t>
                      </a:r>
                      <a:r>
                        <a:rPr lang="en-GB" sz="1400" b="1" u="sng" dirty="0" smtClean="0"/>
                        <a:t>Decisions</a:t>
                      </a:r>
                      <a:r>
                        <a:rPr lang="en-GB" sz="1400" u="none" dirty="0" smtClean="0"/>
                        <a:t> a</a:t>
                      </a:r>
                      <a:r>
                        <a:rPr lang="en-GB" sz="1400" u="none" baseline="0" dirty="0" smtClean="0"/>
                        <a:t> program must be able to handle.</a:t>
                      </a:r>
                    </a:p>
                    <a:p>
                      <a:pPr marL="342900" indent="-342900" algn="l">
                        <a:buFont typeface="Arial" panose="020B0604020202020204" pitchFamily="34" charset="0"/>
                        <a:buChar char="•"/>
                      </a:pPr>
                      <a:r>
                        <a:rPr lang="en-GB" sz="1400" u="none" baseline="0" dirty="0" smtClean="0"/>
                        <a:t>This provides the programmer with a list of what the program must be able to handle and produce.</a:t>
                      </a:r>
                      <a:endParaRPr lang="en-GB" sz="1400" u="none" dirty="0"/>
                    </a:p>
                  </a:txBody>
                  <a:tcPr/>
                </a:tc>
              </a:tr>
              <a:tr h="0">
                <a:tc>
                  <a:txBody>
                    <a:bodyPr/>
                    <a:lstStyle/>
                    <a:p>
                      <a:pPr marL="0" indent="0" algn="l">
                        <a:buFont typeface="Arial" panose="020B0604020202020204" pitchFamily="34" charset="0"/>
                        <a:buNone/>
                      </a:pPr>
                      <a:r>
                        <a:rPr lang="en-GB" sz="1400" b="1" u="none" dirty="0" smtClean="0"/>
                        <a:t>Approaches</a:t>
                      </a:r>
                      <a:r>
                        <a:rPr lang="en-GB" sz="1400" b="1" u="none" baseline="0" dirty="0" smtClean="0"/>
                        <a:t> to be Used</a:t>
                      </a:r>
                      <a:endParaRPr lang="en-GB" sz="1400" b="1" u="none" dirty="0"/>
                    </a:p>
                  </a:txBody>
                  <a:tcPr/>
                </a:tc>
                <a:tc>
                  <a:txBody>
                    <a:bodyPr/>
                    <a:lstStyle/>
                    <a:p>
                      <a:pPr marL="342900" indent="-342900" algn="l">
                        <a:buFont typeface="Arial" panose="020B0604020202020204" pitchFamily="34" charset="0"/>
                        <a:buChar char="•"/>
                      </a:pPr>
                      <a:r>
                        <a:rPr lang="en-GB" sz="1400" u="none" dirty="0" smtClean="0"/>
                        <a:t>A programmer might also consider the programming techniques</a:t>
                      </a:r>
                      <a:r>
                        <a:rPr lang="en-GB" sz="1400" u="none" baseline="0" dirty="0" smtClean="0"/>
                        <a:t> they are going to use in the development of the program.</a:t>
                      </a:r>
                    </a:p>
                    <a:p>
                      <a:pPr marL="342900" indent="-342900" algn="l">
                        <a:buFont typeface="Arial" panose="020B0604020202020204" pitchFamily="34" charset="0"/>
                        <a:buChar char="•"/>
                      </a:pPr>
                      <a:r>
                        <a:rPr lang="en-GB" sz="1400" u="none" baseline="0" dirty="0" smtClean="0"/>
                        <a:t>These include: </a:t>
                      </a:r>
                      <a:r>
                        <a:rPr lang="en-GB" sz="1400" b="1" u="sng" baseline="0" dirty="0" smtClean="0"/>
                        <a:t>Sequence</a:t>
                      </a:r>
                      <a:r>
                        <a:rPr lang="en-GB" sz="1400" u="none" baseline="0" dirty="0" smtClean="0"/>
                        <a:t>, </a:t>
                      </a:r>
                      <a:r>
                        <a:rPr lang="en-GB" sz="1400" b="1" u="sng" baseline="0" dirty="0" smtClean="0"/>
                        <a:t>Selection</a:t>
                      </a:r>
                      <a:r>
                        <a:rPr lang="en-GB" sz="1400" u="none" baseline="0" dirty="0" smtClean="0"/>
                        <a:t>, and </a:t>
                      </a:r>
                      <a:r>
                        <a:rPr lang="en-GB" sz="1400" b="1" u="sng" baseline="0" dirty="0" smtClean="0"/>
                        <a:t>Iteration</a:t>
                      </a:r>
                      <a:endParaRPr lang="en-GB" sz="1400" b="1" u="sng" dirty="0"/>
                    </a:p>
                  </a:txBody>
                  <a:tcPr/>
                </a:tc>
              </a:tr>
            </a:tbl>
          </a:graphicData>
        </a:graphic>
      </p:graphicFrame>
      <p:graphicFrame>
        <p:nvGraphicFramePr>
          <p:cNvPr id="4" name="Table 3">
            <a:extLst>
              <a:ext uri="{FF2B5EF4-FFF2-40B4-BE49-F238E27FC236}">
                <a16:creationId xmlns:a16="http://schemas.microsoft.com/office/drawing/2014/main" xmlns="" id="{ACBB8D98-C1BE-4605-9184-0269E561B48D}"/>
              </a:ext>
            </a:extLst>
          </p:cNvPr>
          <p:cNvGraphicFramePr>
            <a:graphicFrameLocks noGrp="1"/>
          </p:cNvGraphicFramePr>
          <p:nvPr>
            <p:extLst>
              <p:ext uri="{D42A27DB-BD31-4B8C-83A1-F6EECF244321}">
                <p14:modId xmlns:p14="http://schemas.microsoft.com/office/powerpoint/2010/main" val="2974214651"/>
              </p:ext>
            </p:extLst>
          </p:nvPr>
        </p:nvGraphicFramePr>
        <p:xfrm>
          <a:off x="6588224" y="44625"/>
          <a:ext cx="2520280" cy="6339840"/>
        </p:xfrm>
        <a:graphic>
          <a:graphicData uri="http://schemas.openxmlformats.org/drawingml/2006/table">
            <a:tbl>
              <a:tblPr firstRow="1" bandRow="1">
                <a:tableStyleId>{5940675A-B579-460E-94D1-54222C63F5DA}</a:tableStyleId>
              </a:tblPr>
              <a:tblGrid>
                <a:gridCol w="1080120">
                  <a:extLst>
                    <a:ext uri="{9D8B030D-6E8A-4147-A177-3AD203B41FA5}">
                      <a16:colId xmlns:a16="http://schemas.microsoft.com/office/drawing/2014/main" xmlns="" val="20000"/>
                    </a:ext>
                  </a:extLst>
                </a:gridCol>
                <a:gridCol w="1440160">
                  <a:extLst>
                    <a:ext uri="{9D8B030D-6E8A-4147-A177-3AD203B41FA5}">
                      <a16:colId xmlns:a16="http://schemas.microsoft.com/office/drawing/2014/main" xmlns="" val="20001"/>
                    </a:ext>
                  </a:extLst>
                </a:gridCol>
              </a:tblGrid>
              <a:tr h="121209">
                <a:tc gridSpan="2">
                  <a:txBody>
                    <a:bodyPr/>
                    <a:lstStyle/>
                    <a:p>
                      <a:pPr algn="ctr"/>
                      <a:r>
                        <a:rPr lang="en-GB" sz="2000" b="1" dirty="0"/>
                        <a:t>Key Vocabulary</a:t>
                      </a:r>
                    </a:p>
                  </a:txBody>
                  <a:tcPr/>
                </a:tc>
                <a:tc hMerge="1">
                  <a:txBody>
                    <a:bodyPr/>
                    <a:lstStyle/>
                    <a:p>
                      <a:endParaRPr lang="en-GB" sz="1400" baseline="0" dirty="0"/>
                    </a:p>
                  </a:txBody>
                  <a:tcPr/>
                </a:tc>
                <a:extLst>
                  <a:ext uri="{0D108BD9-81ED-4DB2-BD59-A6C34878D82A}">
                    <a16:rowId xmlns:a16="http://schemas.microsoft.com/office/drawing/2014/main" xmlns="" val="10000"/>
                  </a:ext>
                </a:extLst>
              </a:tr>
              <a:tr h="226559">
                <a:tc>
                  <a:txBody>
                    <a:bodyPr/>
                    <a:lstStyle/>
                    <a:p>
                      <a:r>
                        <a:rPr lang="en-GB" sz="1200" b="1" u="none" dirty="0" smtClean="0"/>
                        <a:t>Functionality</a:t>
                      </a:r>
                      <a:endParaRPr lang="en-GB" sz="1200" b="1" u="none" dirty="0"/>
                    </a:p>
                  </a:txBody>
                  <a:tcPr/>
                </a:tc>
                <a:tc>
                  <a:txBody>
                    <a:bodyPr/>
                    <a:lstStyle/>
                    <a:p>
                      <a:pPr marL="0" indent="0">
                        <a:buFont typeface="Arial" panose="020B0604020202020204" pitchFamily="34" charset="0"/>
                        <a:buNone/>
                      </a:pPr>
                      <a:r>
                        <a:rPr lang="en-GB" sz="1200" baseline="0" dirty="0" smtClean="0"/>
                        <a:t>The range of operations.</a:t>
                      </a:r>
                      <a:endParaRPr lang="en-GB" sz="1200" baseline="0" dirty="0"/>
                    </a:p>
                  </a:txBody>
                  <a:tcPr/>
                </a:tc>
                <a:extLst>
                  <a:ext uri="{0D108BD9-81ED-4DB2-BD59-A6C34878D82A}">
                    <a16:rowId xmlns:a16="http://schemas.microsoft.com/office/drawing/2014/main" xmlns="" val="10001"/>
                  </a:ext>
                </a:extLst>
              </a:tr>
              <a:tr h="226559">
                <a:tc>
                  <a:txBody>
                    <a:bodyPr/>
                    <a:lstStyle/>
                    <a:p>
                      <a:r>
                        <a:rPr lang="en-GB" sz="1200" b="1" u="none" dirty="0" smtClean="0"/>
                        <a:t>Critical</a:t>
                      </a:r>
                      <a:endParaRPr lang="en-GB" sz="1200" b="1" u="none" dirty="0"/>
                    </a:p>
                  </a:txBody>
                  <a:tcPr/>
                </a:tc>
                <a:tc>
                  <a:txBody>
                    <a:bodyPr/>
                    <a:lstStyle/>
                    <a:p>
                      <a:pPr marL="0" indent="0">
                        <a:buFont typeface="Arial" panose="020B0604020202020204" pitchFamily="34" charset="0"/>
                        <a:buNone/>
                      </a:pPr>
                      <a:r>
                        <a:rPr lang="en-GB" sz="1200" baseline="0" dirty="0" smtClean="0"/>
                        <a:t>Necessary / important</a:t>
                      </a:r>
                      <a:endParaRPr lang="en-GB" sz="1200" baseline="0" dirty="0"/>
                    </a:p>
                  </a:txBody>
                  <a:tcPr/>
                </a:tc>
                <a:extLst>
                  <a:ext uri="{0D108BD9-81ED-4DB2-BD59-A6C34878D82A}">
                    <a16:rowId xmlns:a16="http://schemas.microsoft.com/office/drawing/2014/main" xmlns="" val="1925442063"/>
                  </a:ext>
                </a:extLst>
              </a:tr>
              <a:tr h="226559">
                <a:tc>
                  <a:txBody>
                    <a:bodyPr/>
                    <a:lstStyle/>
                    <a:p>
                      <a:r>
                        <a:rPr lang="en-GB" sz="1200" b="1" u="none" dirty="0" smtClean="0"/>
                        <a:t>Iterations</a:t>
                      </a:r>
                      <a:endParaRPr lang="en-GB" sz="1200" b="1" u="none" dirty="0"/>
                    </a:p>
                  </a:txBody>
                  <a:tcPr/>
                </a:tc>
                <a:tc>
                  <a:txBody>
                    <a:bodyPr/>
                    <a:lstStyle/>
                    <a:p>
                      <a:pPr marL="0" indent="0">
                        <a:buFont typeface="Arial" panose="020B0604020202020204" pitchFamily="34" charset="0"/>
                        <a:buNone/>
                      </a:pPr>
                      <a:r>
                        <a:rPr lang="en-GB" sz="1200" baseline="0" dirty="0" smtClean="0"/>
                        <a:t>Two meanings:</a:t>
                      </a:r>
                    </a:p>
                    <a:p>
                      <a:pPr marL="171450" indent="-171450">
                        <a:buFont typeface="Arial" panose="020B0604020202020204" pitchFamily="34" charset="0"/>
                        <a:buChar char="•"/>
                      </a:pPr>
                      <a:r>
                        <a:rPr lang="en-GB" sz="1200" baseline="0" dirty="0" smtClean="0"/>
                        <a:t>Versions  of Program</a:t>
                      </a:r>
                    </a:p>
                    <a:p>
                      <a:pPr marL="171450" indent="-171450">
                        <a:buFont typeface="Arial" panose="020B0604020202020204" pitchFamily="34" charset="0"/>
                        <a:buChar char="•"/>
                      </a:pPr>
                      <a:r>
                        <a:rPr lang="en-GB" sz="1200" baseline="0" dirty="0" smtClean="0"/>
                        <a:t>Sections of code that repeat.</a:t>
                      </a:r>
                      <a:endParaRPr lang="en-GB" sz="1200" baseline="0" dirty="0"/>
                    </a:p>
                  </a:txBody>
                  <a:tcPr/>
                </a:tc>
                <a:extLst>
                  <a:ext uri="{0D108BD9-81ED-4DB2-BD59-A6C34878D82A}">
                    <a16:rowId xmlns:a16="http://schemas.microsoft.com/office/drawing/2014/main" xmlns="" val="10002"/>
                  </a:ext>
                </a:extLst>
              </a:tr>
              <a:tr h="226559">
                <a:tc>
                  <a:txBody>
                    <a:bodyPr/>
                    <a:lstStyle/>
                    <a:p>
                      <a:r>
                        <a:rPr lang="en-GB" sz="1200" b="1" u="none" dirty="0" smtClean="0"/>
                        <a:t>Client Brief</a:t>
                      </a:r>
                      <a:endParaRPr lang="en-GB" sz="1200" b="1" u="none" dirty="0"/>
                    </a:p>
                  </a:txBody>
                  <a:tcPr/>
                </a:tc>
                <a:tc>
                  <a:txBody>
                    <a:bodyPr/>
                    <a:lstStyle/>
                    <a:p>
                      <a:pPr marL="0" indent="0">
                        <a:buFont typeface="Arial" panose="020B0604020202020204" pitchFamily="34" charset="0"/>
                        <a:buNone/>
                      </a:pPr>
                      <a:r>
                        <a:rPr lang="en-GB" sz="1200" baseline="0" dirty="0" smtClean="0"/>
                        <a:t>Document contain what the client wants the program to be able to do.</a:t>
                      </a:r>
                      <a:endParaRPr lang="en-GB" sz="1200" baseline="0" dirty="0"/>
                    </a:p>
                  </a:txBody>
                  <a:tcPr/>
                </a:tc>
                <a:extLst>
                  <a:ext uri="{0D108BD9-81ED-4DB2-BD59-A6C34878D82A}">
                    <a16:rowId xmlns:a16="http://schemas.microsoft.com/office/drawing/2014/main" xmlns="" val="10004"/>
                  </a:ext>
                </a:extLst>
              </a:tr>
              <a:tr h="226559">
                <a:tc>
                  <a:txBody>
                    <a:bodyPr/>
                    <a:lstStyle/>
                    <a:p>
                      <a:r>
                        <a:rPr lang="en-GB" sz="1200" b="1" u="none" dirty="0" smtClean="0"/>
                        <a:t>Requirements</a:t>
                      </a:r>
                      <a:endParaRPr lang="en-GB" sz="1200" b="1" u="none" dirty="0"/>
                    </a:p>
                  </a:txBody>
                  <a:tcPr/>
                </a:tc>
                <a:tc>
                  <a:txBody>
                    <a:bodyPr/>
                    <a:lstStyle/>
                    <a:p>
                      <a:pPr marL="0" indent="0">
                        <a:buFont typeface="Arial" panose="020B0604020202020204" pitchFamily="34" charset="0"/>
                        <a:buNone/>
                      </a:pPr>
                      <a:r>
                        <a:rPr lang="en-GB" sz="1200" baseline="0" dirty="0" smtClean="0"/>
                        <a:t>What the program needs to be able to do.</a:t>
                      </a:r>
                      <a:endParaRPr lang="en-GB" sz="1200" baseline="0" dirty="0"/>
                    </a:p>
                  </a:txBody>
                  <a:tcPr/>
                </a:tc>
                <a:extLst>
                  <a:ext uri="{0D108BD9-81ED-4DB2-BD59-A6C34878D82A}">
                    <a16:rowId xmlns:a16="http://schemas.microsoft.com/office/drawing/2014/main" xmlns="" val="714096188"/>
                  </a:ext>
                </a:extLst>
              </a:tr>
              <a:tr h="226559">
                <a:tc>
                  <a:txBody>
                    <a:bodyPr/>
                    <a:lstStyle/>
                    <a:p>
                      <a:r>
                        <a:rPr lang="en-GB" sz="1200" b="1" u="none" dirty="0" smtClean="0"/>
                        <a:t>Process</a:t>
                      </a:r>
                      <a:endParaRPr lang="en-GB" sz="1200" b="1" u="none" dirty="0"/>
                    </a:p>
                  </a:txBody>
                  <a:tcPr/>
                </a:tc>
                <a:tc>
                  <a:txBody>
                    <a:bodyPr/>
                    <a:lstStyle/>
                    <a:p>
                      <a:pPr marL="0" indent="0">
                        <a:buFont typeface="Arial" panose="020B0604020202020204" pitchFamily="34" charset="0"/>
                        <a:buNone/>
                      </a:pPr>
                      <a:r>
                        <a:rPr lang="en-GB" sz="1200" baseline="0" dirty="0" smtClean="0"/>
                        <a:t>The steps that need to occur.</a:t>
                      </a:r>
                      <a:endParaRPr lang="en-GB" sz="1200" baseline="0" dirty="0"/>
                    </a:p>
                  </a:txBody>
                  <a:tcPr/>
                </a:tc>
              </a:tr>
              <a:tr h="226559">
                <a:tc>
                  <a:txBody>
                    <a:bodyPr/>
                    <a:lstStyle/>
                    <a:p>
                      <a:r>
                        <a:rPr lang="en-GB" sz="1200" b="1" u="none" dirty="0" smtClean="0"/>
                        <a:t>Decision</a:t>
                      </a:r>
                      <a:endParaRPr lang="en-GB" sz="1200" b="1" u="none" dirty="0"/>
                    </a:p>
                  </a:txBody>
                  <a:tcPr/>
                </a:tc>
                <a:tc>
                  <a:txBody>
                    <a:bodyPr/>
                    <a:lstStyle/>
                    <a:p>
                      <a:pPr marL="0" indent="0">
                        <a:buFont typeface="Arial" panose="020B0604020202020204" pitchFamily="34" charset="0"/>
                        <a:buNone/>
                      </a:pPr>
                      <a:r>
                        <a:rPr lang="en-GB" sz="1200" baseline="0" dirty="0" smtClean="0"/>
                        <a:t>When the programs decides to move based on results of an event.</a:t>
                      </a:r>
                      <a:endParaRPr lang="en-GB" sz="1200" baseline="0" dirty="0"/>
                    </a:p>
                  </a:txBody>
                  <a:tcPr/>
                </a:tc>
              </a:tr>
              <a:tr h="226559">
                <a:tc>
                  <a:txBody>
                    <a:bodyPr/>
                    <a:lstStyle/>
                    <a:p>
                      <a:r>
                        <a:rPr lang="en-GB" sz="1200" b="1" u="none" dirty="0" smtClean="0"/>
                        <a:t>Sequence</a:t>
                      </a:r>
                      <a:endParaRPr lang="en-GB" sz="1200" b="1" u="none" dirty="0"/>
                    </a:p>
                  </a:txBody>
                  <a:tcPr/>
                </a:tc>
                <a:tc>
                  <a:txBody>
                    <a:bodyPr/>
                    <a:lstStyle/>
                    <a:p>
                      <a:pPr marL="0" indent="0">
                        <a:buFont typeface="Arial" panose="020B0604020202020204" pitchFamily="34" charset="0"/>
                        <a:buNone/>
                      </a:pPr>
                      <a:r>
                        <a:rPr lang="en-GB" sz="1200" baseline="0" dirty="0" smtClean="0"/>
                        <a:t>Section of code </a:t>
                      </a:r>
                      <a:r>
                        <a:rPr lang="en-GB" sz="1200" baseline="0" smtClean="0"/>
                        <a:t>that </a:t>
                      </a:r>
                      <a:r>
                        <a:rPr lang="en-GB" sz="1200" baseline="0" smtClean="0"/>
                        <a:t>occur </a:t>
                      </a:r>
                      <a:r>
                        <a:rPr lang="en-GB" sz="1200" baseline="0" smtClean="0"/>
                        <a:t>in order.</a:t>
                      </a:r>
                      <a:endParaRPr lang="en-GB" sz="1200" baseline="0" dirty="0"/>
                    </a:p>
                  </a:txBody>
                  <a:tcPr/>
                </a:tc>
              </a:tr>
              <a:tr h="226559">
                <a:tc>
                  <a:txBody>
                    <a:bodyPr/>
                    <a:lstStyle/>
                    <a:p>
                      <a:r>
                        <a:rPr lang="en-GB" sz="1200" b="1" u="none" dirty="0" smtClean="0"/>
                        <a:t>Selection</a:t>
                      </a:r>
                      <a:endParaRPr lang="en-GB" sz="1200" b="1" u="none" dirty="0"/>
                    </a:p>
                  </a:txBody>
                  <a:tcPr/>
                </a:tc>
                <a:tc>
                  <a:txBody>
                    <a:bodyPr/>
                    <a:lstStyle/>
                    <a:p>
                      <a:pPr marL="0" indent="0">
                        <a:buFont typeface="Arial" panose="020B0604020202020204" pitchFamily="34" charset="0"/>
                        <a:buNone/>
                      </a:pPr>
                      <a:r>
                        <a:rPr lang="en-GB" sz="1200" baseline="0" dirty="0" smtClean="0"/>
                        <a:t>Section of code that only occurs if  certain criteria are met.</a:t>
                      </a:r>
                      <a:endParaRPr lang="en-GB" sz="1200" baseline="0" dirty="0"/>
                    </a:p>
                  </a:txBody>
                  <a:tcPr/>
                </a:tc>
              </a:tr>
            </a:tbl>
          </a:graphicData>
        </a:graphic>
      </p:graphicFrame>
    </p:spTree>
    <p:extLst>
      <p:ext uri="{BB962C8B-B14F-4D97-AF65-F5344CB8AC3E}">
        <p14:creationId xmlns:p14="http://schemas.microsoft.com/office/powerpoint/2010/main" val="32201417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187050059"/>
              </p:ext>
            </p:extLst>
          </p:nvPr>
        </p:nvGraphicFramePr>
        <p:xfrm>
          <a:off x="107504" y="44624"/>
          <a:ext cx="6408712" cy="6705600"/>
        </p:xfrm>
        <a:graphic>
          <a:graphicData uri="http://schemas.openxmlformats.org/drawingml/2006/table">
            <a:tbl>
              <a:tblPr firstRow="1" bandRow="1">
                <a:tableStyleId>{5940675A-B579-460E-94D1-54222C63F5DA}</a:tableStyleId>
              </a:tblPr>
              <a:tblGrid>
                <a:gridCol w="1152128">
                  <a:extLst>
                    <a:ext uri="{9D8B030D-6E8A-4147-A177-3AD203B41FA5}">
                      <a16:colId xmlns:a16="http://schemas.microsoft.com/office/drawing/2014/main" xmlns="" val="20000"/>
                    </a:ext>
                  </a:extLst>
                </a:gridCol>
                <a:gridCol w="5256584"/>
              </a:tblGrid>
              <a:tr h="232792">
                <a:tc gridSpan="2">
                  <a:txBody>
                    <a:bodyPr/>
                    <a:lstStyle/>
                    <a:p>
                      <a:pPr algn="ctr"/>
                      <a:r>
                        <a:rPr lang="en-GB" sz="2400" b="1" dirty="0" smtClean="0"/>
                        <a:t>Programming Project: Design</a:t>
                      </a:r>
                      <a:endParaRPr lang="en-GB" sz="2400" b="1" dirty="0"/>
                    </a:p>
                  </a:txBody>
                  <a:tcPr/>
                </a:tc>
                <a:tc hMerge="1">
                  <a:txBody>
                    <a:bodyPr/>
                    <a:lstStyle/>
                    <a:p>
                      <a:endParaRPr lang="en-GB"/>
                    </a:p>
                  </a:txBody>
                  <a:tcPr/>
                </a:tc>
                <a:extLst>
                  <a:ext uri="{0D108BD9-81ED-4DB2-BD59-A6C34878D82A}">
                    <a16:rowId xmlns:a16="http://schemas.microsoft.com/office/drawing/2014/main" xmlns="" val="10000"/>
                  </a:ext>
                </a:extLst>
              </a:tr>
              <a:tr h="0">
                <a:tc gridSpan="2">
                  <a:txBody>
                    <a:bodyPr/>
                    <a:lstStyle/>
                    <a:p>
                      <a:pPr algn="ctr"/>
                      <a:r>
                        <a:rPr lang="en-GB" sz="1400" b="1" u="none" dirty="0" smtClean="0">
                          <a:solidFill>
                            <a:schemeClr val="tx1"/>
                          </a:solidFill>
                        </a:rPr>
                        <a:t>Flowchart</a:t>
                      </a:r>
                      <a:endParaRPr lang="en-GB" sz="1400" b="1" u="none" dirty="0">
                        <a:solidFill>
                          <a:schemeClr val="tx1"/>
                        </a:solidFill>
                      </a:endParaRPr>
                    </a:p>
                  </a:txBody>
                  <a:tcPr/>
                </a:tc>
                <a:tc hMerge="1">
                  <a:txBody>
                    <a:bodyPr/>
                    <a:lstStyle/>
                    <a:p>
                      <a:endParaRPr lang="en-GB"/>
                    </a:p>
                  </a:txBody>
                  <a:tcPr/>
                </a:tc>
                <a:extLst>
                  <a:ext uri="{0D108BD9-81ED-4DB2-BD59-A6C34878D82A}">
                    <a16:rowId xmlns:a16="http://schemas.microsoft.com/office/drawing/2014/main" xmlns="" val="10004"/>
                  </a:ext>
                </a:extLst>
              </a:tr>
              <a:tr h="0">
                <a:tc gridSpan="2">
                  <a:txBody>
                    <a:bodyPr/>
                    <a:lstStyle/>
                    <a:p>
                      <a:pPr marL="342900" indent="-342900" algn="l">
                        <a:buFont typeface="Arial" panose="020B0604020202020204" pitchFamily="34" charset="0"/>
                        <a:buChar char="•"/>
                      </a:pPr>
                      <a:r>
                        <a:rPr lang="en-GB" sz="1200" b="0" dirty="0" smtClean="0">
                          <a:solidFill>
                            <a:schemeClr val="tx1"/>
                          </a:solidFill>
                        </a:rPr>
                        <a:t>The</a:t>
                      </a:r>
                      <a:r>
                        <a:rPr lang="en-GB" sz="1200" b="0" baseline="0" dirty="0" smtClean="0">
                          <a:solidFill>
                            <a:schemeClr val="tx1"/>
                          </a:solidFill>
                        </a:rPr>
                        <a:t> most important consideration when designing a program is considering the sequence of events – a flowchart is visual way of achieving this.</a:t>
                      </a:r>
                    </a:p>
                    <a:p>
                      <a:pPr marL="342900" indent="-342900" algn="l">
                        <a:buFont typeface="Arial" panose="020B0604020202020204" pitchFamily="34" charset="0"/>
                        <a:buChar char="•"/>
                      </a:pPr>
                      <a:r>
                        <a:rPr lang="en-GB" sz="1200" b="0" baseline="0" dirty="0" smtClean="0">
                          <a:solidFill>
                            <a:schemeClr val="tx1"/>
                          </a:solidFill>
                        </a:rPr>
                        <a:t>Flowcharts are generally </a:t>
                      </a:r>
                      <a:r>
                        <a:rPr lang="en-GB" sz="1200" b="1" u="sng" baseline="0" dirty="0" smtClean="0">
                          <a:solidFill>
                            <a:schemeClr val="tx1"/>
                          </a:solidFill>
                        </a:rPr>
                        <a:t>indicative</a:t>
                      </a:r>
                      <a:r>
                        <a:rPr lang="en-GB" sz="1200" b="0" u="none" baseline="0" dirty="0" smtClean="0">
                          <a:solidFill>
                            <a:schemeClr val="tx1"/>
                          </a:solidFill>
                        </a:rPr>
                        <a:t> rather than </a:t>
                      </a:r>
                      <a:r>
                        <a:rPr lang="en-GB" sz="1200" b="1" u="sng" baseline="0" dirty="0" smtClean="0">
                          <a:solidFill>
                            <a:schemeClr val="tx1"/>
                          </a:solidFill>
                        </a:rPr>
                        <a:t>prescriptive</a:t>
                      </a:r>
                      <a:r>
                        <a:rPr lang="en-GB" sz="1200" b="0" u="none" baseline="0" dirty="0" smtClean="0">
                          <a:solidFill>
                            <a:schemeClr val="tx1"/>
                          </a:solidFill>
                        </a:rPr>
                        <a:t> and give a general overview of how each section of a program flows into the next program.</a:t>
                      </a:r>
                      <a:endParaRPr lang="en-GB" sz="1200" b="0" dirty="0">
                        <a:solidFill>
                          <a:schemeClr val="tx1"/>
                        </a:solidFill>
                      </a:endParaRPr>
                    </a:p>
                  </a:txBody>
                  <a:tcPr/>
                </a:tc>
                <a:tc hMerge="1">
                  <a:txBody>
                    <a:bodyPr/>
                    <a:lstStyle/>
                    <a:p>
                      <a:endParaRPr lang="en-GB"/>
                    </a:p>
                  </a:txBody>
                  <a:tcPr/>
                </a:tc>
                <a:extLst>
                  <a:ext uri="{0D108BD9-81ED-4DB2-BD59-A6C34878D82A}">
                    <a16:rowId xmlns:a16="http://schemas.microsoft.com/office/drawing/2014/main" xmlns="" val="10005"/>
                  </a:ext>
                </a:extLst>
              </a:tr>
              <a:tr h="0">
                <a:tc gridSpan="2">
                  <a:txBody>
                    <a:bodyPr/>
                    <a:lstStyle/>
                    <a:p>
                      <a:pPr algn="ctr"/>
                      <a:r>
                        <a:rPr lang="en-GB" sz="1400" b="1" u="none" dirty="0" smtClean="0">
                          <a:solidFill>
                            <a:schemeClr val="tx1"/>
                          </a:solidFill>
                        </a:rPr>
                        <a:t>Pseudocode</a:t>
                      </a:r>
                      <a:endParaRPr lang="en-GB" sz="1400" b="1" u="none" dirty="0">
                        <a:solidFill>
                          <a:schemeClr val="tx1"/>
                        </a:solidFill>
                      </a:endParaRPr>
                    </a:p>
                  </a:txBody>
                  <a:tcPr/>
                </a:tc>
                <a:tc hMerge="1">
                  <a:txBody>
                    <a:bodyPr/>
                    <a:lstStyle/>
                    <a:p>
                      <a:endParaRPr lang="en-GB"/>
                    </a:p>
                  </a:txBody>
                  <a:tcPr/>
                </a:tc>
                <a:extLst>
                  <a:ext uri="{0D108BD9-81ED-4DB2-BD59-A6C34878D82A}">
                    <a16:rowId xmlns:a16="http://schemas.microsoft.com/office/drawing/2014/main" xmlns="" val="10006"/>
                  </a:ext>
                </a:extLst>
              </a:tr>
              <a:tr h="0">
                <a:tc gridSpan="2">
                  <a:txBody>
                    <a:bodyPr/>
                    <a:lstStyle/>
                    <a:p>
                      <a:pPr marL="342900" indent="-342900" algn="l">
                        <a:buFont typeface="Arial" panose="020B0604020202020204" pitchFamily="34" charset="0"/>
                        <a:buChar char="•"/>
                      </a:pPr>
                      <a:r>
                        <a:rPr lang="en-GB" sz="1200" u="none" dirty="0" smtClean="0"/>
                        <a:t>Pseudocode</a:t>
                      </a:r>
                      <a:r>
                        <a:rPr lang="en-GB" sz="1200" u="none" baseline="0" dirty="0" smtClean="0"/>
                        <a:t> is a much more </a:t>
                      </a:r>
                      <a:r>
                        <a:rPr lang="en-GB" sz="1200" b="1" u="sng" baseline="0" dirty="0" smtClean="0"/>
                        <a:t>prescriptive</a:t>
                      </a:r>
                      <a:r>
                        <a:rPr lang="en-GB" sz="1200" b="0" u="none" baseline="0" dirty="0" smtClean="0"/>
                        <a:t> method of showing the steps of a program as it is text based but not tied to any specific </a:t>
                      </a:r>
                      <a:r>
                        <a:rPr lang="en-GB" sz="1200" b="1" u="sng" baseline="0" dirty="0" smtClean="0"/>
                        <a:t>syntax</a:t>
                      </a:r>
                      <a:r>
                        <a:rPr lang="en-GB" sz="1200" b="0" u="none" baseline="0" dirty="0" smtClean="0"/>
                        <a:t>.</a:t>
                      </a:r>
                    </a:p>
                    <a:p>
                      <a:pPr marL="342900" indent="-342900" algn="l">
                        <a:buFont typeface="Arial" panose="020B0604020202020204" pitchFamily="34" charset="0"/>
                        <a:buChar char="•"/>
                      </a:pPr>
                      <a:r>
                        <a:rPr lang="en-GB" sz="1200" b="0" u="none" baseline="0" dirty="0" smtClean="0"/>
                        <a:t>Pseudocode is especially useful when multiple developers are collaborating on a project – especially if the project involves the use of multiple </a:t>
                      </a:r>
                      <a:r>
                        <a:rPr lang="en-GB" sz="1200" b="1" u="sng" baseline="0" dirty="0" smtClean="0"/>
                        <a:t>programming languages</a:t>
                      </a:r>
                      <a:r>
                        <a:rPr lang="en-GB" sz="1200" b="0" u="none" baseline="0" dirty="0" smtClean="0"/>
                        <a:t>.</a:t>
                      </a:r>
                      <a:endParaRPr lang="en-GB" sz="1200" u="none" dirty="0"/>
                    </a:p>
                  </a:txBody>
                  <a:tcPr/>
                </a:tc>
                <a:tc hMerge="1">
                  <a:txBody>
                    <a:bodyPr/>
                    <a:lstStyle/>
                    <a:p>
                      <a:endParaRPr lang="en-GB"/>
                    </a:p>
                  </a:txBody>
                  <a:tcPr/>
                </a:tc>
                <a:extLst>
                  <a:ext uri="{0D108BD9-81ED-4DB2-BD59-A6C34878D82A}">
                    <a16:rowId xmlns:a16="http://schemas.microsoft.com/office/drawing/2014/main" xmlns="" val="10007"/>
                  </a:ext>
                </a:extLst>
              </a:tr>
              <a:tr h="0">
                <a:tc gridSpan="2">
                  <a:txBody>
                    <a:bodyPr/>
                    <a:lstStyle/>
                    <a:p>
                      <a:pPr marL="0" indent="0" algn="ctr">
                        <a:buFont typeface="Arial" panose="020B0604020202020204" pitchFamily="34" charset="0"/>
                        <a:buNone/>
                      </a:pPr>
                      <a:r>
                        <a:rPr lang="en-GB" sz="1400" b="1" u="none" dirty="0" smtClean="0"/>
                        <a:t>Test Planning</a:t>
                      </a:r>
                      <a:endParaRPr lang="en-GB" sz="1400" b="1" u="none" dirty="0"/>
                    </a:p>
                  </a:txBody>
                  <a:tcPr/>
                </a:tc>
                <a:tc hMerge="1">
                  <a:txBody>
                    <a:bodyPr/>
                    <a:lstStyle/>
                    <a:p>
                      <a:endParaRPr lang="en-GB"/>
                    </a:p>
                  </a:txBody>
                  <a:tcPr/>
                </a:tc>
              </a:tr>
              <a:tr h="0">
                <a:tc gridSpan="2">
                  <a:txBody>
                    <a:bodyPr/>
                    <a:lstStyle/>
                    <a:p>
                      <a:pPr marL="342900" indent="-342900" algn="l">
                        <a:buFont typeface="Arial" panose="020B0604020202020204" pitchFamily="34" charset="0"/>
                        <a:buChar char="•"/>
                      </a:pPr>
                      <a:r>
                        <a:rPr lang="en-GB" sz="1200" u="none" dirty="0" smtClean="0"/>
                        <a:t>Testing to</a:t>
                      </a:r>
                      <a:r>
                        <a:rPr lang="en-GB" sz="1200" u="none" baseline="0" dirty="0" smtClean="0"/>
                        <a:t> ensure that the designed program meets the defined </a:t>
                      </a:r>
                      <a:r>
                        <a:rPr lang="en-GB" sz="1200" b="1" u="sng" baseline="0" dirty="0" smtClean="0"/>
                        <a:t>success criteria</a:t>
                      </a:r>
                      <a:r>
                        <a:rPr lang="en-GB" sz="1200" b="0" u="none" baseline="0" dirty="0" smtClean="0"/>
                        <a:t> is essential in ensuring that the program meets the given </a:t>
                      </a:r>
                      <a:r>
                        <a:rPr lang="en-GB" sz="1200" b="1" u="sng" baseline="0" dirty="0" smtClean="0"/>
                        <a:t>requirements</a:t>
                      </a:r>
                      <a:r>
                        <a:rPr lang="en-GB" sz="1200" b="0" u="none" baseline="0" dirty="0" smtClean="0"/>
                        <a:t>.</a:t>
                      </a:r>
                    </a:p>
                    <a:p>
                      <a:pPr marL="342900" indent="-342900" algn="l">
                        <a:buFont typeface="Arial" panose="020B0604020202020204" pitchFamily="34" charset="0"/>
                        <a:buChar char="•"/>
                      </a:pPr>
                      <a:r>
                        <a:rPr lang="en-GB" sz="1200" b="0" u="none" baseline="0" dirty="0" smtClean="0"/>
                        <a:t>Test plans are created in advance of development so that both </a:t>
                      </a:r>
                      <a:r>
                        <a:rPr lang="en-GB" sz="1200" b="1" u="sng" baseline="0" dirty="0" smtClean="0"/>
                        <a:t>final testing</a:t>
                      </a:r>
                      <a:r>
                        <a:rPr lang="en-GB" sz="1200" b="0" u="none" baseline="0" dirty="0" smtClean="0"/>
                        <a:t> and </a:t>
                      </a:r>
                      <a:r>
                        <a:rPr lang="en-GB" sz="1200" b="1" u="sng" baseline="0" dirty="0" smtClean="0"/>
                        <a:t>iterative testing</a:t>
                      </a:r>
                      <a:r>
                        <a:rPr lang="en-GB" sz="1200" b="0" u="none" baseline="0" dirty="0" smtClean="0"/>
                        <a:t> can take place.</a:t>
                      </a:r>
                    </a:p>
                    <a:p>
                      <a:pPr marL="342900" indent="-342900" algn="l">
                        <a:buFont typeface="Arial" panose="020B0604020202020204" pitchFamily="34" charset="0"/>
                        <a:buChar char="•"/>
                      </a:pPr>
                      <a:r>
                        <a:rPr lang="en-GB" sz="1200" b="1" u="sng" baseline="0" dirty="0" smtClean="0"/>
                        <a:t>Iterative testing</a:t>
                      </a:r>
                      <a:r>
                        <a:rPr lang="en-GB" sz="1200" b="0" u="none" baseline="0" dirty="0" smtClean="0"/>
                        <a:t> can be used to make changes to the code as the program is being developed and is often faster as it does not require the user to </a:t>
                      </a:r>
                      <a:r>
                        <a:rPr lang="en-GB" sz="1200" b="1" u="sng" baseline="0" dirty="0" smtClean="0"/>
                        <a:t>parse</a:t>
                      </a:r>
                      <a:r>
                        <a:rPr lang="en-GB" sz="1200" b="0" u="none" baseline="0" dirty="0" smtClean="0"/>
                        <a:t> as much code to find the error as </a:t>
                      </a:r>
                      <a:r>
                        <a:rPr lang="en-GB" sz="1200" b="1" u="sng" baseline="0" dirty="0" smtClean="0"/>
                        <a:t>final testing</a:t>
                      </a:r>
                      <a:r>
                        <a:rPr lang="en-GB" sz="1200" b="0" u="none" baseline="0" dirty="0" smtClean="0"/>
                        <a:t> does.</a:t>
                      </a:r>
                    </a:p>
                    <a:p>
                      <a:pPr marL="342900" indent="-342900" algn="l">
                        <a:buFont typeface="Arial" panose="020B0604020202020204" pitchFamily="34" charset="0"/>
                        <a:buChar char="•"/>
                      </a:pPr>
                      <a:r>
                        <a:rPr lang="en-GB" sz="1200" b="0" u="none" baseline="0" dirty="0" smtClean="0"/>
                        <a:t>It is important to think about what data you are going to use and the expected test results.</a:t>
                      </a:r>
                      <a:endParaRPr lang="en-GB" sz="1200" b="1" u="sng" dirty="0"/>
                    </a:p>
                  </a:txBody>
                  <a:tcPr/>
                </a:tc>
                <a:tc hMerge="1">
                  <a:txBody>
                    <a:bodyPr/>
                    <a:lstStyle/>
                    <a:p>
                      <a:endParaRPr lang="en-GB"/>
                    </a:p>
                  </a:txBody>
                  <a:tcPr/>
                </a:tc>
              </a:tr>
              <a:tr h="0">
                <a:tc gridSpan="2">
                  <a:txBody>
                    <a:bodyPr/>
                    <a:lstStyle/>
                    <a:p>
                      <a:pPr marL="0" indent="0" algn="ctr">
                        <a:buFont typeface="+mj-lt"/>
                        <a:buNone/>
                      </a:pPr>
                      <a:r>
                        <a:rPr lang="en-GB" sz="1400" b="1" u="none" dirty="0" smtClean="0"/>
                        <a:t>Other</a:t>
                      </a:r>
                      <a:r>
                        <a:rPr lang="en-GB" sz="1400" b="1" u="none" baseline="0" dirty="0" smtClean="0"/>
                        <a:t> Design Techniques</a:t>
                      </a:r>
                      <a:endParaRPr lang="en-GB" sz="1400" b="1" u="none" dirty="0"/>
                    </a:p>
                  </a:txBody>
                  <a:tcPr/>
                </a:tc>
                <a:tc hMerge="1">
                  <a:txBody>
                    <a:bodyPr/>
                    <a:lstStyle/>
                    <a:p>
                      <a:endParaRPr lang="en-GB"/>
                    </a:p>
                  </a:txBody>
                  <a:tcPr/>
                </a:tc>
              </a:tr>
              <a:tr h="0">
                <a:tc>
                  <a:txBody>
                    <a:bodyPr/>
                    <a:lstStyle/>
                    <a:p>
                      <a:pPr marL="0" indent="0" algn="l">
                        <a:buFont typeface="Arial" panose="020B0604020202020204" pitchFamily="34" charset="0"/>
                        <a:buNone/>
                      </a:pPr>
                      <a:r>
                        <a:rPr lang="en-GB" sz="1200" b="1" u="none" dirty="0" smtClean="0"/>
                        <a:t>Variable Table</a:t>
                      </a:r>
                      <a:endParaRPr lang="en-GB" sz="1200" b="1" u="none" dirty="0"/>
                    </a:p>
                  </a:txBody>
                  <a:tcPr/>
                </a:tc>
                <a:tc>
                  <a:txBody>
                    <a:bodyPr/>
                    <a:lstStyle/>
                    <a:p>
                      <a:pPr marL="342900" indent="-342900" algn="l">
                        <a:buFont typeface="Arial" panose="020B0604020202020204" pitchFamily="34" charset="0"/>
                        <a:buChar char="•"/>
                      </a:pPr>
                      <a:r>
                        <a:rPr lang="en-GB" sz="1200" u="none" dirty="0" smtClean="0"/>
                        <a:t>A </a:t>
                      </a:r>
                      <a:r>
                        <a:rPr lang="en-GB" sz="1200" b="1" u="sng" dirty="0" smtClean="0"/>
                        <a:t>variable</a:t>
                      </a:r>
                      <a:r>
                        <a:rPr lang="en-GB" sz="1200" b="0" u="none" baseline="0" dirty="0" smtClean="0"/>
                        <a:t> </a:t>
                      </a:r>
                      <a:r>
                        <a:rPr lang="en-GB" sz="1200" u="none" baseline="0" dirty="0" smtClean="0"/>
                        <a:t>table is a list of the </a:t>
                      </a:r>
                      <a:r>
                        <a:rPr lang="en-GB" sz="1200" b="1" u="sng" baseline="0" dirty="0" smtClean="0"/>
                        <a:t>variables</a:t>
                      </a:r>
                      <a:r>
                        <a:rPr lang="en-GB" sz="1200" b="0" u="none" baseline="0" dirty="0" smtClean="0"/>
                        <a:t> that are being used and the names they will be given </a:t>
                      </a:r>
                    </a:p>
                    <a:p>
                      <a:pPr marL="342900" indent="-342900" algn="l">
                        <a:buFont typeface="Arial" panose="020B0604020202020204" pitchFamily="34" charset="0"/>
                        <a:buChar char="•"/>
                      </a:pPr>
                      <a:r>
                        <a:rPr lang="en-GB" sz="1200" b="0" u="none" baseline="0" dirty="0" smtClean="0"/>
                        <a:t>They are especially important if multiple developers are working on the same program so that when the different parts of the code are put together they work as one piece of code.</a:t>
                      </a:r>
                      <a:endParaRPr lang="en-GB" sz="1200" u="none" dirty="0"/>
                    </a:p>
                  </a:txBody>
                  <a:tcPr/>
                </a:tc>
              </a:tr>
              <a:tr h="0">
                <a:tc>
                  <a:txBody>
                    <a:bodyPr/>
                    <a:lstStyle/>
                    <a:p>
                      <a:pPr marL="0" indent="0" algn="l">
                        <a:buFont typeface="Arial" panose="020B0604020202020204" pitchFamily="34" charset="0"/>
                        <a:buNone/>
                      </a:pPr>
                      <a:r>
                        <a:rPr lang="en-GB" sz="1200" b="1" u="none" dirty="0" smtClean="0"/>
                        <a:t>Validation Table</a:t>
                      </a:r>
                      <a:endParaRPr lang="en-GB" sz="1200" b="1" u="none" dirty="0"/>
                    </a:p>
                  </a:txBody>
                  <a:tcPr/>
                </a:tc>
                <a:tc>
                  <a:txBody>
                    <a:bodyPr/>
                    <a:lstStyle/>
                    <a:p>
                      <a:pPr marL="342900" indent="-342900" algn="l">
                        <a:buFont typeface="Arial" panose="020B0604020202020204" pitchFamily="34" charset="0"/>
                        <a:buChar char="•"/>
                      </a:pPr>
                      <a:r>
                        <a:rPr lang="en-GB" sz="1200" u="none" dirty="0" smtClean="0"/>
                        <a:t>A </a:t>
                      </a:r>
                      <a:r>
                        <a:rPr lang="en-GB" sz="1200" b="1" u="sng" dirty="0" smtClean="0"/>
                        <a:t>validation</a:t>
                      </a:r>
                      <a:r>
                        <a:rPr lang="en-GB" sz="1200" b="0" u="none" dirty="0" smtClean="0"/>
                        <a:t> table is used to show the different types of </a:t>
                      </a:r>
                      <a:r>
                        <a:rPr lang="en-GB" sz="1200" b="1" u="sng" dirty="0" smtClean="0"/>
                        <a:t>validation</a:t>
                      </a:r>
                      <a:r>
                        <a:rPr lang="en-GB" sz="1200" b="0" u="none" dirty="0" smtClean="0"/>
                        <a:t> being used</a:t>
                      </a:r>
                      <a:r>
                        <a:rPr lang="en-GB" sz="1200" b="0" u="none" baseline="0" dirty="0" smtClean="0"/>
                        <a:t>.</a:t>
                      </a:r>
                    </a:p>
                    <a:p>
                      <a:pPr marL="342900" indent="-342900" algn="l">
                        <a:buFont typeface="Arial" panose="020B0604020202020204" pitchFamily="34" charset="0"/>
                        <a:buChar char="•"/>
                      </a:pPr>
                      <a:r>
                        <a:rPr lang="en-GB" sz="1200" b="0" u="none" baseline="0" dirty="0" smtClean="0"/>
                        <a:t>They are important as they allow the developer to plan in advance what format the data needs to be in so that they can work towards this.</a:t>
                      </a:r>
                      <a:endParaRPr lang="en-GB" sz="1200" u="none" dirty="0"/>
                    </a:p>
                  </a:txBody>
                  <a:tcPr/>
                </a:tc>
              </a:tr>
            </a:tbl>
          </a:graphicData>
        </a:graphic>
      </p:graphicFrame>
      <p:graphicFrame>
        <p:nvGraphicFramePr>
          <p:cNvPr id="4" name="Table 3">
            <a:extLst>
              <a:ext uri="{FF2B5EF4-FFF2-40B4-BE49-F238E27FC236}">
                <a16:creationId xmlns:a16="http://schemas.microsoft.com/office/drawing/2014/main" xmlns="" id="{ACBB8D98-C1BE-4605-9184-0269E561B48D}"/>
              </a:ext>
            </a:extLst>
          </p:cNvPr>
          <p:cNvGraphicFramePr>
            <a:graphicFrameLocks noGrp="1"/>
          </p:cNvGraphicFramePr>
          <p:nvPr>
            <p:extLst>
              <p:ext uri="{D42A27DB-BD31-4B8C-83A1-F6EECF244321}">
                <p14:modId xmlns:p14="http://schemas.microsoft.com/office/powerpoint/2010/main" val="3872960508"/>
              </p:ext>
            </p:extLst>
          </p:nvPr>
        </p:nvGraphicFramePr>
        <p:xfrm>
          <a:off x="6588224" y="44624"/>
          <a:ext cx="2520280" cy="6674761"/>
        </p:xfrm>
        <a:graphic>
          <a:graphicData uri="http://schemas.openxmlformats.org/drawingml/2006/table">
            <a:tbl>
              <a:tblPr firstRow="1" bandRow="1">
                <a:tableStyleId>{5940675A-B579-460E-94D1-54222C63F5DA}</a:tableStyleId>
              </a:tblPr>
              <a:tblGrid>
                <a:gridCol w="1080120">
                  <a:extLst>
                    <a:ext uri="{9D8B030D-6E8A-4147-A177-3AD203B41FA5}">
                      <a16:colId xmlns:a16="http://schemas.microsoft.com/office/drawing/2014/main" xmlns="" val="20000"/>
                    </a:ext>
                  </a:extLst>
                </a:gridCol>
                <a:gridCol w="1440160">
                  <a:extLst>
                    <a:ext uri="{9D8B030D-6E8A-4147-A177-3AD203B41FA5}">
                      <a16:colId xmlns:a16="http://schemas.microsoft.com/office/drawing/2014/main" xmlns="" val="20001"/>
                    </a:ext>
                  </a:extLst>
                </a:gridCol>
              </a:tblGrid>
              <a:tr h="179183">
                <a:tc gridSpan="2">
                  <a:txBody>
                    <a:bodyPr/>
                    <a:lstStyle/>
                    <a:p>
                      <a:pPr algn="ctr"/>
                      <a:r>
                        <a:rPr lang="en-GB" sz="2000" b="1" dirty="0"/>
                        <a:t>Key Vocabulary</a:t>
                      </a:r>
                    </a:p>
                  </a:txBody>
                  <a:tcPr/>
                </a:tc>
                <a:tc hMerge="1">
                  <a:txBody>
                    <a:bodyPr/>
                    <a:lstStyle/>
                    <a:p>
                      <a:endParaRPr lang="en-GB" sz="1400" baseline="0" dirty="0"/>
                    </a:p>
                  </a:txBody>
                  <a:tcPr/>
                </a:tc>
                <a:extLst>
                  <a:ext uri="{0D108BD9-81ED-4DB2-BD59-A6C34878D82A}">
                    <a16:rowId xmlns:a16="http://schemas.microsoft.com/office/drawing/2014/main" xmlns="" val="10000"/>
                  </a:ext>
                </a:extLst>
              </a:tr>
              <a:tr h="334921">
                <a:tc>
                  <a:txBody>
                    <a:bodyPr/>
                    <a:lstStyle/>
                    <a:p>
                      <a:r>
                        <a:rPr lang="en-GB" sz="1200" b="1" u="none" dirty="0" smtClean="0"/>
                        <a:t>Indicative</a:t>
                      </a:r>
                      <a:endParaRPr lang="en-GB" sz="1200" b="1" u="none" dirty="0"/>
                    </a:p>
                  </a:txBody>
                  <a:tcPr/>
                </a:tc>
                <a:tc>
                  <a:txBody>
                    <a:bodyPr/>
                    <a:lstStyle/>
                    <a:p>
                      <a:pPr marL="0" indent="0">
                        <a:buFont typeface="Arial" panose="020B0604020202020204" pitchFamily="34" charset="0"/>
                        <a:buNone/>
                      </a:pPr>
                      <a:r>
                        <a:rPr lang="en-GB" sz="1200" baseline="0" dirty="0" smtClean="0"/>
                        <a:t>A sign of something</a:t>
                      </a:r>
                      <a:endParaRPr lang="en-GB" sz="1200" baseline="0" dirty="0"/>
                    </a:p>
                  </a:txBody>
                  <a:tcPr/>
                </a:tc>
                <a:extLst>
                  <a:ext uri="{0D108BD9-81ED-4DB2-BD59-A6C34878D82A}">
                    <a16:rowId xmlns:a16="http://schemas.microsoft.com/office/drawing/2014/main" xmlns="" val="10001"/>
                  </a:ext>
                </a:extLst>
              </a:tr>
              <a:tr h="334921">
                <a:tc>
                  <a:txBody>
                    <a:bodyPr/>
                    <a:lstStyle/>
                    <a:p>
                      <a:r>
                        <a:rPr lang="en-GB" sz="1200" b="1" u="none" dirty="0" smtClean="0"/>
                        <a:t>Prescriptive</a:t>
                      </a:r>
                      <a:endParaRPr lang="en-GB" sz="1200" b="1" u="none" dirty="0"/>
                    </a:p>
                  </a:txBody>
                  <a:tcPr/>
                </a:tc>
                <a:tc>
                  <a:txBody>
                    <a:bodyPr/>
                    <a:lstStyle/>
                    <a:p>
                      <a:pPr marL="0" indent="0">
                        <a:buFont typeface="Arial" panose="020B0604020202020204" pitchFamily="34" charset="0"/>
                        <a:buNone/>
                      </a:pPr>
                      <a:r>
                        <a:rPr lang="en-GB" sz="1200" baseline="0" dirty="0" smtClean="0"/>
                        <a:t>The method to be followed</a:t>
                      </a:r>
                      <a:endParaRPr lang="en-GB" sz="1200" baseline="0" dirty="0"/>
                    </a:p>
                  </a:txBody>
                  <a:tcPr/>
                </a:tc>
                <a:extLst>
                  <a:ext uri="{0D108BD9-81ED-4DB2-BD59-A6C34878D82A}">
                    <a16:rowId xmlns:a16="http://schemas.microsoft.com/office/drawing/2014/main" xmlns="" val="1925442063"/>
                  </a:ext>
                </a:extLst>
              </a:tr>
              <a:tr h="334921">
                <a:tc>
                  <a:txBody>
                    <a:bodyPr/>
                    <a:lstStyle/>
                    <a:p>
                      <a:r>
                        <a:rPr lang="en-GB" sz="1200" b="1" u="none" dirty="0" smtClean="0"/>
                        <a:t>Syntax</a:t>
                      </a:r>
                      <a:endParaRPr lang="en-GB" sz="1200" b="1" u="none" dirty="0"/>
                    </a:p>
                  </a:txBody>
                  <a:tcPr/>
                </a:tc>
                <a:tc>
                  <a:txBody>
                    <a:bodyPr/>
                    <a:lstStyle/>
                    <a:p>
                      <a:pPr marL="0" indent="0">
                        <a:buFont typeface="Arial" panose="020B0604020202020204" pitchFamily="34" charset="0"/>
                        <a:buNone/>
                      </a:pPr>
                      <a:r>
                        <a:rPr lang="en-GB" sz="1200" baseline="0" dirty="0" smtClean="0"/>
                        <a:t>The rules of a (programming) language.</a:t>
                      </a:r>
                      <a:endParaRPr lang="en-GB" sz="1200" baseline="0" dirty="0"/>
                    </a:p>
                  </a:txBody>
                  <a:tcPr/>
                </a:tc>
                <a:extLst>
                  <a:ext uri="{0D108BD9-81ED-4DB2-BD59-A6C34878D82A}">
                    <a16:rowId xmlns:a16="http://schemas.microsoft.com/office/drawing/2014/main" xmlns="" val="10002"/>
                  </a:ext>
                </a:extLst>
              </a:tr>
              <a:tr h="334921">
                <a:tc>
                  <a:txBody>
                    <a:bodyPr/>
                    <a:lstStyle/>
                    <a:p>
                      <a:r>
                        <a:rPr lang="en-GB" sz="1200" b="1" u="none" dirty="0" smtClean="0"/>
                        <a:t>Programming Languages</a:t>
                      </a:r>
                      <a:endParaRPr lang="en-GB" sz="1200" b="1" u="none" dirty="0"/>
                    </a:p>
                  </a:txBody>
                  <a:tcPr/>
                </a:tc>
                <a:tc>
                  <a:txBody>
                    <a:bodyPr/>
                    <a:lstStyle/>
                    <a:p>
                      <a:pPr marL="0" indent="0">
                        <a:buFont typeface="Arial" panose="020B0604020202020204" pitchFamily="34" charset="0"/>
                        <a:buNone/>
                      </a:pPr>
                      <a:r>
                        <a:rPr lang="en-GB" sz="1200" baseline="0" dirty="0" smtClean="0"/>
                        <a:t>The language being used to create a program – e.g. Python</a:t>
                      </a:r>
                      <a:endParaRPr lang="en-GB" sz="1200" baseline="0" dirty="0"/>
                    </a:p>
                  </a:txBody>
                  <a:tcPr/>
                </a:tc>
                <a:extLst>
                  <a:ext uri="{0D108BD9-81ED-4DB2-BD59-A6C34878D82A}">
                    <a16:rowId xmlns:a16="http://schemas.microsoft.com/office/drawing/2014/main" xmlns="" val="10004"/>
                  </a:ext>
                </a:extLst>
              </a:tr>
              <a:tr h="334921">
                <a:tc>
                  <a:txBody>
                    <a:bodyPr/>
                    <a:lstStyle/>
                    <a:p>
                      <a:r>
                        <a:rPr lang="en-GB" sz="1200" b="1" u="none" dirty="0" smtClean="0"/>
                        <a:t>Success Criteria</a:t>
                      </a:r>
                      <a:endParaRPr lang="en-GB" sz="1200" b="1" u="none" dirty="0"/>
                    </a:p>
                  </a:txBody>
                  <a:tcPr/>
                </a:tc>
                <a:tc>
                  <a:txBody>
                    <a:bodyPr/>
                    <a:lstStyle/>
                    <a:p>
                      <a:pPr marL="0" indent="0">
                        <a:buFont typeface="Arial" panose="020B0604020202020204" pitchFamily="34" charset="0"/>
                        <a:buNone/>
                      </a:pPr>
                      <a:r>
                        <a:rPr lang="en-GB" sz="1200" baseline="0" dirty="0" smtClean="0"/>
                        <a:t>The standards by which the final product will be judged.</a:t>
                      </a:r>
                      <a:endParaRPr lang="en-GB" sz="1200" baseline="0" dirty="0"/>
                    </a:p>
                  </a:txBody>
                  <a:tcPr/>
                </a:tc>
                <a:extLst>
                  <a:ext uri="{0D108BD9-81ED-4DB2-BD59-A6C34878D82A}">
                    <a16:rowId xmlns:a16="http://schemas.microsoft.com/office/drawing/2014/main" xmlns="" val="714096188"/>
                  </a:ext>
                </a:extLst>
              </a:tr>
              <a:tr h="334921">
                <a:tc>
                  <a:txBody>
                    <a:bodyPr/>
                    <a:lstStyle/>
                    <a:p>
                      <a:r>
                        <a:rPr lang="en-GB" sz="1200" b="1" u="none" dirty="0" smtClean="0"/>
                        <a:t>Requirements</a:t>
                      </a:r>
                      <a:endParaRPr lang="en-GB" sz="1200" b="1" u="none" dirty="0"/>
                    </a:p>
                  </a:txBody>
                  <a:tcPr/>
                </a:tc>
                <a:tc>
                  <a:txBody>
                    <a:bodyPr/>
                    <a:lstStyle/>
                    <a:p>
                      <a:pPr marL="0" indent="0">
                        <a:buFont typeface="Arial" panose="020B0604020202020204" pitchFamily="34" charset="0"/>
                        <a:buNone/>
                      </a:pPr>
                      <a:r>
                        <a:rPr lang="en-GB" sz="1200" baseline="0" dirty="0" smtClean="0"/>
                        <a:t>What the final product needs to include.</a:t>
                      </a:r>
                      <a:endParaRPr lang="en-GB" sz="1200" baseline="0" dirty="0"/>
                    </a:p>
                  </a:txBody>
                  <a:tcPr/>
                </a:tc>
              </a:tr>
              <a:tr h="334921">
                <a:tc>
                  <a:txBody>
                    <a:bodyPr/>
                    <a:lstStyle/>
                    <a:p>
                      <a:r>
                        <a:rPr lang="en-GB" sz="1200" b="1" u="none" dirty="0" smtClean="0"/>
                        <a:t>Final Testing</a:t>
                      </a:r>
                      <a:endParaRPr lang="en-GB" sz="1200" b="1" u="none" dirty="0"/>
                    </a:p>
                  </a:txBody>
                  <a:tcPr/>
                </a:tc>
                <a:tc>
                  <a:txBody>
                    <a:bodyPr/>
                    <a:lstStyle/>
                    <a:p>
                      <a:pPr marL="0" indent="0">
                        <a:buFont typeface="Arial" panose="020B0604020202020204" pitchFamily="34" charset="0"/>
                        <a:buNone/>
                      </a:pPr>
                      <a:r>
                        <a:rPr lang="en-GB" sz="1200" baseline="0" dirty="0" smtClean="0"/>
                        <a:t>Testing that occurs once the program has been finished.</a:t>
                      </a:r>
                      <a:endParaRPr lang="en-GB" sz="1200" baseline="0" dirty="0"/>
                    </a:p>
                  </a:txBody>
                  <a:tcPr/>
                </a:tc>
              </a:tr>
              <a:tr h="334921">
                <a:tc>
                  <a:txBody>
                    <a:bodyPr/>
                    <a:lstStyle/>
                    <a:p>
                      <a:r>
                        <a:rPr lang="en-GB" sz="1200" b="1" u="none" dirty="0" smtClean="0"/>
                        <a:t>Iterative Testing</a:t>
                      </a:r>
                      <a:endParaRPr lang="en-GB" sz="1200" b="1" u="none" dirty="0"/>
                    </a:p>
                  </a:txBody>
                  <a:tcPr/>
                </a:tc>
                <a:tc>
                  <a:txBody>
                    <a:bodyPr/>
                    <a:lstStyle/>
                    <a:p>
                      <a:pPr marL="0" indent="0">
                        <a:buFont typeface="Arial" panose="020B0604020202020204" pitchFamily="34" charset="0"/>
                        <a:buNone/>
                      </a:pPr>
                      <a:r>
                        <a:rPr lang="en-GB" sz="1200" baseline="0" dirty="0" smtClean="0"/>
                        <a:t>Ongoing testing through program development.</a:t>
                      </a:r>
                      <a:endParaRPr lang="en-GB" sz="1200" baseline="0" dirty="0"/>
                    </a:p>
                  </a:txBody>
                  <a:tcPr/>
                </a:tc>
              </a:tr>
              <a:tr h="334921">
                <a:tc>
                  <a:txBody>
                    <a:bodyPr/>
                    <a:lstStyle/>
                    <a:p>
                      <a:r>
                        <a:rPr lang="en-GB" sz="1200" b="1" u="none" dirty="0" smtClean="0"/>
                        <a:t>Variable</a:t>
                      </a:r>
                      <a:endParaRPr lang="en-GB" sz="1200" b="1" u="none" dirty="0"/>
                    </a:p>
                  </a:txBody>
                  <a:tcPr/>
                </a:tc>
                <a:tc>
                  <a:txBody>
                    <a:bodyPr/>
                    <a:lstStyle/>
                    <a:p>
                      <a:pPr marL="0" indent="0">
                        <a:buFont typeface="Arial" panose="020B0604020202020204" pitchFamily="34" charset="0"/>
                        <a:buNone/>
                      </a:pPr>
                      <a:r>
                        <a:rPr lang="en-GB" sz="1200" baseline="0" dirty="0" smtClean="0"/>
                        <a:t>A memory location with an associated name.</a:t>
                      </a:r>
                      <a:endParaRPr lang="en-GB" sz="1200" baseline="0" dirty="0"/>
                    </a:p>
                  </a:txBody>
                  <a:tcPr/>
                </a:tc>
              </a:tr>
              <a:tr h="334921">
                <a:tc>
                  <a:txBody>
                    <a:bodyPr/>
                    <a:lstStyle/>
                    <a:p>
                      <a:r>
                        <a:rPr lang="en-GB" sz="1200" b="1" u="none" dirty="0" smtClean="0"/>
                        <a:t>Validation</a:t>
                      </a:r>
                      <a:endParaRPr lang="en-GB" sz="1200" b="1" u="none" dirty="0"/>
                    </a:p>
                  </a:txBody>
                  <a:tcPr/>
                </a:tc>
                <a:tc>
                  <a:txBody>
                    <a:bodyPr/>
                    <a:lstStyle/>
                    <a:p>
                      <a:pPr marL="0" indent="0">
                        <a:buFont typeface="Arial" panose="020B0604020202020204" pitchFamily="34" charset="0"/>
                        <a:buNone/>
                      </a:pPr>
                      <a:r>
                        <a:rPr lang="en-GB" sz="1200" baseline="0" dirty="0" smtClean="0"/>
                        <a:t>Checking to see if data </a:t>
                      </a:r>
                      <a:r>
                        <a:rPr lang="en-GB" sz="1200" b="0" i="1" baseline="0" dirty="0" smtClean="0"/>
                        <a:t>might </a:t>
                      </a:r>
                      <a:r>
                        <a:rPr lang="en-GB" sz="1200" b="0" i="0" u="none" baseline="0" dirty="0" smtClean="0"/>
                        <a:t> be correct.</a:t>
                      </a:r>
                      <a:endParaRPr lang="en-GB" sz="1200" baseline="0" dirty="0"/>
                    </a:p>
                  </a:txBody>
                  <a:tcPr/>
                </a:tc>
              </a:tr>
            </a:tbl>
          </a:graphicData>
        </a:graphic>
      </p:graphicFrame>
    </p:spTree>
    <p:extLst>
      <p:ext uri="{BB962C8B-B14F-4D97-AF65-F5344CB8AC3E}">
        <p14:creationId xmlns:p14="http://schemas.microsoft.com/office/powerpoint/2010/main" val="40145485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71653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3722</TotalTime>
  <Words>768</Words>
  <Application>Microsoft Office PowerPoint</Application>
  <PresentationFormat>On-screen Show (4:3)</PresentationFormat>
  <Paragraphs>77</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Systems Architecture</dc:title>
  <dc:creator>Griffiths, Jack</dc:creator>
  <cp:lastModifiedBy>Griffiths, Jack</cp:lastModifiedBy>
  <cp:revision>119</cp:revision>
  <cp:lastPrinted>2018-09-11T06:37:47Z</cp:lastPrinted>
  <dcterms:created xsi:type="dcterms:W3CDTF">2018-05-17T07:12:06Z</dcterms:created>
  <dcterms:modified xsi:type="dcterms:W3CDTF">2018-09-11T09:46:44Z</dcterms:modified>
</cp:coreProperties>
</file>