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9" r:id="rId2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606" autoAdjust="0"/>
  </p:normalViewPr>
  <p:slideViewPr>
    <p:cSldViewPr snapToGrid="0" snapToObjects="1">
      <p:cViewPr>
        <p:scale>
          <a:sx n="110" d="100"/>
          <a:sy n="110" d="100"/>
        </p:scale>
        <p:origin x="-1740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CC4E9D-71E9-174B-AE92-511617B01C35}" type="datetimeFigureOut">
              <a:rPr lang="en-US" smtClean="0"/>
              <a:t>9/12/2018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0D57BA-7BB8-C446-8018-0FA116E2C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684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145C8-F71B-B243-AF2B-D7D562452D7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03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9/12/2018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574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9/12/2018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851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9/12/2018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88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9/12/2018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37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9/12/2018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822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9/12/2018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190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9/12/2018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367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9/12/2018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543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9/12/2018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55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9/12/2018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313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9/12/2018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076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1FD7D-09D2-774E-A5A2-CF46E4D55559}" type="datetimeFigureOut">
              <a:rPr lang="en-US" smtClean="0"/>
              <a:t>9/12/2018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766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411728"/>
              </p:ext>
            </p:extLst>
          </p:nvPr>
        </p:nvGraphicFramePr>
        <p:xfrm>
          <a:off x="-4049" y="0"/>
          <a:ext cx="4620861" cy="54740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0260"/>
                <a:gridCol w="4090601"/>
              </a:tblGrid>
              <a:tr h="222433">
                <a:tc gridSpan="2">
                  <a:txBody>
                    <a:bodyPr/>
                    <a:lstStyle/>
                    <a:p>
                      <a:pPr algn="ctr"/>
                      <a:r>
                        <a:rPr lang="en-US" sz="900" b="1" dirty="0" err="1" smtClean="0">
                          <a:solidFill>
                            <a:schemeClr val="bg1"/>
                          </a:solidFill>
                        </a:rPr>
                        <a:t>Characterisation</a:t>
                      </a:r>
                      <a:r>
                        <a:rPr lang="en-US" sz="9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n-US" sz="9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622813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1. Romeo </a:t>
                      </a:r>
                      <a:r>
                        <a:rPr lang="en-US" sz="600" b="1" dirty="0" smtClean="0"/>
                        <a:t>Montague</a:t>
                      </a:r>
                      <a:endParaRPr lang="en-US" sz="6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son and heir of the Montagues; </a:t>
                      </a:r>
                      <a:r>
                        <a:rPr lang="en-US" sz="900" b="1" dirty="0" smtClean="0"/>
                        <a:t>individualistic; </a:t>
                      </a:r>
                      <a:r>
                        <a:rPr lang="en-US" sz="900" baseline="0" dirty="0" smtClean="0"/>
                        <a:t>non-violent (at the start);  melancholic (at start); driven by impulse &amp; desire; </a:t>
                      </a:r>
                      <a:r>
                        <a:rPr lang="en-US" sz="900" b="1" baseline="0" dirty="0" smtClean="0"/>
                        <a:t>rashness</a:t>
                      </a:r>
                      <a:r>
                        <a:rPr lang="en-US" sz="900" baseline="0" dirty="0" smtClean="0"/>
                        <a:t> is his </a:t>
                      </a:r>
                      <a:r>
                        <a:rPr lang="en-US" sz="900" b="1" baseline="0" dirty="0" smtClean="0"/>
                        <a:t>hamartia</a:t>
                      </a:r>
                      <a:r>
                        <a:rPr lang="en-US" sz="900" baseline="0" dirty="0" smtClean="0"/>
                        <a:t>; a symbol of </a:t>
                      </a:r>
                      <a:r>
                        <a:rPr lang="en-US" sz="900" b="1" baseline="0" dirty="0" smtClean="0"/>
                        <a:t>recklessness</a:t>
                      </a:r>
                      <a:r>
                        <a:rPr lang="en-US" sz="900" baseline="0" dirty="0" smtClean="0"/>
                        <a:t>/romantic love; quick-witted; shallow desire  for Rosaline replaced by intense passion for Juliet; </a:t>
                      </a:r>
                      <a:r>
                        <a:rPr lang="en-US" sz="900" b="1" baseline="0" dirty="0" smtClean="0"/>
                        <a:t>a tragic hero</a:t>
                      </a:r>
                      <a:r>
                        <a:rPr lang="en-US" sz="900" baseline="0" dirty="0" smtClean="0"/>
                        <a:t>; a modern man.</a:t>
                      </a:r>
                      <a:endParaRPr lang="en-US" sz="900" dirty="0" smtClean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882482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2. Juliet Capulet</a:t>
                      </a:r>
                      <a:endParaRPr lang="en-US" sz="8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stands on border between immaturity &amp;</a:t>
                      </a:r>
                      <a:r>
                        <a:rPr lang="en-US" sz="900" baseline="0" dirty="0" smtClean="0"/>
                        <a:t> maturity; </a:t>
                      </a:r>
                      <a:r>
                        <a:rPr lang="en-US" sz="900" b="1" baseline="0" dirty="0" smtClean="0"/>
                        <a:t>individualistic</a:t>
                      </a:r>
                      <a:r>
                        <a:rPr lang="en-US" sz="900" baseline="0" dirty="0" smtClean="0"/>
                        <a:t>; obedient &amp; naïve (start); a dutiful daughter; journey from childhood to adulthood;  breaks </a:t>
                      </a:r>
                      <a:r>
                        <a:rPr lang="en-US" sz="900" b="1" baseline="0" dirty="0" smtClean="0"/>
                        <a:t>social convention</a:t>
                      </a:r>
                      <a:r>
                        <a:rPr lang="en-US" sz="900" baseline="0" dirty="0" smtClean="0"/>
                        <a:t>;  self-assured (end); strong female character;  tragic heroine; her purity/beauty is </a:t>
                      </a:r>
                      <a:r>
                        <a:rPr lang="en-US" sz="900" baseline="0" dirty="0" err="1" smtClean="0"/>
                        <a:t>symbolised</a:t>
                      </a:r>
                      <a:r>
                        <a:rPr lang="en-US" sz="900" baseline="0" dirty="0" smtClean="0"/>
                        <a:t> through light. </a:t>
                      </a:r>
                      <a:r>
                        <a:rPr lang="en-US" sz="900" i="1" baseline="0" dirty="0" smtClean="0"/>
                        <a:t>Represents how </a:t>
                      </a:r>
                      <a:r>
                        <a:rPr lang="en-US" sz="900" i="1" dirty="0" smtClean="0"/>
                        <a:t>girls were</a:t>
                      </a:r>
                      <a:r>
                        <a:rPr lang="en-US" sz="900" i="1" baseline="0" dirty="0" smtClean="0"/>
                        <a:t> married at a very young age. They were expected to remain </a:t>
                      </a:r>
                      <a:r>
                        <a:rPr lang="en-US" sz="900" b="1" i="1" baseline="0" dirty="0" smtClean="0"/>
                        <a:t>chaste</a:t>
                      </a:r>
                      <a:r>
                        <a:rPr lang="en-US" sz="900" i="1" baseline="0" dirty="0" smtClean="0"/>
                        <a:t> &amp; pure &amp; to obey their fathers &amp; husbands to the word – if not, they would bring </a:t>
                      </a:r>
                      <a:r>
                        <a:rPr lang="en-US" sz="900" b="1" i="1" baseline="0" dirty="0" err="1" smtClean="0"/>
                        <a:t>dishonour</a:t>
                      </a:r>
                      <a:r>
                        <a:rPr lang="en-US" sz="900" b="1" i="1" baseline="0" dirty="0" smtClean="0"/>
                        <a:t> </a:t>
                      </a:r>
                      <a:r>
                        <a:rPr lang="en-US" sz="900" i="1" baseline="0" dirty="0" smtClean="0"/>
                        <a:t>upon the family. </a:t>
                      </a:r>
                      <a:endParaRPr lang="en-US" sz="900" i="1" dirty="0" smtClean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622813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3. Lord Capulet</a:t>
                      </a:r>
                      <a:endParaRPr lang="en-US" sz="8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patriarch </a:t>
                      </a:r>
                      <a:r>
                        <a:rPr lang="en-US" sz="900" dirty="0" smtClean="0"/>
                        <a:t>of the Capulet family; hot-tempered;</a:t>
                      </a:r>
                      <a:r>
                        <a:rPr lang="en-US" sz="900" baseline="0" dirty="0" smtClean="0"/>
                        <a:t> a loving father; tyrannical; possessive;  behaves according to social norms; driven by status  &amp; reputation; a symbol of </a:t>
                      </a:r>
                      <a:r>
                        <a:rPr lang="en-US" sz="900" b="1" baseline="0" dirty="0" smtClean="0"/>
                        <a:t>patriarchal </a:t>
                      </a:r>
                      <a:r>
                        <a:rPr lang="en-US" sz="900" baseline="0" dirty="0" smtClean="0"/>
                        <a:t>violence; a complex character. </a:t>
                      </a:r>
                      <a:r>
                        <a:rPr lang="en-US" sz="900" i="1" dirty="0" smtClean="0"/>
                        <a:t>Represents a </a:t>
                      </a:r>
                      <a:r>
                        <a:rPr lang="en-US" sz="900" b="1" i="1" dirty="0" smtClean="0"/>
                        <a:t>patriarchal society </a:t>
                      </a:r>
                      <a:r>
                        <a:rPr lang="en-US" sz="900" i="1" dirty="0" smtClean="0"/>
                        <a:t>where the father</a:t>
                      </a:r>
                      <a:r>
                        <a:rPr lang="en-US" sz="900" i="1" baseline="0" dirty="0" smtClean="0"/>
                        <a:t> was the undisputed  head of the family. </a:t>
                      </a:r>
                      <a:endParaRPr lang="en-US" sz="900" i="1" dirty="0" smtClean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0630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/>
                        <a:t>4. Tybalt Capulet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violent and hot-tempered; </a:t>
                      </a:r>
                      <a:r>
                        <a:rPr lang="en-US" sz="900" b="1" dirty="0" smtClean="0"/>
                        <a:t>vain</a:t>
                      </a:r>
                      <a:r>
                        <a:rPr lang="en-US" sz="900" dirty="0" smtClean="0"/>
                        <a:t>; upholds</a:t>
                      </a:r>
                      <a:r>
                        <a:rPr lang="en-US" sz="900" baseline="0" dirty="0" smtClean="0"/>
                        <a:t> traditional chivalric values; </a:t>
                      </a:r>
                      <a:r>
                        <a:rPr lang="en-US" sz="900" b="1" baseline="0" dirty="0" smtClean="0"/>
                        <a:t>antithesis of </a:t>
                      </a:r>
                      <a:r>
                        <a:rPr lang="en-US" sz="900" baseline="0" dirty="0" smtClean="0"/>
                        <a:t>Romeo; a </a:t>
                      </a:r>
                      <a:r>
                        <a:rPr lang="en-US" sz="900" b="1" baseline="0" dirty="0" smtClean="0"/>
                        <a:t>social conformist</a:t>
                      </a:r>
                      <a:r>
                        <a:rPr lang="en-US" sz="900" baseline="0" dirty="0" smtClean="0"/>
                        <a:t>; </a:t>
                      </a:r>
                      <a:r>
                        <a:rPr lang="en-US" sz="900" i="1" baseline="0" dirty="0" smtClean="0"/>
                        <a:t>a symbol of a </a:t>
                      </a:r>
                      <a:r>
                        <a:rPr lang="en-US" sz="900" b="1" i="1" baseline="0" dirty="0" smtClean="0"/>
                        <a:t>phallocentric</a:t>
                      </a:r>
                      <a:r>
                        <a:rPr lang="en-US" sz="900" i="1" baseline="0" dirty="0" smtClean="0"/>
                        <a:t> world</a:t>
                      </a:r>
                      <a:r>
                        <a:rPr lang="en-US" sz="900" baseline="0" dirty="0" smtClean="0"/>
                        <a:t>.</a:t>
                      </a:r>
                      <a:endParaRPr lang="en-US" sz="900" dirty="0" smtClean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55893">
                <a:tc>
                  <a:txBody>
                    <a:bodyPr/>
                    <a:lstStyle/>
                    <a:p>
                      <a:r>
                        <a:rPr lang="en-US" sz="700" b="1" dirty="0" smtClean="0"/>
                        <a:t>5. Benvolio</a:t>
                      </a:r>
                      <a:endParaRPr lang="en-US" sz="7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name means ‘good will’; a symbol of friendship &amp; peace; Romeo’s friend and </a:t>
                      </a:r>
                      <a:r>
                        <a:rPr lang="en-US" sz="900" b="1" dirty="0" smtClean="0"/>
                        <a:t>confidante</a:t>
                      </a:r>
                      <a:r>
                        <a:rPr lang="en-US" sz="900" dirty="0" smtClean="0"/>
                        <a:t>.</a:t>
                      </a:r>
                      <a:endParaRPr lang="en-US" sz="900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89353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6. Friar </a:t>
                      </a:r>
                      <a:r>
                        <a:rPr lang="en-US" sz="600" b="1" dirty="0" smtClean="0"/>
                        <a:t>Lawrence</a:t>
                      </a:r>
                      <a:endParaRPr lang="en-US" sz="6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even-tempered; Romeo’s </a:t>
                      </a:r>
                      <a:r>
                        <a:rPr lang="en-US" sz="900" b="1" dirty="0" smtClean="0"/>
                        <a:t>surrogate</a:t>
                      </a:r>
                      <a:r>
                        <a:rPr lang="en-US" sz="900" dirty="0" smtClean="0"/>
                        <a:t> father; peace-loving; scheming &amp; political; an expert</a:t>
                      </a:r>
                      <a:r>
                        <a:rPr lang="en-US" sz="900" baseline="0" dirty="0" smtClean="0"/>
                        <a:t> herbalist; </a:t>
                      </a:r>
                      <a:r>
                        <a:rPr lang="en-US" sz="900" b="1" baseline="0" dirty="0" smtClean="0"/>
                        <a:t>a catalyst for</a:t>
                      </a:r>
                      <a:r>
                        <a:rPr lang="en-US" sz="900" baseline="0" dirty="0" smtClean="0"/>
                        <a:t> fate; mystical; a symbol of moderation. </a:t>
                      </a:r>
                      <a:r>
                        <a:rPr lang="en-US" sz="900" i="1" baseline="0" dirty="0" smtClean="0"/>
                        <a:t>Reflects how Priests would have been respected and </a:t>
                      </a:r>
                      <a:r>
                        <a:rPr lang="en-US" sz="900" b="1" i="1" baseline="0" dirty="0" smtClean="0"/>
                        <a:t>revered</a:t>
                      </a:r>
                      <a:r>
                        <a:rPr lang="en-US" sz="900" i="1" baseline="0" dirty="0" smtClean="0"/>
                        <a:t> in this </a:t>
                      </a:r>
                      <a:r>
                        <a:rPr lang="en-US" sz="900" b="1" i="1" baseline="0" dirty="0" smtClean="0"/>
                        <a:t>Italian Catholic society</a:t>
                      </a:r>
                      <a:r>
                        <a:rPr lang="en-US" sz="900" i="1" baseline="0" dirty="0" smtClean="0"/>
                        <a:t>.</a:t>
                      </a:r>
                      <a:endParaRPr lang="en-US" sz="900" i="1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622813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 7. The Nurse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vulgar/bawdy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; long-winded; 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sentimental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; Juliet’s faithful 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confidante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;  a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 symbol of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earthy &amp; sexual love;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a comic character; ultimately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</a:rPr>
                        <a:t>succumbs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to society.  </a:t>
                      </a:r>
                      <a:r>
                        <a:rPr lang="en-US" sz="900" i="1" baseline="0" dirty="0" smtClean="0">
                          <a:solidFill>
                            <a:schemeClr val="tx1"/>
                          </a:solidFill>
                        </a:rPr>
                        <a:t>Reflects how </a:t>
                      </a:r>
                      <a:r>
                        <a:rPr lang="en-US" sz="900" i="1" dirty="0" smtClean="0"/>
                        <a:t>In </a:t>
                      </a:r>
                      <a:r>
                        <a:rPr lang="en-US" sz="900" b="1" i="1" dirty="0" smtClean="0"/>
                        <a:t>high society</a:t>
                      </a:r>
                      <a:r>
                        <a:rPr lang="en-US" sz="900" i="1" dirty="0" smtClean="0"/>
                        <a:t>, children often raised by a ‘wet nurse’ &amp; did not always</a:t>
                      </a:r>
                      <a:r>
                        <a:rPr lang="en-US" sz="900" i="1" baseline="0" dirty="0" smtClean="0"/>
                        <a:t> </a:t>
                      </a:r>
                      <a:r>
                        <a:rPr lang="en-US" sz="900" i="1" dirty="0" smtClean="0"/>
                        <a:t> build strong</a:t>
                      </a:r>
                      <a:r>
                        <a:rPr lang="en-US" sz="900" i="1" baseline="0" dirty="0" smtClean="0"/>
                        <a:t> bonds with their parents. </a:t>
                      </a:r>
                      <a:endParaRPr lang="en-US" sz="9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622813">
                <a:tc>
                  <a:txBody>
                    <a:bodyPr/>
                    <a:lstStyle/>
                    <a:p>
                      <a:r>
                        <a:rPr lang="en-US" sz="700" b="1" dirty="0" smtClean="0"/>
                        <a:t>8. Mercutio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imaginative; witty; 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hot-headed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; devalues the possibility of romantic love; a symbol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of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</a:rPr>
                        <a:t>realism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over romanticism; a victim of the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</a:rPr>
                        <a:t>feud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; physically. </a:t>
                      </a:r>
                      <a:r>
                        <a:rPr lang="en-US" sz="900" i="1" baseline="0" dirty="0" smtClean="0">
                          <a:solidFill>
                            <a:schemeClr val="tx1"/>
                          </a:solidFill>
                        </a:rPr>
                        <a:t>Reflects </a:t>
                      </a:r>
                      <a:r>
                        <a:rPr lang="en-US" sz="900" i="1" baseline="0" dirty="0" smtClean="0"/>
                        <a:t>the expected </a:t>
                      </a:r>
                      <a:r>
                        <a:rPr lang="en-US" sz="900" b="1" i="1" baseline="0" dirty="0" smtClean="0"/>
                        <a:t>masculine</a:t>
                      </a:r>
                      <a:r>
                        <a:rPr lang="en-US" sz="900" i="1" baseline="0" dirty="0" smtClean="0"/>
                        <a:t> response to being wronged was to take  revenge. </a:t>
                      </a:r>
                      <a:r>
                        <a:rPr lang="en-US" sz="900" b="1" i="1" baseline="0" dirty="0" smtClean="0"/>
                        <a:t>Violence</a:t>
                      </a:r>
                      <a:r>
                        <a:rPr lang="en-US" sz="900" i="1" baseline="0" dirty="0" smtClean="0"/>
                        <a:t> was often encouraged.</a:t>
                      </a:r>
                      <a:endParaRPr lang="en-US" sz="900" i="1" dirty="0" smtClean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44866">
                <a:tc>
                  <a:txBody>
                    <a:bodyPr/>
                    <a:lstStyle/>
                    <a:p>
                      <a:r>
                        <a:rPr lang="en-US" sz="600" b="1" dirty="0" smtClean="0"/>
                        <a:t>9.</a:t>
                      </a:r>
                      <a:r>
                        <a:rPr lang="en-US" sz="600" b="1" baseline="0" dirty="0" smtClean="0"/>
                        <a:t> </a:t>
                      </a:r>
                      <a:r>
                        <a:rPr lang="en-US" sz="600" b="1" dirty="0" smtClean="0"/>
                        <a:t>Other characters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Paris, Lady Capulet, Montague,</a:t>
                      </a:r>
                      <a:r>
                        <a:rPr lang="en-US" sz="900" baseline="0" dirty="0" smtClean="0"/>
                        <a:t> Lady Montague, Prince </a:t>
                      </a:r>
                      <a:r>
                        <a:rPr lang="en-US" sz="900" baseline="0" dirty="0" err="1" smtClean="0"/>
                        <a:t>Escalus</a:t>
                      </a:r>
                      <a:r>
                        <a:rPr lang="en-US" sz="900" baseline="0" dirty="0" smtClean="0"/>
                        <a:t>, Balthasar, Rosaline, Sampson, Gregory, Abram, Peter, The Apothecary.</a:t>
                      </a:r>
                      <a:endParaRPr lang="en-US" sz="900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579868"/>
              </p:ext>
            </p:extLst>
          </p:nvPr>
        </p:nvGraphicFramePr>
        <p:xfrm>
          <a:off x="4620863" y="0"/>
          <a:ext cx="4519088" cy="3779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7733"/>
                <a:gridCol w="3981355"/>
              </a:tblGrid>
              <a:tr h="155275">
                <a:tc gridSpan="2"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chemeClr val="bg1"/>
                          </a:solidFill>
                        </a:rPr>
                        <a:t>Shakespeare’s themes</a:t>
                      </a:r>
                      <a:r>
                        <a:rPr lang="en-US" sz="900" b="1" baseline="0" dirty="0" smtClean="0">
                          <a:solidFill>
                            <a:schemeClr val="bg1"/>
                          </a:solidFill>
                        </a:rPr>
                        <a:t> and ideas</a:t>
                      </a:r>
                      <a:endParaRPr lang="en-US" sz="9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82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1. Love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love as a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new religion;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</a:rPr>
                        <a:t>unrequited love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; the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</a:rPr>
                        <a:t>perils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of forbidden love; love  as an unstoppable force; physical love versus pure/spiritual love; the relationship between love and death. </a:t>
                      </a:r>
                      <a:r>
                        <a:rPr lang="en-US" sz="900" i="1" baseline="0" dirty="0" smtClean="0"/>
                        <a:t>Marriages for love were very rare and  were frowned upon by society</a:t>
                      </a:r>
                      <a:endParaRPr lang="en-US" sz="9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126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2. Fate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the inescapable power of fate vs </a:t>
                      </a:r>
                      <a:r>
                        <a:rPr lang="en-US" sz="900" smtClean="0">
                          <a:solidFill>
                            <a:schemeClr val="tx1"/>
                          </a:solidFill>
                        </a:rPr>
                        <a:t>the responsibility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of free will;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the fragility of human dreams &amp; ambitions; the inevitability of death; t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he tension between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fate &amp;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 ill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-fortune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/missed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chances. </a:t>
                      </a:r>
                      <a:r>
                        <a:rPr lang="en-US" sz="900" i="1" dirty="0" smtClean="0"/>
                        <a:t>The play was set during a very </a:t>
                      </a:r>
                      <a:r>
                        <a:rPr lang="en-US" sz="900" b="1" i="1" dirty="0" smtClean="0"/>
                        <a:t>religious</a:t>
                      </a:r>
                      <a:r>
                        <a:rPr lang="en-US" sz="900" i="1" dirty="0" smtClean="0"/>
                        <a:t> period. Italy had</a:t>
                      </a:r>
                      <a:r>
                        <a:rPr lang="en-US" sz="900" i="1" baseline="0" dirty="0" smtClean="0"/>
                        <a:t> a </a:t>
                      </a:r>
                      <a:r>
                        <a:rPr lang="en-US" sz="900" i="1" dirty="0" smtClean="0"/>
                        <a:t>Catholic society where there</a:t>
                      </a:r>
                      <a:r>
                        <a:rPr lang="en-US" sz="900" i="1" baseline="0" dirty="0" smtClean="0"/>
                        <a:t> was</a:t>
                      </a:r>
                      <a:r>
                        <a:rPr lang="en-US" sz="900" i="1" dirty="0" smtClean="0"/>
                        <a:t> a  strong belief in</a:t>
                      </a:r>
                      <a:r>
                        <a:rPr lang="en-US" sz="900" b="1" i="1" dirty="0" smtClean="0"/>
                        <a:t> fate </a:t>
                      </a:r>
                      <a:r>
                        <a:rPr lang="en-US" sz="900" i="1" dirty="0" smtClean="0"/>
                        <a:t>and </a:t>
                      </a:r>
                      <a:r>
                        <a:rPr lang="en-US" sz="900" b="1" i="1" dirty="0" smtClean="0"/>
                        <a:t>mortal sin</a:t>
                      </a:r>
                      <a:r>
                        <a:rPr lang="en-US" sz="900" i="1" dirty="0" smtClean="0"/>
                        <a:t>. </a:t>
                      </a:r>
                      <a:endParaRPr lang="en-US" sz="9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9473"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3. Conflict &amp; violence</a:t>
                      </a:r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the foolishness &amp; 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futility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of conflict; the thin line between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love and hate;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the conflict between children and parents; the way violence tears families &amp;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communities apart.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5631"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4. Family</a:t>
                      </a:r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the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importance of </a:t>
                      </a:r>
                      <a:r>
                        <a:rPr lang="en-US" sz="900" dirty="0" err="1" smtClean="0">
                          <a:solidFill>
                            <a:schemeClr val="tx1"/>
                          </a:solidFill>
                        </a:rPr>
                        <a:t>honour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, reputation and loyalty to family; the expectations of parents &amp;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the longings of their children; strained relations within &amp; between families; the significance of a family name. </a:t>
                      </a:r>
                      <a:r>
                        <a:rPr lang="en-US" sz="900" i="1" baseline="0" dirty="0" smtClean="0"/>
                        <a:t>Children often regarded as ‘property’ &amp; marriages were often arranged for </a:t>
                      </a:r>
                      <a:r>
                        <a:rPr lang="en-US" sz="900" b="1" i="1" baseline="0" dirty="0" smtClean="0"/>
                        <a:t>political and financial gain</a:t>
                      </a:r>
                      <a:r>
                        <a:rPr lang="en-US" sz="900" i="1" baseline="0" dirty="0" smtClean="0"/>
                        <a:t>. </a:t>
                      </a:r>
                      <a:endParaRPr lang="en-US" sz="9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6946">
                <a:tc>
                  <a:txBody>
                    <a:bodyPr/>
                    <a:lstStyle/>
                    <a:p>
                      <a:r>
                        <a:rPr lang="en-US" sz="600" b="1" dirty="0" smtClean="0">
                          <a:solidFill>
                            <a:schemeClr val="tx1"/>
                          </a:solidFill>
                        </a:rPr>
                        <a:t>5. Individuals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 vs society</a:t>
                      </a:r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the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freedom of the individual vs. the restrictions imposed by society; the danger of breaking social rules; being true to oneself;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</a:rPr>
                        <a:t>free-will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900" b="1" i="1" dirty="0" smtClean="0"/>
                        <a:t>Suicide</a:t>
                      </a:r>
                      <a:r>
                        <a:rPr lang="en-US" sz="900" i="1" dirty="0" smtClean="0"/>
                        <a:t> and</a:t>
                      </a:r>
                      <a:r>
                        <a:rPr lang="en-US" sz="900" i="1" baseline="0" dirty="0" smtClean="0"/>
                        <a:t> </a:t>
                      </a:r>
                      <a:r>
                        <a:rPr lang="en-US" sz="900" b="1" i="1" baseline="0" dirty="0" smtClean="0"/>
                        <a:t>bigamy</a:t>
                      </a:r>
                      <a:r>
                        <a:rPr lang="en-US" sz="900" i="1" baseline="0" dirty="0" smtClean="0"/>
                        <a:t> were both considered mortal sins. </a:t>
                      </a:r>
                      <a:endParaRPr lang="en-US" sz="900" i="1" dirty="0" smtClean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0787"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6. Gender</a:t>
                      </a:r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the violence of men towards women; the foolishness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&amp; recklessness of young men; the difficulty of upholding  traditional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</a:rPr>
                        <a:t>gender roles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; the inflexibility &amp; unsuitability of traditional gender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</a:rPr>
                        <a:t>stereotypes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328075"/>
              </p:ext>
            </p:extLst>
          </p:nvPr>
        </p:nvGraphicFramePr>
        <p:xfrm>
          <a:off x="4616812" y="3716427"/>
          <a:ext cx="4510988" cy="31709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80471"/>
                <a:gridCol w="2830517"/>
              </a:tblGrid>
              <a:tr h="180335">
                <a:tc gridSpan="2"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chemeClr val="bg1"/>
                          </a:solidFill>
                        </a:rPr>
                        <a:t>Literary Techniques and Methods</a:t>
                      </a:r>
                      <a:endParaRPr lang="en-US" sz="9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62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1. Foreshadowing</a:t>
                      </a:r>
                    </a:p>
                    <a:p>
                      <a:endParaRPr lang="en-US" sz="8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foreshadowing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</a:rPr>
                        <a:t>of final catastrophe through the prologue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</a:rPr>
                        <a:t> &amp; repeated imagery of death; </a:t>
                      </a:r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9626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2. Abrupt</a:t>
                      </a:r>
                      <a:r>
                        <a:rPr lang="en-US" sz="800" b="1" baseline="0" dirty="0" smtClean="0"/>
                        <a:t> shifts</a:t>
                      </a:r>
                      <a:endParaRPr lang="en-US" sz="8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from 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tragedy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 to 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comedy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 - e.g. punning between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R and M before T arrives;  </a:t>
                      </a:r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9626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3. Dramatic irony</a:t>
                      </a:r>
                      <a:endParaRPr lang="en-US" sz="8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</a:rPr>
                        <a:t>audience watch R &amp; J’s  destiny unfold &amp; are unable to intervene; </a:t>
                      </a:r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6219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4. Soliloquy and iambic pentameter</a:t>
                      </a:r>
                      <a:endParaRPr lang="en-US" sz="8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represents high status of character; </a:t>
                      </a:r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7266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5. Rhyming couplet</a:t>
                      </a:r>
                      <a:endParaRPr lang="en-US" sz="8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</a:rPr>
                        <a:t>show certainty &amp; control.</a:t>
                      </a:r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7266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6. Oxymoron</a:t>
                      </a:r>
                      <a:endParaRPr lang="en-US" sz="8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show confused emotions</a:t>
                      </a:r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7266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7. Juxtaposition</a:t>
                      </a:r>
                      <a:endParaRPr lang="en-US" sz="8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 smtClean="0">
                          <a:solidFill>
                            <a:schemeClr val="tx1"/>
                          </a:solidFill>
                        </a:rPr>
                        <a:t>Between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</a:rPr>
                        <a:t>light and dark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9626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8. Innuendo and imagery</a:t>
                      </a:r>
                      <a:endParaRPr lang="en-US" sz="8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‘earthy’ sexual 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innuendo 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&amp; 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punning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vs poetic  &amp; romantic 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imagery</a:t>
                      </a:r>
                      <a:endParaRPr lang="en-US" sz="9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7266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9. Semantic field</a:t>
                      </a:r>
                      <a:r>
                        <a:rPr lang="en-US" sz="800" b="1" baseline="0" dirty="0" smtClean="0"/>
                        <a:t> of death</a:t>
                      </a:r>
                      <a:endParaRPr lang="en-US" sz="8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reveals </a:t>
                      </a:r>
                      <a:r>
                        <a:rPr lang="en-GB" sz="900" b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protagonists’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inescapable doom</a:t>
                      </a:r>
                      <a:endParaRPr lang="en-US" sz="9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7628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10. Celestial</a:t>
                      </a:r>
                      <a:r>
                        <a:rPr lang="en-US" sz="800" b="1" baseline="0" dirty="0" smtClean="0"/>
                        <a:t> metaphors</a:t>
                      </a:r>
                      <a:endParaRPr lang="en-US" sz="8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e.g. Juliet = ‘sun’ &amp; ‘angel’.</a:t>
                      </a:r>
                      <a:endParaRPr lang="en-GB" sz="9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099427"/>
              </p:ext>
            </p:extLst>
          </p:nvPr>
        </p:nvGraphicFramePr>
        <p:xfrm>
          <a:off x="0" y="5328868"/>
          <a:ext cx="4624912" cy="16259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4453"/>
                <a:gridCol w="4150459"/>
              </a:tblGrid>
              <a:tr h="132847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Authorial intention and Tragic Structure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18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1. Context</a:t>
                      </a:r>
                      <a:endParaRPr lang="en-GB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i="0" baseline="0" dirty="0" smtClean="0"/>
                        <a:t>SP’s ambivalence: R &amp; J could have been seen as a </a:t>
                      </a:r>
                      <a:r>
                        <a:rPr lang="en-US" sz="900" b="1" i="0" baseline="0" dirty="0" smtClean="0"/>
                        <a:t>cautionary tale </a:t>
                      </a:r>
                      <a:r>
                        <a:rPr lang="en-US" sz="900" i="0" baseline="0" dirty="0" smtClean="0"/>
                        <a:t>against l</a:t>
                      </a:r>
                      <a:r>
                        <a:rPr lang="en-US" sz="900" b="1" i="0" baseline="0" dirty="0" smtClean="0"/>
                        <a:t>ust</a:t>
                      </a:r>
                      <a:r>
                        <a:rPr lang="en-US" sz="900" i="0" baseline="0" dirty="0" smtClean="0"/>
                        <a:t> &amp; </a:t>
                      </a:r>
                      <a:r>
                        <a:rPr lang="en-US" sz="900" b="1" i="0" baseline="0" dirty="0" smtClean="0"/>
                        <a:t>disobedience, </a:t>
                      </a:r>
                      <a:r>
                        <a:rPr lang="en-US" sz="900" b="0" i="0" baseline="0" dirty="0" smtClean="0"/>
                        <a:t>alternatively  the play could celebrate the </a:t>
                      </a:r>
                      <a:r>
                        <a:rPr lang="en-US" sz="900" b="1" i="0" baseline="0" dirty="0" smtClean="0"/>
                        <a:t>eternal power of true love</a:t>
                      </a:r>
                      <a:r>
                        <a:rPr lang="en-US" sz="900" b="0" i="0" baseline="0" dirty="0" smtClean="0"/>
                        <a:t>; h</a:t>
                      </a:r>
                      <a:r>
                        <a:rPr lang="en-US" sz="900" baseline="0" dirty="0" smtClean="0"/>
                        <a:t>uge </a:t>
                      </a:r>
                      <a:r>
                        <a:rPr lang="en-US" sz="900" b="1" baseline="0" dirty="0" smtClean="0"/>
                        <a:t>riots</a:t>
                      </a:r>
                      <a:r>
                        <a:rPr lang="en-US" sz="900" baseline="0" dirty="0" smtClean="0"/>
                        <a:t> in  London in the </a:t>
                      </a:r>
                      <a:r>
                        <a:rPr lang="en-US" sz="900" b="1" baseline="0" dirty="0" smtClean="0"/>
                        <a:t>summer of 159</a:t>
                      </a:r>
                      <a:r>
                        <a:rPr lang="en-US" sz="900" baseline="0" dirty="0" smtClean="0"/>
                        <a:t>5 were one of Shakespeare’s inspirations .</a:t>
                      </a:r>
                      <a:endParaRPr lang="en-US" sz="900" dirty="0" smtClean="0"/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344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2. Tragic Structure</a:t>
                      </a:r>
                      <a:endParaRPr lang="en-GB" sz="7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18" t="28646" r="6250" b="21615"/>
          <a:stretch/>
        </p:blipFill>
        <p:spPr bwMode="auto">
          <a:xfrm>
            <a:off x="506838" y="6071966"/>
            <a:ext cx="3730061" cy="708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785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2356</TotalTime>
  <Words>928</Words>
  <Application>Microsoft Office PowerPoint</Application>
  <PresentationFormat>On-screen Show (4:3)</PresentationFormat>
  <Paragraphs>62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Jo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Brennan,Tod</dc:creator>
  <cp:lastModifiedBy>Bloomfield, Katherine</cp:lastModifiedBy>
  <cp:revision>118</cp:revision>
  <cp:lastPrinted>2017-10-17T11:23:18Z</cp:lastPrinted>
  <dcterms:created xsi:type="dcterms:W3CDTF">2015-05-18T07:46:51Z</dcterms:created>
  <dcterms:modified xsi:type="dcterms:W3CDTF">2018-09-12T13:26:11Z</dcterms:modified>
</cp:coreProperties>
</file>