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8" r:id="rId2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00" d="100"/>
          <a:sy n="100" d="100"/>
        </p:scale>
        <p:origin x="-516" y="13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CC4E9D-71E9-174B-AE92-511617B01C35}" type="datetimeFigureOut">
              <a:rPr lang="en-US" smtClean="0"/>
              <a:t>10/10/2018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0D57BA-7BB8-C446-8018-0FA116E2CA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6848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6145C8-F71B-B243-AF2B-D7D562452D7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033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1FD7D-09D2-774E-A5A2-CF46E4D55559}" type="datetimeFigureOut">
              <a:rPr lang="en-US" smtClean="0"/>
              <a:t>10/10/2018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A3040-A5D5-BA4A-A16B-7445FFFB43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574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1FD7D-09D2-774E-A5A2-CF46E4D55559}" type="datetimeFigureOut">
              <a:rPr lang="en-US" smtClean="0"/>
              <a:t>10/10/2018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A3040-A5D5-BA4A-A16B-7445FFFB43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8510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1FD7D-09D2-774E-A5A2-CF46E4D55559}" type="datetimeFigureOut">
              <a:rPr lang="en-US" smtClean="0"/>
              <a:t>10/10/2018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A3040-A5D5-BA4A-A16B-7445FFFB43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882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1FD7D-09D2-774E-A5A2-CF46E4D55559}" type="datetimeFigureOut">
              <a:rPr lang="en-US" smtClean="0"/>
              <a:t>10/10/2018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A3040-A5D5-BA4A-A16B-7445FFFB43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370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1FD7D-09D2-774E-A5A2-CF46E4D55559}" type="datetimeFigureOut">
              <a:rPr lang="en-US" smtClean="0"/>
              <a:t>10/10/2018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A3040-A5D5-BA4A-A16B-7445FFFB43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8221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1FD7D-09D2-774E-A5A2-CF46E4D55559}" type="datetimeFigureOut">
              <a:rPr lang="en-US" smtClean="0"/>
              <a:t>10/10/2018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A3040-A5D5-BA4A-A16B-7445FFFB43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190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1FD7D-09D2-774E-A5A2-CF46E4D55559}" type="datetimeFigureOut">
              <a:rPr lang="en-US" smtClean="0"/>
              <a:t>10/10/2018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A3040-A5D5-BA4A-A16B-7445FFFB43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3671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1FD7D-09D2-774E-A5A2-CF46E4D55559}" type="datetimeFigureOut">
              <a:rPr lang="en-US" smtClean="0"/>
              <a:t>10/10/2018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A3040-A5D5-BA4A-A16B-7445FFFB43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543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1FD7D-09D2-774E-A5A2-CF46E4D55559}" type="datetimeFigureOut">
              <a:rPr lang="en-US" smtClean="0"/>
              <a:t>10/10/2018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A3040-A5D5-BA4A-A16B-7445FFFB43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155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1FD7D-09D2-774E-A5A2-CF46E4D55559}" type="datetimeFigureOut">
              <a:rPr lang="en-US" smtClean="0"/>
              <a:t>10/10/2018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A3040-A5D5-BA4A-A16B-7445FFFB43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313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1FD7D-09D2-774E-A5A2-CF46E4D55559}" type="datetimeFigureOut">
              <a:rPr lang="en-US" smtClean="0"/>
              <a:t>10/10/2018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A3040-A5D5-BA4A-A16B-7445FFFB43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90760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11FD7D-09D2-774E-A5A2-CF46E4D55559}" type="datetimeFigureOut">
              <a:rPr lang="en-US" smtClean="0"/>
              <a:t>10/10/2018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7A3040-A5D5-BA4A-A16B-7445FFFB43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766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9904321"/>
              </p:ext>
            </p:extLst>
          </p:nvPr>
        </p:nvGraphicFramePr>
        <p:xfrm>
          <a:off x="-4049" y="-53120"/>
          <a:ext cx="4620861" cy="328183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31370"/>
                <a:gridCol w="3989491"/>
              </a:tblGrid>
              <a:tr h="209550">
                <a:tc gridSpan="2">
                  <a:txBody>
                    <a:bodyPr/>
                    <a:lstStyle/>
                    <a:p>
                      <a:pPr algn="ctr"/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</a:rPr>
                        <a:t>Characterisation</a:t>
                      </a:r>
                      <a:r>
                        <a:rPr lang="en-US" sz="105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endParaRPr lang="en-US" sz="10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</a:rPr>
                        <a:t>Macbeth</a:t>
                      </a:r>
                      <a:endParaRPr lang="en-GB" sz="9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initially brave and courageous; plagued by self-doubt and indecision; becomes a ruthless, calculating killer. Obsession with ambition destroys his noble characteristics. Cynical and world-weary at the end of the play.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</a:rPr>
                        <a:t>Lady Macbeth</a:t>
                      </a:r>
                      <a:endParaRPr lang="en-GB" sz="900" b="1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Macbeth’s wife; drives his ambition in the beginning, but loses her control by the end. Devious, cunning and morally ambiguous.</a:t>
                      </a:r>
                      <a:r>
                        <a:rPr lang="en-GB" sz="9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Unconventional and rebellious. Ruthlessly ambitious. Rejects conventional femininity and maternal instincts. 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FF"/>
                    </a:solidFill>
                  </a:tcPr>
                </a:tc>
              </a:tr>
              <a:tr h="394254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</a:rPr>
                        <a:t>Banquo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Macbeth’s close friend and ally who also receives prophecies from the witches (descendants will become kings).  Perceptive and cautious – does not immediately believe prophecies. Brave, noble and wise. A moral contrast/counterpoint to M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</a:rPr>
                        <a:t>Duncan</a:t>
                      </a:r>
                      <a:endParaRPr lang="en-GB" sz="9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King of Scotland at the beginning of the play;</a:t>
                      </a:r>
                      <a:r>
                        <a:rPr lang="en-GB" sz="900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strong and respected leader. Trusting and nurturing towards his nobles.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FF"/>
                    </a:solidFill>
                  </a:tcPr>
                </a:tc>
              </a:tr>
              <a:tr h="348894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Malcolm</a:t>
                      </a:r>
                      <a:endParaRPr lang="en-GB" sz="9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Duncan’s oldest son and next in line to the throne. Joins the English army to defeat Macbeth at the end of the play. Honest and wise. Becomes a strong leader.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</a:rPr>
                        <a:t>The Three Witches</a:t>
                      </a:r>
                      <a:endParaRPr lang="en-GB" sz="900" b="1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Supernatural beings who predict events in the play; mysterious and ambiguous; gruesome and evil; disturbing and unsettling presence on stage; unnatural; symbolic of disruption of the natural order.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</a:rPr>
                        <a:t>Macduff</a:t>
                      </a:r>
                      <a:endParaRPr lang="en-GB" sz="900" b="1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Thane of Fife; honest, sincere and loyal; determined to avenge his family’s slaughter; represents goodness and hope; ends Macbeth’s tyranny and restores natural order at end.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5891071"/>
              </p:ext>
            </p:extLst>
          </p:nvPr>
        </p:nvGraphicFramePr>
        <p:xfrm>
          <a:off x="16238" y="3243563"/>
          <a:ext cx="4600574" cy="366380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9496"/>
                <a:gridCol w="3901078"/>
              </a:tblGrid>
              <a:tr h="245456">
                <a:tc gridSpan="2">
                  <a:txBody>
                    <a:bodyPr/>
                    <a:lstStyle/>
                    <a:p>
                      <a:pPr algn="ctr"/>
                      <a:r>
                        <a:rPr lang="en-US" sz="1050" b="1" dirty="0" smtClean="0">
                          <a:solidFill>
                            <a:schemeClr val="bg1"/>
                          </a:solidFill>
                        </a:rPr>
                        <a:t>Literary techniques and methods</a:t>
                      </a:r>
                      <a:endParaRPr lang="en-US" sz="10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2124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/>
                        <a:t>Tragedy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dirty="0" smtClean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/>
                        <a:t>Macbeth is a tragedy and the character of Macbeth is a tragic hero, a man who began nobly but is driven to his downfall by a fatal flaw (ambition) and is defeated at the hands of his nemesis (Macduff). </a:t>
                      </a:r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447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Symbolism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blood/bloody</a:t>
                      </a:r>
                      <a:r>
                        <a:rPr lang="en-GB" sz="900" b="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hands = </a:t>
                      </a:r>
                      <a:r>
                        <a:rPr lang="en-GB" sz="900" b="0" i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guilt</a:t>
                      </a: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; light and dark  (e.g. murder committed at night) = good and evil; sleep = innocence, purity and peace of mind; the</a:t>
                      </a:r>
                      <a:r>
                        <a:rPr lang="en-GB" sz="900" b="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natural world =</a:t>
                      </a:r>
                      <a:r>
                        <a:rPr lang="en-GB" sz="900" b="0" i="1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correct order of things - animals rebel when things are not right</a:t>
                      </a:r>
                      <a:endParaRPr lang="en-GB" sz="900" b="0" i="1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78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</a:rPr>
                        <a:t>Dramatic irony</a:t>
                      </a:r>
                      <a:endParaRPr lang="en-GB" sz="9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When the audience knows information the characters do not.  E.g. Macbeth orders Banquo murdered</a:t>
                      </a:r>
                      <a:r>
                        <a:rPr lang="en-GB" sz="900" b="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a</a:t>
                      </a: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nd then sees his ghost</a:t>
                      </a:r>
                      <a:r>
                        <a:rPr lang="en-GB" sz="900" b="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at the banquet.</a:t>
                      </a:r>
                      <a:endParaRPr lang="en-GB" sz="9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0635">
                <a:tc>
                  <a:txBody>
                    <a:bodyPr/>
                    <a:lstStyle/>
                    <a:p>
                      <a:r>
                        <a:rPr lang="en-US" sz="900" b="1" dirty="0" smtClean="0"/>
                        <a:t>Pathetic fallacy </a:t>
                      </a:r>
                      <a:endParaRPr lang="en-US" sz="900" b="1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dirty="0" smtClean="0"/>
                        <a:t>Unnatural events are usually echoed by unnatural weather. E.g. thunder and lightning at the start of the play creates an ominous and violent mood.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9147">
                <a:tc>
                  <a:txBody>
                    <a:bodyPr/>
                    <a:lstStyle/>
                    <a:p>
                      <a:r>
                        <a:rPr lang="en-US" sz="900" b="1" dirty="0" smtClean="0"/>
                        <a:t>Hamartia</a:t>
                      </a:r>
                      <a:endParaRPr lang="en-US" sz="900" b="1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a fatal flaw leading to the downfall of a tragic hero</a:t>
                      </a:r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49154">
                <a:tc>
                  <a:txBody>
                    <a:bodyPr/>
                    <a:lstStyle/>
                    <a:p>
                      <a:r>
                        <a:rPr lang="en-GB" sz="900" b="1" dirty="0" smtClean="0"/>
                        <a:t>Soliloquy</a:t>
                      </a:r>
                    </a:p>
                    <a:p>
                      <a:endParaRPr lang="en-GB" sz="900" b="1" dirty="0" smtClean="0"/>
                    </a:p>
                    <a:p>
                      <a:endParaRPr lang="en-GB" sz="900" b="1" dirty="0" smtClean="0"/>
                    </a:p>
                    <a:p>
                      <a:r>
                        <a:rPr lang="en-GB" sz="900" b="1" dirty="0" smtClean="0"/>
                        <a:t>Aside</a:t>
                      </a:r>
                      <a:endParaRPr lang="en-US" sz="900" b="1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a character speaks thoughts and feelings out loud, sharing them with the audience – gives illusion of being unspoken reflections. E.g. ‘Glamis thou art, and Cawdor’</a:t>
                      </a:r>
                    </a:p>
                    <a:p>
                      <a:r>
                        <a:rPr lang="en-GB" sz="9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en-GB" sz="9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9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character speaks</a:t>
                      </a:r>
                      <a:r>
                        <a:rPr lang="en-GB" sz="9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thoughts</a:t>
                      </a:r>
                      <a:r>
                        <a:rPr lang="en-GB" sz="9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aloud to the audience,</a:t>
                      </a:r>
                      <a:r>
                        <a:rPr lang="en-GB" sz="9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but </a:t>
                      </a:r>
                      <a:r>
                        <a:rPr lang="en-GB" sz="9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other characters on stage cannot hear them;</a:t>
                      </a:r>
                      <a:r>
                        <a:rPr lang="en-GB" sz="9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9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usually short</a:t>
                      </a:r>
                      <a:r>
                        <a:rPr lang="en-GB" sz="9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speeches.</a:t>
                      </a:r>
                      <a:r>
                        <a:rPr lang="en-GB" sz="9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49154">
                <a:tc>
                  <a:txBody>
                    <a:bodyPr/>
                    <a:lstStyle/>
                    <a:p>
                      <a:r>
                        <a:rPr lang="en-US" sz="900" b="1" dirty="0" smtClean="0"/>
                        <a:t>Dramatic moments/</a:t>
                      </a:r>
                    </a:p>
                    <a:p>
                      <a:r>
                        <a:rPr lang="en-US" sz="900" b="1" dirty="0" smtClean="0"/>
                        <a:t>Tension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9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Act 1, </a:t>
                      </a:r>
                      <a:r>
                        <a:rPr lang="en-GB" sz="9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</a:t>
                      </a:r>
                      <a:r>
                        <a:rPr lang="en-GB" sz="9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9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lang="en-GB" sz="9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–Witches. AI, s5 – Lady Mac reads letter -wishes to become ruthless. A 2, s 2 – Mac brings bloody daggers from Duncan’s room - Lady Mac takes charge . A 3, s 4 – Feast - Macbeth sees ghost of </a:t>
                      </a:r>
                      <a:r>
                        <a:rPr lang="en-GB" sz="9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Banq</a:t>
                      </a:r>
                      <a:r>
                        <a:rPr lang="en-GB" sz="9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A 5, s 1 – Lady Macbeth  sleep walking  A5 Macduff’s revelation ‘untimely </a:t>
                      </a:r>
                      <a:r>
                        <a:rPr lang="en-GB" sz="9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ripp’d</a:t>
                      </a:r>
                      <a:r>
                        <a:rPr lang="en-GB" sz="9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’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9672737"/>
              </p:ext>
            </p:extLst>
          </p:nvPr>
        </p:nvGraphicFramePr>
        <p:xfrm>
          <a:off x="4605928" y="-62643"/>
          <a:ext cx="4538071" cy="447059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70477"/>
                <a:gridCol w="3767594"/>
              </a:tblGrid>
              <a:tr h="166338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Shakespeare’s themes and ideas</a:t>
                      </a:r>
                      <a:endParaRPr lang="en-GB" sz="105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96779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Ambition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Ambition motivates M</a:t>
                      </a:r>
                      <a:r>
                        <a:rPr lang="en-GB" sz="9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to commit terrible deeds; ambition is the tragic hero’s hamartia- his ‘fatal flaw’; Lady Macbeth persuades M</a:t>
                      </a:r>
                      <a:r>
                        <a:rPr lang="en-GB" sz="9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by appealing to his ambition; Banquo </a:t>
                      </a:r>
                      <a:r>
                        <a:rPr lang="en-GB" sz="9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shows </a:t>
                      </a: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ambition can be balanced by morals and reason. Shakespeare warns against the corrosive power of unchecked ambition.</a:t>
                      </a: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0091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Fate vs Free will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M</a:t>
                      </a:r>
                      <a:r>
                        <a:rPr lang="en-US" sz="900" baseline="0" dirty="0" smtClean="0"/>
                        <a:t> first line ‘so foul and fair a day’ hints that Witches already in control; W</a:t>
                      </a:r>
                      <a:r>
                        <a:rPr lang="en-US" sz="900" dirty="0" smtClean="0"/>
                        <a:t>itches</a:t>
                      </a:r>
                      <a:r>
                        <a:rPr lang="en-US" sz="900" baseline="0" dirty="0" smtClean="0"/>
                        <a:t> use prophecies to </a:t>
                      </a:r>
                      <a:r>
                        <a:rPr lang="en-US" sz="900" b="0" baseline="0" dirty="0" smtClean="0"/>
                        <a:t>determine Macbeth’s future and eventual downfall; Macbeth fails to ‘cheat’ fate by having B killed. Ambition and LM also affect Macbeth’s free will.  M is controlled by </a:t>
                      </a:r>
                      <a:r>
                        <a:rPr lang="en-US" sz="900" baseline="0" dirty="0" smtClean="0"/>
                        <a:t>prophecies- Banquo is not. </a:t>
                      </a:r>
                      <a:endParaRPr lang="en-US" sz="900" dirty="0" smtClean="0"/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9256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Power &amp;</a:t>
                      </a:r>
                      <a:r>
                        <a:rPr lang="en-GB" sz="90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corruption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From ‘valiant’ &amp;</a:t>
                      </a:r>
                      <a:r>
                        <a:rPr lang="en-GB" sz="9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‘brave ‘warrior</a:t>
                      </a:r>
                      <a:r>
                        <a:rPr lang="en-GB" sz="9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to ‘tyrant’ &amp; ‘butcher.’ When the crown is taken wrongfully, the country suffers. Mac and </a:t>
                      </a:r>
                      <a:r>
                        <a:rPr lang="en-GB" sz="9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Lady M’s </a:t>
                      </a:r>
                      <a:r>
                        <a:rPr lang="en-GB" sz="9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journey</a:t>
                      </a:r>
                      <a:endParaRPr lang="en-GB" sz="900" b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6946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Appearance &amp; reality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The deception and beguiling shown by the Macbeths in A1;</a:t>
                      </a:r>
                      <a:r>
                        <a:rPr lang="en-GB" sz="9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t</a:t>
                      </a: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he ‘movement’ of </a:t>
                      </a:r>
                      <a:r>
                        <a:rPr lang="en-GB" sz="900" b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Birnam</a:t>
                      </a: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Wood;</a:t>
                      </a:r>
                      <a:r>
                        <a:rPr lang="en-GB" sz="9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M and LM hide true intentions from Duncan in A1; Witches’ riddles/language: ‘Fair is foul’ to deceive and confuse</a:t>
                      </a: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77164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The supernatural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Appear at</a:t>
                      </a:r>
                      <a:r>
                        <a:rPr lang="en-GB" sz="9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the start to set the tone/to suggest their influence over events; shown to have evil intent and evil ways; the Witches’ prophecies drive the action of the play; hallucinations (dagger, ghost, blood)</a:t>
                      </a: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4536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Good vs evil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Duncan</a:t>
                      </a:r>
                      <a:r>
                        <a:rPr lang="en-GB" sz="9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acknowledged as a ‘good’ King.; Malcolm is a fair and good leader (the rightful one); Mac and lady M – imagery associated with evil; Macbeth transforms from ‘noble’ and respected in A1 to a ‘dead butcher in A5; evil represented by Witches; LM loses her femininity to be more cruel /ruthless.</a:t>
                      </a:r>
                      <a:endParaRPr lang="en-GB" sz="900" b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07796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Loyalty &amp; betrayal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Macduff and Banquo’s words and actions. Thane of Cawdor</a:t>
                      </a:r>
                      <a:r>
                        <a:rPr lang="en-GB" sz="9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executed for betrayal, and Mac rewarded for loyalty. </a:t>
                      </a: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Macbeth,</a:t>
                      </a:r>
                      <a:r>
                        <a:rPr lang="en-GB" sz="9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Lady Mac ‘s betrayal leads to their demise; loyalty shown to different things.</a:t>
                      </a:r>
                      <a:endParaRPr lang="en-GB" sz="900" b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07796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Violence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Battle,</a:t>
                      </a:r>
                      <a:r>
                        <a:rPr lang="en-GB" sz="9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at start; </a:t>
                      </a: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contains murders of men, women, and children, ends with suicide of Lady Mac,</a:t>
                      </a:r>
                      <a:r>
                        <a:rPr lang="en-GB" sz="9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a climactic siege </a:t>
                      </a:r>
                      <a:r>
                        <a:rPr lang="en-GB" sz="9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&amp; </a:t>
                      </a: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the beheading of </a:t>
                      </a:r>
                      <a:r>
                        <a:rPr lang="en-GB" sz="9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Mac. An important lesson</a:t>
                      </a:r>
                      <a:r>
                        <a:rPr lang="en-GB" sz="9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about </a:t>
                      </a: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violence: every violent act, even those done for selfless reasons, seems to lead inevitably to the next.</a:t>
                      </a: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2108319"/>
              </p:ext>
            </p:extLst>
          </p:nvPr>
        </p:nvGraphicFramePr>
        <p:xfrm>
          <a:off x="4605928" y="4352322"/>
          <a:ext cx="4498613" cy="250567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80958"/>
                <a:gridCol w="3917655"/>
              </a:tblGrid>
              <a:tr h="163955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Authorial intention and Tragic Structure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493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Context</a:t>
                      </a:r>
                      <a:endParaRPr lang="en-GB" sz="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i="0" dirty="0" smtClean="0"/>
                        <a:t>To kill a king was considered the worst sin and a terrible crime. </a:t>
                      </a:r>
                      <a:r>
                        <a:rPr lang="en-GB" sz="900" i="0" baseline="0" dirty="0" smtClean="0"/>
                        <a:t>W</a:t>
                      </a:r>
                      <a:r>
                        <a:rPr lang="en-GB" sz="900" dirty="0" smtClean="0"/>
                        <a:t>itchcraft</a:t>
                      </a:r>
                      <a:r>
                        <a:rPr lang="en-GB" sz="900" baseline="0" dirty="0" smtClean="0"/>
                        <a:t> widely believed - </a:t>
                      </a:r>
                      <a:r>
                        <a:rPr lang="en-GB" sz="900" dirty="0" smtClean="0"/>
                        <a:t>witches could cause them harm. Narrow expectations of women: belonged to their fathers  and then to their husbands. Women could not own property of their own. Lady Macbeth subverts</a:t>
                      </a:r>
                      <a:r>
                        <a:rPr lang="en-GB" sz="900" baseline="0" dirty="0" smtClean="0"/>
                        <a:t> </a:t>
                      </a:r>
                      <a:r>
                        <a:rPr lang="en-GB" sz="900" dirty="0" smtClean="0"/>
                        <a:t> these conventions - manipulate s Macbeth to achieve ultimate power (to become Queen)</a:t>
                      </a:r>
                      <a:endParaRPr lang="en-US" sz="900" dirty="0" smtClean="0"/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086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Structure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The 5 Acts: Macbeth is a typical tragedy. Act 1 and 2: Macbeth’s rise to power builds up to the turning point (Duncan’s murder). Act 3-5: consequences of crimes  leads to Macbeth’s downfall.</a:t>
                      </a: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837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2Tragic Structure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 smtClean="0"/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 smtClean="0"/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 smtClean="0"/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 smtClean="0"/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 smtClean="0"/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 smtClean="0"/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18" t="28646" r="6250" b="21615"/>
          <a:stretch/>
        </p:blipFill>
        <p:spPr bwMode="auto">
          <a:xfrm>
            <a:off x="5232960" y="5918013"/>
            <a:ext cx="3730061" cy="708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068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2738</TotalTime>
  <Words>1071</Words>
  <Application>Microsoft Office PowerPoint</Application>
  <PresentationFormat>On-screen Show (4:3)</PresentationFormat>
  <Paragraphs>63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Jo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Brennan,Tod</dc:creator>
  <cp:lastModifiedBy>Morgan, Emma</cp:lastModifiedBy>
  <cp:revision>109</cp:revision>
  <cp:lastPrinted>2018-09-12T13:22:48Z</cp:lastPrinted>
  <dcterms:created xsi:type="dcterms:W3CDTF">2015-05-18T07:46:51Z</dcterms:created>
  <dcterms:modified xsi:type="dcterms:W3CDTF">2018-10-10T14:03:45Z</dcterms:modified>
</cp:coreProperties>
</file>