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0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340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C4E9D-71E9-174B-AE92-511617B01C35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D57BA-7BB8-C446-8018-0FA116E2C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8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145C8-F71B-B243-AF2B-D7D562452D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7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2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9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6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3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7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1FD7D-09D2-774E-A5A2-CF46E4D55559}" type="datetimeFigureOut">
              <a:rPr lang="en-US" smtClean="0"/>
              <a:t>6/29/2018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A3040-A5D5-BA4A-A16B-7445FFFB4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6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591028"/>
              </p:ext>
            </p:extLst>
          </p:nvPr>
        </p:nvGraphicFramePr>
        <p:xfrm>
          <a:off x="-4049" y="-53120"/>
          <a:ext cx="4620861" cy="3151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1370"/>
                <a:gridCol w="3989491"/>
              </a:tblGrid>
              <a:tr h="22324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</a:rPr>
                        <a:t>Characterisation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</a:rPr>
                        <a:t> (A02)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Arthur  Birling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avaricious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Edwardian businessman;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pompous;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driven by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reputation;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stubborn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a social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climber;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archetypal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capitalist; no remorse;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ridiculed by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Priestley;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middle-class; a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caricature;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a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misogynist;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a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patriarch;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 hypocrite;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evokes contempt &amp; derision; symbol of capitalism.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Sybil Birling 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aloof &amp; supercilious; upper-class;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prejudiced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infantilises her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children;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no remorse; stubborn;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antithesis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of her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daughter; an aristocratic fossil;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evokes contempt.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Sheila Birling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naïve (start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);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materialistic (start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);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stereotypical middle-class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young woman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(start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); compassionate; perceptive; curious;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wiser;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 proto-feminist;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has a social &amp; moral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epiphany; transformation;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role-model for the younger generation; symbol of hope.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Eric Birling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juvenile (start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);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socially inept (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start);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reckless;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frustrated;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repentant;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undergoes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transformation; unloved;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does not fit the mould; a victim of parents’ values.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3488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Gerald Croft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an aristocrat; a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misogynist;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manipulative; enjoys adoration of women;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unchanged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, ruthless &amp;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callous; a barrier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to change.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Eva Smith 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‘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warm-hearted’;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moralistic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symbol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the oppression of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working-class women;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underpaid;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a desperate victim; evokes audience pity.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24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Inspector Goole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‘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massiveness’;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systematic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didactic; unflappable;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mysterious;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a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prophet of doom (if no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equality);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voice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of each character’s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conscience; blunt;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Priestley’s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mouthpiece; Arthur Birling’s iceberg; preacher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socialism.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Edna</a:t>
                      </a:r>
                      <a:endParaRPr lang="en-GB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voiceless, the underdog, working-class, visual reminder of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silent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working class.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781578"/>
              </p:ext>
            </p:extLst>
          </p:nvPr>
        </p:nvGraphicFramePr>
        <p:xfrm>
          <a:off x="4616812" y="-53120"/>
          <a:ext cx="4519088" cy="27949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1997"/>
                <a:gridCol w="3777091"/>
              </a:tblGrid>
              <a:tr h="25835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Priestley’s themes &amp; ideas (A01 &amp; A02)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78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Class system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class system destroying Britain; working-class oppressed; middle-class </a:t>
                      </a:r>
                      <a:r>
                        <a:rPr lang="en-US" sz="900" baseline="0" dirty="0" smtClean="0"/>
                        <a:t>arrogant /hypocritical; social status  more important than moral goodness.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78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Wealth &amp; poverty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employers mistreat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their workers; the</a:t>
                      </a:r>
                      <a:r>
                        <a:rPr lang="en-US" sz="900" baseline="0" dirty="0" smtClean="0"/>
                        <a:t> poor remain voiceless; poverty is inescapable; the rich build a ‘wall’ between themselves and the poor.</a:t>
                      </a:r>
                      <a:endParaRPr lang="en-US" sz="900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6705"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 smtClean="0"/>
                        <a:t>Responsibility </a:t>
                      </a:r>
                      <a:endParaRPr lang="en-US" sz="7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baseline="0" dirty="0" smtClean="0"/>
                        <a:t>middle-class  must take responsibility for society; actions of rich have huge effect on  poor; failure to take responsibility will cause war/apocalypse; audience must examine their consciences </a:t>
                      </a:r>
                      <a:r>
                        <a:rPr lang="en-GB" sz="900" b="0" baseline="0" smtClean="0"/>
                        <a:t>&amp; change.</a:t>
                      </a:r>
                      <a:endParaRPr lang="en-GB" sz="900" b="0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6705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Gender</a:t>
                      </a:r>
                      <a:endParaRPr lang="en-US" sz="9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misogyny rife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in Edwardian society; no social  safety</a:t>
                      </a:r>
                      <a:r>
                        <a:rPr lang="en-US" sz="900" baseline="0" dirty="0" smtClean="0"/>
                        <a:t> net for unmarried, pregnant women; working-class women main victims; emancipation of women will lead to a fairer &amp; stronger society.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78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/>
                        <a:t>Capitalism</a:t>
                      </a:r>
                      <a:r>
                        <a:rPr lang="en-US" sz="900" b="1" baseline="0" dirty="0" smtClean="0"/>
                        <a:t> &amp; socialism</a:t>
                      </a:r>
                      <a:endParaRPr lang="en-US" sz="900" b="1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capitalists are selfish &amp; uncaring; capitalists foolish to believe in never-ending progress; socialism will cure the ills of society; socialism is the future.</a:t>
                      </a:r>
                      <a:endParaRPr lang="en-US" sz="900" dirty="0" smtClean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785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Generation gap</a:t>
                      </a:r>
                      <a:endParaRPr lang="en-US" sz="8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future lies in the hands of the young; old</a:t>
                      </a:r>
                      <a:r>
                        <a:rPr lang="en-US" sz="900" baseline="0" dirty="0" smtClean="0"/>
                        <a:t> are stubborn &amp; unwilling to take responsibility; </a:t>
                      </a:r>
                      <a:r>
                        <a:rPr lang="en-US" sz="900" dirty="0" smtClean="0"/>
                        <a:t>intransigent</a:t>
                      </a:r>
                      <a:r>
                        <a:rPr lang="en-US" sz="900" baseline="0" dirty="0" smtClean="0"/>
                        <a:t> young (e.g. Gerald) are a threat to society.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074784"/>
              </p:ext>
            </p:extLst>
          </p:nvPr>
        </p:nvGraphicFramePr>
        <p:xfrm>
          <a:off x="4624912" y="2741783"/>
          <a:ext cx="4519088" cy="41420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0223"/>
                <a:gridCol w="3678865"/>
              </a:tblGrid>
              <a:tr h="23502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bg1"/>
                          </a:solidFill>
                        </a:rPr>
                        <a:t>Context and society (A03)</a:t>
                      </a:r>
                      <a:endParaRPr 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9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Poverty 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1892: turn of the</a:t>
                      </a:r>
                      <a:r>
                        <a:rPr lang="en-US" sz="900" baseline="0" dirty="0" smtClean="0"/>
                        <a:t> century, </a:t>
                      </a:r>
                      <a:r>
                        <a:rPr lang="en-US" sz="900" dirty="0" smtClean="0"/>
                        <a:t>30% of people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living in</a:t>
                      </a:r>
                      <a:r>
                        <a:rPr lang="en-US" sz="900" baseline="0" dirty="0" smtClean="0"/>
                        <a:t> London lived in </a:t>
                      </a:r>
                      <a:r>
                        <a:rPr lang="en-US" sz="900" dirty="0" smtClean="0"/>
                        <a:t>absolute poverty – e.g. unable to feed &amp;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clothe themselves</a:t>
                      </a:r>
                      <a:r>
                        <a:rPr lang="en-US" sz="900" baseline="0" dirty="0" smtClean="0"/>
                        <a:t> or find adequate shelter. 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6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err="1" smtClean="0"/>
                        <a:t>Labour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1900: Keir </a:t>
                      </a:r>
                      <a:r>
                        <a:rPr lang="en-US" sz="900" dirty="0" err="1" smtClean="0"/>
                        <a:t>Hardie</a:t>
                      </a:r>
                      <a:r>
                        <a:rPr lang="en-US" sz="900" baseline="0" dirty="0" smtClean="0"/>
                        <a:t> &amp; </a:t>
                      </a:r>
                      <a:r>
                        <a:rPr lang="en-US" sz="900" dirty="0" smtClean="0"/>
                        <a:t>his party </a:t>
                      </a:r>
                      <a:r>
                        <a:rPr lang="en-US" sz="900" baseline="0" dirty="0" smtClean="0"/>
                        <a:t>represented the trade unions. The workers from the shop floor were starting to challenge factory owners. Accompanied by worker unrest, strikes, violent riots., etc.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6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Edwardian era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1901-1914: </a:t>
                      </a:r>
                      <a:r>
                        <a:rPr lang="en-US" sz="900" baseline="0" dirty="0" smtClean="0"/>
                        <a:t>was a time of great social inequality. </a:t>
                      </a:r>
                      <a:r>
                        <a:rPr lang="en-US" sz="900" baseline="0" dirty="0" err="1" smtClean="0"/>
                        <a:t>Industrialisation</a:t>
                      </a:r>
                      <a:r>
                        <a:rPr lang="en-US" sz="900" baseline="0" dirty="0" smtClean="0"/>
                        <a:t> &amp; empire combined to create huge wealth. Britain owned ¼ of the world; ¼ population in the British empire; navy twice as large as the next biggest. However, wealth in the hands of the few, not the many.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Liberal reforms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1906-1916: General election.</a:t>
                      </a:r>
                      <a:r>
                        <a:rPr lang="en-US" sz="900" baseline="0" dirty="0" smtClean="0"/>
                        <a:t> Landslide victory for Liberal Party  who brought in social reforms including free school meals, pensions, workers benefits, etc. Groundswell of  public opinion in </a:t>
                      </a:r>
                      <a:r>
                        <a:rPr lang="en-US" sz="900" baseline="0" dirty="0" err="1" smtClean="0"/>
                        <a:t>favour</a:t>
                      </a:r>
                      <a:r>
                        <a:rPr lang="en-US" sz="900" baseline="0" dirty="0" smtClean="0"/>
                        <a:t> of fairer Britain.  (</a:t>
                      </a:r>
                      <a:r>
                        <a:rPr lang="en-US" sz="900" baseline="0" dirty="0" err="1" smtClean="0"/>
                        <a:t>Labour</a:t>
                      </a:r>
                      <a:r>
                        <a:rPr lang="en-US" sz="900" baseline="0" dirty="0" smtClean="0"/>
                        <a:t> victory of 1945 </a:t>
                      </a:r>
                      <a:r>
                        <a:rPr lang="en-US" sz="900" i="1" baseline="0" dirty="0" smtClean="0"/>
                        <a:t>mirrors</a:t>
                      </a:r>
                      <a:r>
                        <a:rPr lang="en-US" sz="900" i="0" baseline="0" dirty="0" smtClean="0"/>
                        <a:t> Liberal Victory of 1906.)</a:t>
                      </a:r>
                      <a:endParaRPr lang="en-US" sz="900" i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684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Titanic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1912:</a:t>
                      </a:r>
                      <a:r>
                        <a:rPr lang="en-GB" sz="900" baseline="0" dirty="0" smtClean="0"/>
                        <a:t>A </a:t>
                      </a:r>
                      <a:r>
                        <a:rPr lang="en-GB" sz="900" dirty="0" smtClean="0"/>
                        <a:t>metaphor for the end of the Edwardian age of confidence &amp; the beginning of the modern age of anxiety. 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684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Women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1913: Few rights – e.g. </a:t>
                      </a:r>
                      <a:r>
                        <a:rPr lang="en-US" sz="900" baseline="0" dirty="0" smtClean="0"/>
                        <a:t>wage inequality (1/2 man’s wage for same job), abortion illegal, social stigma of pregnancy out of wedlock. </a:t>
                      </a:r>
                      <a:r>
                        <a:rPr lang="en-US" sz="900" dirty="0" smtClean="0"/>
                        <a:t>1913 saw</a:t>
                      </a:r>
                      <a:r>
                        <a:rPr lang="en-US" sz="900" baseline="0" dirty="0" smtClean="0"/>
                        <a:t> rise in Suffragette violence after government rejected The Conciliation Bill.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War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1914 </a:t>
                      </a:r>
                      <a:r>
                        <a:rPr lang="en-US" sz="900" dirty="0" smtClean="0"/>
                        <a:t>&amp; 1939 </a:t>
                      </a:r>
                      <a:r>
                        <a:rPr lang="en-US" sz="900" baseline="0" dirty="0" smtClean="0"/>
                        <a:t> - British empire collapsed;  devastating economic impact; people calling again for a new and fairer Britain after the wars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8228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1945</a:t>
                      </a:r>
                      <a:endParaRPr lang="en-US" sz="10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Priestley writes an Inspector Calls. Clement Atlee’s </a:t>
                      </a:r>
                      <a:r>
                        <a:rPr lang="en-US" sz="900" dirty="0" err="1" smtClean="0"/>
                        <a:t>Labour</a:t>
                      </a:r>
                      <a:r>
                        <a:rPr lang="en-US" sz="900" baseline="0" dirty="0" smtClean="0"/>
                        <a:t> Party wins landslide General Election on a platform of welfare reform – pension extensions, more workers’ benefits (unemployment and sickness) &amp; NHS.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034177"/>
              </p:ext>
            </p:extLst>
          </p:nvPr>
        </p:nvGraphicFramePr>
        <p:xfrm>
          <a:off x="-8100" y="3086927"/>
          <a:ext cx="4624912" cy="3749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584"/>
                <a:gridCol w="3936328"/>
              </a:tblGrid>
              <a:tr h="17297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Authorial intention &amp; methods (A02)</a:t>
                      </a:r>
                      <a:endParaRPr lang="en-GB" sz="105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24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tx1"/>
                          </a:solidFill>
                        </a:rPr>
                        <a:t>Religious allusion</a:t>
                      </a:r>
                      <a:endParaRPr 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References to Christian beliefs</a:t>
                      </a:r>
                      <a:r>
                        <a:rPr lang="en-US" sz="900" baseline="0" dirty="0" smtClean="0"/>
                        <a:t> – e.g. </a:t>
                      </a:r>
                      <a:r>
                        <a:rPr lang="en-GB" sz="900" dirty="0" smtClean="0"/>
                        <a:t>Eva Smith (symbol of all women – first sin); ‘members of one body’ (Corinthians – united in the church through Christ); ‘fire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and blood</a:t>
                      </a:r>
                      <a:r>
                        <a:rPr lang="en-GB" sz="900" baseline="0" dirty="0" smtClean="0"/>
                        <a:t> and </a:t>
                      </a:r>
                      <a:r>
                        <a:rPr lang="en-GB" sz="900" dirty="0" smtClean="0"/>
                        <a:t>anguish’</a:t>
                      </a:r>
                      <a:r>
                        <a:rPr lang="en-GB" sz="900" baseline="0" dirty="0" smtClean="0"/>
                        <a:t> (Armageddon &amp; hell).</a:t>
                      </a:r>
                      <a:endParaRPr lang="en-GB" sz="9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4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Dramatic irony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Birling’s faith in progress and lasting peace (e.g. ‘unsinkable, absolutely unsinkable’); Mrs Birling’s realisation that Eric was the father; Gerald jokes about ‘police scandal’ in Act 1; Mr and Mrs Birling accuse Sheila/Eric of childishness; ’charity worker’ Mrs Birling commits worst crime; socialist message really for post-war audience, not Birling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family (breaks fourth wall).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8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Cyclical narrative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the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ending takes story back to beginning of inspection; symbolically, Priestley is warning against returning to errors of pre-war Edwardian era; </a:t>
                      </a:r>
                      <a:r>
                        <a:rPr lang="en-GB" sz="9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Ouspensky’s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theory of time; prolepsis gives Birling family an opportunity to repent &amp; change.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5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Symbolism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Titanic = Edwardian middle-class;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ring = traditional female role; one body = a society that works for each other; pink lighting = </a:t>
                      </a:r>
                      <a:r>
                        <a:rPr lang="en-GB" sz="900" b="0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Birlings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’ conceit; wall = class  divide; slab = middle-class cruelty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4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Contrast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Sheila vs (</a:t>
                      </a:r>
                      <a:r>
                        <a:rPr lang="en-GB" sz="900" b="0" i="1" dirty="0" smtClean="0">
                          <a:solidFill>
                            <a:schemeClr val="tx1"/>
                          </a:solidFill>
                          <a:effectLst/>
                        </a:rPr>
                        <a:t>is the antithesis of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) Eva Smith; appearance vs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r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eality; the family’s immorality vs Eva’s morality; Inspector’s blunt language vs Birling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family’s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euphemistic language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/>
                        </a:rPr>
                        <a:t>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9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Tension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hints of unrest in opening stage directions; claustrophobic single setting; Arthur &amp; Sybil at table; Inspector secretive with photo.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49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Dramatic moments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Inspector breaks 4</a:t>
                      </a:r>
                      <a:r>
                        <a:rPr lang="en-GB" sz="900" b="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th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 wall in final speech; Inspector arrives in Birling’s ‘look after himself’ speech; Mrs Birling realises Eric is father;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</a:rPr>
                        <a:t>Eric’s entrance end of Act 2; surprising/enigmatic denouement (ending).</a:t>
                      </a:r>
                      <a:endParaRPr lang="en-GB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72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</TotalTime>
  <Words>1083</Words>
  <Application>Microsoft Office PowerPoint</Application>
  <PresentationFormat>On-screen Show (4:3)</PresentationFormat>
  <Paragraphs>63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Brennan,Tod</dc:creator>
  <cp:lastModifiedBy>Bloomfield, Katherine</cp:lastModifiedBy>
  <cp:revision>98</cp:revision>
  <cp:lastPrinted>2017-10-17T11:23:18Z</cp:lastPrinted>
  <dcterms:created xsi:type="dcterms:W3CDTF">2015-05-18T07:46:51Z</dcterms:created>
  <dcterms:modified xsi:type="dcterms:W3CDTF">2018-06-29T12:01:48Z</dcterms:modified>
</cp:coreProperties>
</file>