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9" r:id="rId2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2040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CC4E9D-71E9-174B-AE92-511617B01C35}" type="datetimeFigureOut">
              <a:rPr lang="en-US" smtClean="0"/>
              <a:t>6/29/2018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0D57BA-7BB8-C446-8018-0FA116E2C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684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145C8-F71B-B243-AF2B-D7D562452D7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03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6/29/2018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574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6/29/2018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851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6/29/2018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88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6/29/2018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37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6/29/2018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822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6/29/2018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190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6/29/2018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367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6/29/2018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543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6/29/2018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55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6/29/2018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313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6/29/2018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076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1FD7D-09D2-774E-A5A2-CF46E4D55559}" type="datetimeFigureOut">
              <a:rPr lang="en-US" smtClean="0"/>
              <a:t>6/29/2018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766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961016"/>
              </p:ext>
            </p:extLst>
          </p:nvPr>
        </p:nvGraphicFramePr>
        <p:xfrm>
          <a:off x="-4049" y="-53120"/>
          <a:ext cx="4620861" cy="37414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0349"/>
                <a:gridCol w="3740512"/>
              </a:tblGrid>
              <a:tr h="20955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</a:rPr>
                        <a:t>Characterisation</a:t>
                      </a:r>
                      <a:r>
                        <a:rPr lang="en-US" sz="1050" b="1" baseline="0" dirty="0" smtClean="0">
                          <a:solidFill>
                            <a:schemeClr val="bg1"/>
                          </a:solidFill>
                        </a:rPr>
                        <a:t> (A02)</a:t>
                      </a:r>
                      <a:endParaRPr lang="en-US" sz="10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1. Scrooge </a:t>
                      </a:r>
                      <a:endParaRPr lang="en-US" sz="8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symbol</a:t>
                      </a:r>
                      <a:r>
                        <a:rPr lang="en-US" sz="900" baseline="0" dirty="0" smtClean="0"/>
                        <a:t> of</a:t>
                      </a:r>
                      <a:r>
                        <a:rPr lang="en-US" sz="900" dirty="0" smtClean="0"/>
                        <a:t> Victorian capitalism; echoes</a:t>
                      </a:r>
                      <a:r>
                        <a:rPr lang="en-US" sz="900" baseline="0" dirty="0" smtClean="0"/>
                        <a:t> </a:t>
                      </a:r>
                      <a:r>
                        <a:rPr lang="en-US" sz="900" dirty="0" smtClean="0"/>
                        <a:t>Malthusianism sentiment; avaricious</a:t>
                      </a:r>
                      <a:r>
                        <a:rPr lang="en-US" sz="900" baseline="0" dirty="0" smtClean="0"/>
                        <a:t> </a:t>
                      </a:r>
                      <a:r>
                        <a:rPr lang="en-US" sz="900" dirty="0" smtClean="0"/>
                        <a:t>employer;</a:t>
                      </a:r>
                      <a:r>
                        <a:rPr lang="en-US" sz="900" baseline="0" dirty="0" smtClean="0"/>
                        <a:t> misanthrope; isolated</a:t>
                      </a:r>
                      <a:r>
                        <a:rPr lang="en-US" sz="900" dirty="0" smtClean="0"/>
                        <a:t>;</a:t>
                      </a:r>
                      <a:r>
                        <a:rPr lang="en-US" sz="900" baseline="0" dirty="0" smtClean="0"/>
                        <a:t> the quintessential miser; redeemed by the end; a caricature of  the archetypal businessman; evokes a mixture of disapproval &amp; sympathy; undergoes a rebirth.</a:t>
                      </a:r>
                      <a:endParaRPr lang="en-US" sz="900" dirty="0" smtClean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2. Jacob Marley</a:t>
                      </a:r>
                      <a:endParaRPr lang="en-US" sz="8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symbol of Scrooge’s conscience;</a:t>
                      </a:r>
                      <a:r>
                        <a:rPr lang="en-US" sz="900" baseline="0" dirty="0" smtClean="0"/>
                        <a:t> repentant; avaricious; condemned to wander the earth.</a:t>
                      </a:r>
                      <a:endParaRPr lang="en-US" sz="900" dirty="0" smtClean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3. </a:t>
                      </a:r>
                      <a:r>
                        <a:rPr lang="en-US" sz="800" b="1" dirty="0" err="1" smtClean="0"/>
                        <a:t>Fezziwig</a:t>
                      </a:r>
                      <a:endParaRPr lang="en-US" sz="8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symbol</a:t>
                      </a:r>
                      <a:r>
                        <a:rPr lang="en-US" sz="900" baseline="0" dirty="0" smtClean="0"/>
                        <a:t> of c</a:t>
                      </a:r>
                      <a:r>
                        <a:rPr lang="en-US" sz="900" dirty="0" smtClean="0"/>
                        <a:t>ompassionate</a:t>
                      </a:r>
                      <a:r>
                        <a:rPr lang="en-US" sz="900" baseline="0" dirty="0" smtClean="0"/>
                        <a:t> capitalism; jovial; generous; epitome of  Christmas cheer.</a:t>
                      </a:r>
                      <a:endParaRPr lang="en-US" sz="900" dirty="0" smtClean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/>
                        <a:t>4. Belle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symbol</a:t>
                      </a:r>
                      <a:r>
                        <a:rPr lang="en-US" sz="900" baseline="0" dirty="0" smtClean="0"/>
                        <a:t> of </a:t>
                      </a:r>
                      <a:r>
                        <a:rPr lang="en-US" sz="900" dirty="0" smtClean="0"/>
                        <a:t>Scrooge’s rejection</a:t>
                      </a:r>
                      <a:r>
                        <a:rPr lang="en-US" sz="900" baseline="0" dirty="0" smtClean="0"/>
                        <a:t> of </a:t>
                      </a:r>
                      <a:r>
                        <a:rPr lang="en-US" sz="900" dirty="0" smtClean="0"/>
                        <a:t>humanity;</a:t>
                      </a:r>
                      <a:r>
                        <a:rPr lang="en-US" sz="900" baseline="0" dirty="0" smtClean="0"/>
                        <a:t>  sorrowful; understanding.</a:t>
                      </a:r>
                      <a:endParaRPr lang="en-US" sz="900" dirty="0" smtClean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5. Bob </a:t>
                      </a:r>
                      <a:r>
                        <a:rPr lang="en-US" sz="800" b="1" dirty="0" err="1" smtClean="0"/>
                        <a:t>Cratchit</a:t>
                      </a:r>
                      <a:endParaRPr lang="en-US" sz="8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symbol</a:t>
                      </a:r>
                      <a:r>
                        <a:rPr lang="en-US" sz="900" baseline="0" dirty="0" smtClean="0"/>
                        <a:t> of the plight of the poor</a:t>
                      </a:r>
                      <a:r>
                        <a:rPr lang="en-US" sz="900" dirty="0" smtClean="0"/>
                        <a:t>; kind; humble; hard-working</a:t>
                      </a:r>
                      <a:r>
                        <a:rPr lang="en-US" sz="900" baseline="0" dirty="0" smtClean="0"/>
                        <a:t>; dedicated employee.</a:t>
                      </a:r>
                      <a:endParaRPr lang="en-US" sz="900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6. Tiny Tim</a:t>
                      </a:r>
                      <a:endParaRPr lang="en-US" sz="8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angelic; evokes</a:t>
                      </a:r>
                      <a:r>
                        <a:rPr lang="en-US" sz="900" baseline="0" dirty="0" smtClean="0"/>
                        <a:t> sympathy; warm-hearted; highly sentimentalized.</a:t>
                      </a:r>
                      <a:endParaRPr lang="en-US" sz="900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7. Fred</a:t>
                      </a:r>
                      <a:endParaRPr lang="en-US" sz="8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symbol</a:t>
                      </a:r>
                      <a:r>
                        <a:rPr lang="en-US" sz="900" baseline="0" dirty="0" smtClean="0"/>
                        <a:t> of the Christmas sprit</a:t>
                      </a:r>
                      <a:r>
                        <a:rPr lang="en-US" sz="900" dirty="0" smtClean="0"/>
                        <a:t>; enthusiastic;</a:t>
                      </a:r>
                      <a:r>
                        <a:rPr lang="en-US" sz="900" baseline="0" dirty="0" smtClean="0"/>
                        <a:t> merry; antithesis of Scrooge.</a:t>
                      </a:r>
                      <a:endParaRPr lang="en-US" sz="900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8. Ghost of Xmas Past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represents</a:t>
                      </a:r>
                      <a:r>
                        <a:rPr lang="en-US" sz="900" baseline="0" dirty="0" smtClean="0"/>
                        <a:t> memory; </a:t>
                      </a:r>
                      <a:r>
                        <a:rPr lang="en-US" sz="900" dirty="0" smtClean="0"/>
                        <a:t>combination of young &amp; old; </a:t>
                      </a:r>
                      <a:r>
                        <a:rPr lang="en-US" sz="900" baseline="0" dirty="0" smtClean="0"/>
                        <a:t>sheds light on Scrooge’s past.</a:t>
                      </a:r>
                      <a:endParaRPr lang="en-US" sz="900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9. Ghost of Xmas Present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jolly; a majestic giant; bestows</a:t>
                      </a:r>
                      <a:r>
                        <a:rPr lang="en-US" sz="900" baseline="0" dirty="0" smtClean="0"/>
                        <a:t> Christmas cheer; </a:t>
                      </a:r>
                      <a:r>
                        <a:rPr lang="en-US" sz="900" dirty="0" smtClean="0"/>
                        <a:t>welcoming;</a:t>
                      </a:r>
                      <a:r>
                        <a:rPr lang="en-US" sz="900" baseline="0" dirty="0" smtClean="0"/>
                        <a:t> gives birth to Ignorance &amp; Want.</a:t>
                      </a:r>
                      <a:endParaRPr lang="en-US" sz="900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/>
                        <a:t>10. Ghost Xmas Yet</a:t>
                      </a:r>
                      <a:r>
                        <a:rPr lang="en-US" sz="800" b="1" baseline="0" dirty="0" smtClean="0"/>
                        <a:t> to Come</a:t>
                      </a:r>
                      <a:endParaRPr lang="en-US" sz="8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silent;</a:t>
                      </a:r>
                      <a:r>
                        <a:rPr lang="en-US" sz="900" baseline="0" dirty="0" smtClean="0"/>
                        <a:t> ominous; seals  Scrooge’s fate; evokes fear.</a:t>
                      </a:r>
                      <a:endParaRPr lang="en-US" sz="900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331711"/>
              </p:ext>
            </p:extLst>
          </p:nvPr>
        </p:nvGraphicFramePr>
        <p:xfrm>
          <a:off x="4620863" y="0"/>
          <a:ext cx="4519088" cy="31360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19047"/>
                <a:gridCol w="3900041"/>
              </a:tblGrid>
              <a:tr h="301451"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b="1" dirty="0" smtClean="0">
                          <a:solidFill>
                            <a:schemeClr val="bg1"/>
                          </a:solidFill>
                        </a:rPr>
                        <a:t>Dickens’ themes</a:t>
                      </a:r>
                      <a:r>
                        <a:rPr lang="en-US" sz="1050" b="1" baseline="0" dirty="0" smtClean="0">
                          <a:solidFill>
                            <a:schemeClr val="bg1"/>
                          </a:solidFill>
                        </a:rPr>
                        <a:t> and ideas (A01 &amp; AO3)</a:t>
                      </a:r>
                      <a:endParaRPr lang="en-US" sz="10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82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1.Wealth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wealth not shared fairly; the rich should become philanthropic; emotional wealth trumps financial wealth; the rich should help the poor, not leave them to die (i.e. Malthus).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126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2. Poverty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The Poor Laws were cruel; Victorian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readers should pity the poor; innocent children were the main victims; poverty will lead to collapse of civilization.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9473"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3. Avarice</a:t>
                      </a:r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the avaricious will be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punished (in this life or the  next); Victorian employers were avaricious; avarice causes unhappiness; Victorian society built on avarice.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5631">
                <a:tc>
                  <a:txBody>
                    <a:bodyPr/>
                    <a:lstStyle/>
                    <a:p>
                      <a:r>
                        <a:rPr lang="en-US" sz="700" b="1" dirty="0" smtClean="0">
                          <a:solidFill>
                            <a:schemeClr val="tx1"/>
                          </a:solidFill>
                        </a:rPr>
                        <a:t>4. Altruism</a:t>
                      </a:r>
                      <a:endParaRPr 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Victorian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poor more altruistic than the rich; altruism leads to happiness; altruism will save society; charity starts at home.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5631"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5. Family/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isolation</a:t>
                      </a:r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togetherness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more important than financial wealth; rejection is painful;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 isolation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causes unhappiness; society should behave like a big family.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0787">
                <a:tc>
                  <a:txBody>
                    <a:bodyPr/>
                    <a:lstStyle/>
                    <a:p>
                      <a:r>
                        <a:rPr lang="en-US" sz="500" b="1" dirty="0" smtClean="0">
                          <a:solidFill>
                            <a:schemeClr val="tx1"/>
                          </a:solidFill>
                        </a:rPr>
                        <a:t>6. Redemption  transformation</a:t>
                      </a:r>
                      <a:endParaRPr lang="en-US" sz="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everyone has the potential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to transform; redemption brings joy; readers must examine their consciences and change; society should transform like Scrooge.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6413"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7.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The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Christmas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spirit</a:t>
                      </a:r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Christmas spirit brings warmth to the most isolated of places; Christian values of hope &amp; charity should not be forgotten; Christmas spirit is for the whole year; mankind is everyone’s business.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81591"/>
              </p:ext>
            </p:extLst>
          </p:nvPr>
        </p:nvGraphicFramePr>
        <p:xfrm>
          <a:off x="4624912" y="3136089"/>
          <a:ext cx="4519088" cy="37219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70102"/>
                <a:gridCol w="3848986"/>
              </a:tblGrid>
              <a:tr h="258575"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b="1" dirty="0" smtClean="0">
                          <a:solidFill>
                            <a:schemeClr val="bg1"/>
                          </a:solidFill>
                        </a:rPr>
                        <a:t>Context and society (A03)</a:t>
                      </a:r>
                      <a:endParaRPr lang="en-US" sz="10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15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1. Smith</a:t>
                      </a:r>
                    </a:p>
                    <a:p>
                      <a:r>
                        <a:rPr lang="en-US" sz="1000" b="1" dirty="0" smtClean="0"/>
                        <a:t>(1776)</a:t>
                      </a:r>
                      <a:endParaRPr lang="en-US" sz="10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Adam Smith argued that if you remove</a:t>
                      </a:r>
                      <a:r>
                        <a:rPr lang="en-US" sz="900" baseline="0" dirty="0" smtClean="0"/>
                        <a:t> rules and taxes from businesses they will flourish &amp; everyone will benefit. </a:t>
                      </a:r>
                      <a:r>
                        <a:rPr lang="en-US" sz="900" dirty="0" smtClean="0"/>
                        <a:t>This is known as free-market capitalism. </a:t>
                      </a:r>
                      <a:r>
                        <a:rPr lang="en-US" sz="900" baseline="0" dirty="0" smtClean="0"/>
                        <a:t>Wealth will trickle down to the poor.</a:t>
                      </a:r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7150">
                <a:tc>
                  <a:txBody>
                    <a:bodyPr/>
                    <a:lstStyle/>
                    <a:p>
                      <a:r>
                        <a:rPr lang="en-US" sz="700" b="1" dirty="0" smtClean="0"/>
                        <a:t>2. Industrial Revolution</a:t>
                      </a:r>
                      <a:endParaRPr lang="en-US" sz="7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Industrial Revolution. </a:t>
                      </a:r>
                      <a:r>
                        <a:rPr lang="en-US" sz="900" baseline="0" dirty="0" smtClean="0"/>
                        <a:t>People rush to the city as agriculture becomes mechanized and </a:t>
                      </a:r>
                      <a:r>
                        <a:rPr lang="en-US" sz="900" dirty="0" smtClean="0"/>
                        <a:t>wages fall</a:t>
                      </a:r>
                      <a:r>
                        <a:rPr lang="en-US" sz="900" baseline="0" dirty="0" smtClean="0"/>
                        <a:t> significantly. The 1840s were known as the ‘Hungry ‘40s’ because of economic recession and crop failure.</a:t>
                      </a:r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58190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3. Malthus (1798)</a:t>
                      </a:r>
                      <a:endParaRPr lang="en-US" sz="8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An</a:t>
                      </a:r>
                      <a:r>
                        <a:rPr lang="en-US" sz="900" baseline="0" dirty="0" smtClean="0"/>
                        <a:t> economist who thought that working-class people reproduce too rapidly &amp; population should be controlled by allowing surplus people to die – if not, food supplies will run out. Charity should be avoided as it </a:t>
                      </a:r>
                      <a:r>
                        <a:rPr lang="en-GB" sz="900" dirty="0" smtClean="0"/>
                        <a:t>would only result in increased numbers of the poor. Dickens held anti-Malthusian beliefs.</a:t>
                      </a:r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5068">
                <a:tc>
                  <a:txBody>
                    <a:bodyPr/>
                    <a:lstStyle/>
                    <a:p>
                      <a:r>
                        <a:rPr lang="en-US" sz="700" b="1" dirty="0" smtClean="0"/>
                        <a:t>4.</a:t>
                      </a:r>
                      <a:r>
                        <a:rPr lang="en-US" sz="700" b="1" baseline="0" dirty="0" smtClean="0"/>
                        <a:t> </a:t>
                      </a:r>
                      <a:r>
                        <a:rPr lang="en-US" sz="700" b="1" dirty="0" smtClean="0"/>
                        <a:t>Childhood</a:t>
                      </a:r>
                      <a:endParaRPr lang="en-US" sz="7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aseline="0" dirty="0" smtClean="0"/>
                        <a:t>Dickens forced to work in a blacking factory &amp; </a:t>
                      </a:r>
                      <a:r>
                        <a:rPr lang="en-US" sz="900" dirty="0" smtClean="0"/>
                        <a:t> father sent to debtor’s prison</a:t>
                      </a:r>
                      <a:r>
                        <a:rPr lang="en-US" sz="900" baseline="0" dirty="0" smtClean="0"/>
                        <a:t>. </a:t>
                      </a:r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5068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5. London</a:t>
                      </a:r>
                      <a:endParaRPr lang="en-US" sz="9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1831.</a:t>
                      </a:r>
                      <a:r>
                        <a:rPr lang="en-US" sz="900" baseline="0" dirty="0" smtClean="0"/>
                        <a:t> </a:t>
                      </a:r>
                      <a:r>
                        <a:rPr lang="en-US" sz="900" dirty="0" smtClean="0"/>
                        <a:t>London largest</a:t>
                      </a:r>
                      <a:r>
                        <a:rPr lang="en-US" sz="900" baseline="0" dirty="0" smtClean="0"/>
                        <a:t> city in world. Cholera epidemic leads to 1000s of deaths.</a:t>
                      </a:r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7451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6.</a:t>
                      </a:r>
                      <a:r>
                        <a:rPr lang="en-US" sz="1000" b="1" baseline="0" dirty="0" smtClean="0"/>
                        <a:t> </a:t>
                      </a:r>
                      <a:r>
                        <a:rPr lang="en-US" sz="1000" b="1" dirty="0" smtClean="0"/>
                        <a:t>Poor Law</a:t>
                      </a:r>
                      <a:endParaRPr lang="en-US" sz="10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Poor Law (1834) was supposed to help the poor but meant they</a:t>
                      </a:r>
                      <a:r>
                        <a:rPr lang="en-GB" sz="900" baseline="0" dirty="0" smtClean="0"/>
                        <a:t> got less support  &amp; were sent to</a:t>
                      </a:r>
                      <a:r>
                        <a:rPr lang="en-GB" sz="900" dirty="0" smtClean="0"/>
                        <a:t> </a:t>
                      </a:r>
                      <a:r>
                        <a:rPr lang="en-GB" sz="900" baseline="0" dirty="0" smtClean="0"/>
                        <a:t> w</a:t>
                      </a:r>
                      <a:r>
                        <a:rPr lang="en-GB" sz="900" dirty="0" smtClean="0"/>
                        <a:t>orkhouses  &amp; forced to work</a:t>
                      </a:r>
                      <a:r>
                        <a:rPr lang="en-GB" sz="900" baseline="0" dirty="0" smtClean="0"/>
                        <a:t> in terrible conditions.</a:t>
                      </a:r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6108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7</a:t>
                      </a:r>
                      <a:r>
                        <a:rPr lang="en-US" sz="900" b="1" baseline="0" dirty="0" smtClean="0"/>
                        <a:t>. </a:t>
                      </a:r>
                      <a:r>
                        <a:rPr lang="en-US" sz="900" b="1" dirty="0" smtClean="0"/>
                        <a:t>Ragged School</a:t>
                      </a:r>
                      <a:endParaRPr lang="en-US" sz="9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1843. Following a visit to a </a:t>
                      </a:r>
                      <a:r>
                        <a:rPr lang="en-US" sz="900" baseline="0" dirty="0" smtClean="0"/>
                        <a:t> ‘Ragged School’  and a  government report on poverty, Dickens writes ‘</a:t>
                      </a:r>
                      <a:r>
                        <a:rPr lang="en-US" sz="900" dirty="0" smtClean="0"/>
                        <a:t>A Christmas Carol’ in</a:t>
                      </a:r>
                      <a:r>
                        <a:rPr lang="en-US" sz="900" baseline="0" dirty="0" smtClean="0"/>
                        <a:t> 6 weeks</a:t>
                      </a:r>
                      <a:r>
                        <a:rPr lang="en-US" sz="900" dirty="0" smtClean="0"/>
                        <a:t>. </a:t>
                      </a:r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715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8. Spirits</a:t>
                      </a:r>
                      <a:endParaRPr lang="en-US" sz="10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Many Victorians were</a:t>
                      </a:r>
                      <a:r>
                        <a:rPr lang="en-US" sz="900" baseline="0" dirty="0" smtClean="0"/>
                        <a:t> fascinated by ‘spiritualism’ – the belief that </a:t>
                      </a:r>
                      <a:r>
                        <a:rPr lang="en-GB" sz="900" baseline="0" dirty="0" smtClean="0"/>
                        <a:t>spirits of the dead can communicate with the living. Public séances were common. Victorians also associated Christmas with ghost stories.</a:t>
                      </a:r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6176564"/>
              </p:ext>
            </p:extLst>
          </p:nvPr>
        </p:nvGraphicFramePr>
        <p:xfrm>
          <a:off x="-4049" y="3678252"/>
          <a:ext cx="4624912" cy="31797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4397"/>
                <a:gridCol w="3920515"/>
              </a:tblGrid>
              <a:tr h="199068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Authorial intention &amp; methods (A02)</a:t>
                      </a:r>
                      <a:endParaRPr lang="en-GB" sz="105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603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1. Literary form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social</a:t>
                      </a:r>
                      <a:r>
                        <a:rPr lang="en-GB" sz="900" b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satire (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uses </a:t>
                      </a:r>
                      <a:r>
                        <a:rPr lang="en-US" sz="900" baseline="0" dirty="0" err="1" smtClean="0">
                          <a:solidFill>
                            <a:schemeClr val="tx1"/>
                          </a:solidFill>
                        </a:rPr>
                        <a:t>humour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, irony and exaggeration to highlight problems in society);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</a:rPr>
                        <a:t>social commentary 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comments on the issues in society and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</a:rPr>
                        <a:t>promotes change by informing the general public about a problem and appealing to people's sense of justice);</a:t>
                      </a:r>
                      <a:r>
                        <a:rPr lang="en-GB" sz="900" b="1" baseline="0" dirty="0" smtClean="0">
                          <a:solidFill>
                            <a:schemeClr val="tx1"/>
                          </a:solidFill>
                        </a:rPr>
                        <a:t> allegory 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story with a political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or moral lesson/meaning containing symbolism;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</a:rPr>
                        <a:t> prolepsis 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(the future is shown as reality (in Stave 4).</a:t>
                      </a:r>
                      <a:endParaRPr lang="en-US" sz="9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133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2. Symbolism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fog = Victorian moral blindness; Marley’s chains = past will catch up with you; cold = uncaring attitude of the rich to the poor; Scrooge’s counting house = greed of society &amp; unfettered capitalism; Ignorance &amp; Want = ragged children of London &amp; collapse of civilisation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4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3. Irony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GOCP repeats back Scrooge’s words; Bob toasts Scrooge for meagre dinner; dramatic irony in Stave 4 (we know about Scrooge’s death before he does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).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9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4. High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emotion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S2 – Scrooge 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pities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t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he </a:t>
                      </a: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child he was; S2 – Scrooge rejects Belle in favour of wealth;  S3 – love &amp; Christmas spirit at </a:t>
                      </a:r>
                      <a:r>
                        <a:rPr lang="en-GB" sz="900" b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Cratchit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home;  Christmas; S4 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– ‘death</a:t>
                      </a: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’ of Tiny Tim; S4 – Scrooge comes face 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 </a:t>
                      </a: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own grave; S5 – Scrooge’s 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redemption.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21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5. Contrast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warm </a:t>
                      </a: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vs cold; light vs dark; greed vs generosity; alienation vs family; the interior vs the exterior; misanthropy vs philanthropy; Scrooge vs Fezziwig; Scrooge vs Bob; 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Scrooge vs Fred; GOCP vs GOCYTC; Stave </a:t>
                      </a: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vs Stave 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5.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785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</TotalTime>
  <Words>1007</Words>
  <Application>Microsoft Office PowerPoint</Application>
  <PresentationFormat>On-screen Show (4:3)</PresentationFormat>
  <Paragraphs>66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Jo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Brennan,Tod</dc:creator>
  <cp:lastModifiedBy>Bloomfield, Katherine</cp:lastModifiedBy>
  <cp:revision>62</cp:revision>
  <cp:lastPrinted>2017-10-17T11:23:18Z</cp:lastPrinted>
  <dcterms:created xsi:type="dcterms:W3CDTF">2015-05-18T07:46:51Z</dcterms:created>
  <dcterms:modified xsi:type="dcterms:W3CDTF">2018-06-29T12:01:45Z</dcterms:modified>
</cp:coreProperties>
</file>