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2" r:id="rId3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377" autoAdjust="0"/>
  </p:normalViewPr>
  <p:slideViewPr>
    <p:cSldViewPr>
      <p:cViewPr>
        <p:scale>
          <a:sx n="110" d="100"/>
          <a:sy n="110" d="100"/>
        </p:scale>
        <p:origin x="-72" y="7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D510DC-B7FA-48DB-8B38-6FAE52412179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804B9E-9378-4324-941F-7CEE25EEA8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334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145C8-F71B-B243-AF2B-D7D562452D7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03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145C8-F71B-B243-AF2B-D7D562452D7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03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27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058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3013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6002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3098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57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4055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820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8464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6548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1907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01915-37E6-4D70-8BF4-F914E6889E20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9EFA6-7318-450F-876E-4E396CA3D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2957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53893"/>
              </p:ext>
            </p:extLst>
          </p:nvPr>
        </p:nvGraphicFramePr>
        <p:xfrm>
          <a:off x="0" y="1"/>
          <a:ext cx="4499992" cy="68811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3608"/>
                <a:gridCol w="3456384"/>
              </a:tblGrid>
              <a:tr h="250673"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solidFill>
                            <a:schemeClr val="bg1"/>
                          </a:solidFill>
                        </a:rPr>
                        <a:t>Context</a:t>
                      </a:r>
                      <a:endParaRPr lang="en-US" sz="10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The Manhunt</a:t>
                      </a:r>
                      <a:endParaRPr lang="en-US" sz="9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Told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from perspective of a soldier’s wife; explores physical and mental injuries sustained during active service; PTSD and its impact on him and others.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Sonnet</a:t>
                      </a:r>
                      <a:r>
                        <a:rPr lang="en-US" sz="900" b="1" baseline="0" dirty="0" smtClean="0"/>
                        <a:t> 43</a:t>
                      </a:r>
                      <a:endParaRPr lang="en-US" sz="9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Elizabeth Barrett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Browning had an over-protective father; she eloped against his wishes – her father disinherited her.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London</a:t>
                      </a:r>
                      <a:endParaRPr lang="en-US" sz="9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Blake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lived in London; published 1794 – a time of  poverty, child </a:t>
                      </a:r>
                      <a:r>
                        <a:rPr lang="en-US" sz="800" baseline="0" dirty="0" err="1" smtClean="0">
                          <a:solidFill>
                            <a:schemeClr val="tx1"/>
                          </a:solidFill>
                        </a:rPr>
                        <a:t>labour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, prostitution &amp; industrial change;  fear French Revolution (1789) might repeat .      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The Soldier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Brooke was WW1 soldier but never experienced front-line combat; poem shows patriotic ideals  of pre-war England; colonial ideas of superiority.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She Walks in Beauty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Byron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met Mrs. Anne Beatrix Wilmot at a ball;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 she was in mourning - in </a:t>
                      </a: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black with spangles;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 h</a:t>
                      </a: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 was so moved he wrote the poem the next day in one sitting.</a:t>
                      </a:r>
                      <a:endParaRPr lang="en-GB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Living Space</a:t>
                      </a:r>
                    </a:p>
                    <a:p>
                      <a:endParaRPr lang="en-US" sz="9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800" dirty="0" err="1" smtClean="0">
                          <a:solidFill>
                            <a:schemeClr val="tx1"/>
                          </a:solidFill>
                        </a:rPr>
                        <a:t>Dharker</a:t>
                      </a: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 lives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 between London and Mumbai;  poem d</a:t>
                      </a: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escribes the slums of Mumbai, where people migrate from all over India in the hope of a better life.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As Imperceptibly As</a:t>
                      </a:r>
                      <a:r>
                        <a:rPr lang="en-US" sz="900" b="1" baseline="0" dirty="0" smtClean="0"/>
                        <a:t> Grief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Dickinson experienced loss from early age;</a:t>
                      </a:r>
                      <a:r>
                        <a:rPr lang="en-GB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several family members  &amp; friends died prior to  writing the poem; </a:t>
                      </a:r>
                      <a:r>
                        <a:rPr lang="en-GB" sz="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compares grief</a:t>
                      </a:r>
                      <a:r>
                        <a:rPr lang="en-GB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passing away of summer. </a:t>
                      </a:r>
                      <a:r>
                        <a:rPr lang="en-GB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33767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Cozy Apologia</a:t>
                      </a:r>
                    </a:p>
                    <a:p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Dove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is married to a fellow American writer; set against  arrival of 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Hurricane Floyd, which hit  east coast of USA in 1999; autobiographical poem.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Valentine</a:t>
                      </a:r>
                    </a:p>
                    <a:p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Carol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Ann Duffy’s  is poet laureate; addresses issues in society, often from feminist perspective; written after being asked to write  Valentine’s Day poem. 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A Wife in London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Thomas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Hardy was a novelist – so a storyteller; poem related to Boer War but fact  she is ‘a’ wife reflects tragedy of  many lives lost during many wars.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886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Death of a Naturalist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Heaney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was a celebrated Irish poet; poems contain rich depictions of his rural upbringing; poems triggered by small, intimate moments.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Hawk Roosting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Based on tyrannical leaders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– Hitler, Stalin, etc.; hawk has evolved into a small, deadly killer;  Hughes focuses on how mankind’s flaws are mirrored in nature.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To Autumn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Keats a romantic poet - believed </a:t>
                      </a:r>
                      <a:r>
                        <a:rPr lang="en-US" sz="800" baseline="0" smtClean="0">
                          <a:solidFill>
                            <a:schemeClr val="tx1"/>
                          </a:solidFill>
                        </a:rPr>
                        <a:t>in power/supremacy of nature &amp; imagination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; parents/brother died young; saw fragility/mutability of life at early age. 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Afternoons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Larkin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had reputation for cynicism, pessimism and acute observations; Larkin a solitary man who disliked fame – no wife or children.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err="1" smtClean="0"/>
                        <a:t>Dulce</a:t>
                      </a:r>
                      <a:r>
                        <a:rPr lang="en-US" sz="900" b="1" dirty="0" smtClean="0"/>
                        <a:t> Et Decorum </a:t>
                      </a:r>
                      <a:r>
                        <a:rPr lang="en-US" sz="900" b="1" dirty="0" err="1" smtClean="0"/>
                        <a:t>Est</a:t>
                      </a:r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Owen fought &amp; died in the WW1;</a:t>
                      </a:r>
                      <a:r>
                        <a:rPr lang="en-GB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poem about the horrors of that conflict; a response to jingoistic</a:t>
                      </a:r>
                      <a:r>
                        <a:rPr lang="en-GB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propaganda; </a:t>
                      </a: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Roman poet Horace first coined the</a:t>
                      </a:r>
                      <a:r>
                        <a:rPr lang="en-GB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title.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err="1" smtClean="0"/>
                        <a:t>Ozymandias</a:t>
                      </a:r>
                      <a:endParaRPr lang="en-US" sz="900" b="1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Shelley was a romantic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poet; Shelley was a radical  thinker who distrusted the powerful; </a:t>
                      </a:r>
                      <a:r>
                        <a:rPr lang="en-US" sz="800" baseline="0" dirty="0" err="1" smtClean="0">
                          <a:solidFill>
                            <a:schemeClr val="tx1"/>
                          </a:solidFill>
                        </a:rPr>
                        <a:t>Ozymandias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 = Egyptian Pharaoh Ramses II.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6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err="1" smtClean="0"/>
                        <a:t>Mametz</a:t>
                      </a:r>
                      <a:r>
                        <a:rPr lang="en-US" sz="900" b="1" dirty="0" smtClean="0"/>
                        <a:t> Wood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1916; one of the deadliest battles of WW1; 4,000 men of Welsh division killed/wounded; Sheers felt </a:t>
                      </a:r>
                      <a:r>
                        <a:rPr lang="en-US" sz="800" baseline="0" smtClean="0">
                          <a:solidFill>
                            <a:schemeClr val="tx1"/>
                          </a:solidFill>
                        </a:rPr>
                        <a:t>soldiers’ sacrifice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never acknowledged. 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351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Excerpt</a:t>
                      </a:r>
                      <a:r>
                        <a:rPr lang="en-US" sz="900" b="1" baseline="0" dirty="0" smtClean="0"/>
                        <a:t> from The Prelude</a:t>
                      </a:r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Wordsworth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was a Romantic poet; The Prelude was an autobiographical poem; it </a:t>
                      </a: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recaptures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the full and intense life lived through the senses as a child.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793297"/>
              </p:ext>
            </p:extLst>
          </p:nvPr>
        </p:nvGraphicFramePr>
        <p:xfrm>
          <a:off x="4499992" y="-1804"/>
          <a:ext cx="4644008" cy="68778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1337"/>
                <a:gridCol w="3642671"/>
              </a:tblGrid>
              <a:tr h="190444"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solidFill>
                            <a:schemeClr val="bg1"/>
                          </a:solidFill>
                        </a:rPr>
                        <a:t>Themes</a:t>
                      </a:r>
                      <a:r>
                        <a:rPr lang="en-US" sz="1050" b="1" baseline="0" dirty="0" smtClean="0">
                          <a:solidFill>
                            <a:schemeClr val="bg1"/>
                          </a:solidFill>
                        </a:rPr>
                        <a:t> and ideas</a:t>
                      </a:r>
                      <a:endParaRPr lang="en-US" sz="10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The Manhunt</a:t>
                      </a:r>
                      <a:endParaRPr 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War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and its lasting effects; physical and mental suffering; the healing power of a partner’s love and attention; the resilience of relationships.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Sonnet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 43</a:t>
                      </a:r>
                      <a:endParaRPr 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Love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as a spiritual force; love as unfaltering; the righteousness of love for another person; love on an infinite and infinitesimal level.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London</a:t>
                      </a:r>
                      <a:endParaRPr 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Misuse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of power &amp; ownership by monarchy &amp; church; oppression of less-fortunate; moral/physical decay; restriction of freedom &amp; thought; rapid </a:t>
                      </a:r>
                      <a:r>
                        <a:rPr lang="en-US" sz="800" baseline="0" dirty="0" err="1" smtClean="0">
                          <a:solidFill>
                            <a:schemeClr val="tx1"/>
                          </a:solidFill>
                        </a:rPr>
                        <a:t>urbanisation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The Soldier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err="1" smtClean="0">
                          <a:solidFill>
                            <a:schemeClr val="tx1"/>
                          </a:solidFill>
                        </a:rPr>
                        <a:t>Honour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&amp;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glory of dying for your country; idealistic vision of war; the natural beauty of England; death and immortality; patriotism and propaganda.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She Walks in Beauty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Petrarchan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romantic perspective; the connection between internal and external beauty; admiration; </a:t>
                      </a:r>
                      <a:r>
                        <a:rPr lang="en-US" sz="800" baseline="0" dirty="0" err="1" smtClean="0">
                          <a:solidFill>
                            <a:schemeClr val="tx1"/>
                          </a:solidFill>
                        </a:rPr>
                        <a:t>idealised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version of female beauty; longing.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Living Space</a:t>
                      </a:r>
                    </a:p>
                    <a:p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The fragility of life; faith; the inequality between rich and poor; the boldness and bravery of people in difficult circumstances.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As Imperceptibly As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 Grief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Grief; remembering past experiences;</a:t>
                      </a:r>
                      <a:r>
                        <a:rPr lang="en-GB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grief does not last;</a:t>
                      </a:r>
                      <a:r>
                        <a:rPr lang="en-GB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nothing lasts forever; the natural world; power of time &amp; nature; inevitability of time passing.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Cozy Apologia</a:t>
                      </a:r>
                    </a:p>
                    <a:p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Past and present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; nature as a catalyst for memory; memory of failed love; hollow, </a:t>
                      </a:r>
                      <a:r>
                        <a:rPr lang="en-US" sz="800" baseline="0" dirty="0" err="1" smtClean="0">
                          <a:solidFill>
                            <a:schemeClr val="tx1"/>
                          </a:solidFill>
                        </a:rPr>
                        <a:t>idealised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love vs real love; the ordinary nature of contentment &amp; happiness. 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Valentine</a:t>
                      </a:r>
                    </a:p>
                    <a:p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Rejection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 of  simplistic commercial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 and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 clichéd notions of love; power and complexity of love; being in love can be painful and dangerous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endParaRPr 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5817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A Wife in London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Wife’s point of view; human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emotions mirrored in nature; terrible impact of war, tragedy and heartbreak of death; destruction of hope; fragility of relationships.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Death of a Naturalist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Loss of innocence/childhood; journey to adulthood; awakening of sexual awareness; enthusiasm vs revulsion; sinister power of nature.</a:t>
                      </a:r>
                      <a:endParaRPr 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Hawk Roosting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Arrogance of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absolute rulers; animals as  mirrors for humans; the psychology of leaders; the sinister nature of power; the non-</a:t>
                      </a:r>
                      <a:r>
                        <a:rPr lang="en-US" sz="800" baseline="0" dirty="0" err="1" smtClean="0">
                          <a:solidFill>
                            <a:schemeClr val="tx1"/>
                          </a:solidFill>
                        </a:rPr>
                        <a:t>romanticised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natural world; violence.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To Autumn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Life’s beauty &amp;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abundance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; natural process of aging leading to death; death as part of life; life as binary opposites: joy/suffering, life/death, abundance/loss.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Afternoons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The passing of youth; the tedious routine of adult life; the lost  identity/autonomy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of young mothers; the dreariness of suburban life; the unsatisfactory nature of life.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err="1" smtClean="0">
                          <a:solidFill>
                            <a:schemeClr val="tx1"/>
                          </a:solidFill>
                        </a:rPr>
                        <a:t>Dulce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 Et Decorum </a:t>
                      </a:r>
                      <a:r>
                        <a:rPr lang="en-US" sz="900" b="1" dirty="0" err="1" smtClean="0">
                          <a:solidFill>
                            <a:schemeClr val="tx1"/>
                          </a:solidFill>
                        </a:rPr>
                        <a:t>Est</a:t>
                      </a:r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Brutality and impact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of war; the suffering of innocent victims; cynical attitude towards patriotism;  inescapable memory; anger towards war propagandists. 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err="1" smtClean="0">
                          <a:solidFill>
                            <a:schemeClr val="tx1"/>
                          </a:solidFill>
                        </a:rPr>
                        <a:t>Ozymandias</a:t>
                      </a:r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The ephemerality of power; the  foolishness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 of hubris; the cruelty of tyrants; the eternal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 nature of time; the immortality of art. </a:t>
                      </a:r>
                      <a:endParaRPr 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343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err="1" smtClean="0">
                          <a:solidFill>
                            <a:schemeClr val="tx1"/>
                          </a:solidFill>
                        </a:rPr>
                        <a:t>Mametz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 Wood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The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 fragility of youth; the brutality of war; the healing power of nature; the untold stories of the past; the powerful &amp; the powerless.</a:t>
                      </a:r>
                      <a:endParaRPr 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178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Excerpt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 from The Prelude</a:t>
                      </a:r>
                      <a:endParaRPr lang="en-US" sz="9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The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 thrill &amp; exultation of childhood; the power &amp; beauty of winter; the way nature mirrors life; end of childhood; nostalgia for childhood.</a:t>
                      </a:r>
                      <a:endParaRPr 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329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2618429"/>
              </p:ext>
            </p:extLst>
          </p:nvPr>
        </p:nvGraphicFramePr>
        <p:xfrm>
          <a:off x="0" y="0"/>
          <a:ext cx="5940152" cy="68613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9592"/>
                <a:gridCol w="5040560"/>
              </a:tblGrid>
              <a:tr h="132093">
                <a:tc gridSpan="2">
                  <a:txBody>
                    <a:bodyPr/>
                    <a:lstStyle/>
                    <a:p>
                      <a:pPr algn="ctr"/>
                      <a:r>
                        <a:rPr lang="en-US" sz="750" b="1" dirty="0" smtClean="0">
                          <a:solidFill>
                            <a:schemeClr val="bg1"/>
                          </a:solidFill>
                        </a:rPr>
                        <a:t>Language</a:t>
                      </a:r>
                      <a:endParaRPr lang="en-US" sz="7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The Manhunt</a:t>
                      </a:r>
                      <a:endParaRPr lang="en-US" sz="9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‘porcelain’/‘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silk’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=  fragility/vulnerability;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‘foetus of metal’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= pain growing, damage is life-changing;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‘unexploded  mine’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= potential to explode/permanent scarring.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handle’/’hold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’= wife’s attentiveness /attempts at reconciliation.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Sonnet</a:t>
                      </a:r>
                      <a:r>
                        <a:rPr lang="en-US" sz="900" b="1" baseline="0" dirty="0" smtClean="0"/>
                        <a:t> 43</a:t>
                      </a:r>
                      <a:endParaRPr lang="en-US" sz="9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‘How do I love thee?’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= intimate conversation; ‘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depth’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, ‘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breadth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’ and ‘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height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’  contrast to ‘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level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of </a:t>
                      </a:r>
                      <a:r>
                        <a:rPr lang="en-US" sz="800" b="1" baseline="0" dirty="0" err="1" smtClean="0">
                          <a:solidFill>
                            <a:schemeClr val="tx1"/>
                          </a:solidFill>
                        </a:rPr>
                        <a:t>everyday’s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most quiet need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 = </a:t>
                      </a:r>
                      <a:r>
                        <a:rPr lang="en-US" sz="800" u="none" baseline="0" dirty="0" smtClean="0">
                          <a:solidFill>
                            <a:schemeClr val="tx1"/>
                          </a:solidFill>
                        </a:rPr>
                        <a:t>extremes and comprehensiveness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of love;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I love thee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 </a:t>
                      </a:r>
                      <a:r>
                        <a:rPr lang="en-US" sz="800" u="none" baseline="0" dirty="0" smtClean="0">
                          <a:solidFill>
                            <a:schemeClr val="tx1"/>
                          </a:solidFill>
                        </a:rPr>
                        <a:t>repeated to show devotion.</a:t>
                      </a:r>
                      <a:endParaRPr lang="en-US" sz="800" u="sng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London</a:t>
                      </a:r>
                      <a:endParaRPr lang="en-US" sz="9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Emotive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language and tone = sorrow and misery; repetition of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‘marks’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and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every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’; </a:t>
                      </a:r>
                      <a:r>
                        <a:rPr lang="en-US" sz="800" b="1" baseline="0" dirty="0" err="1" smtClean="0">
                          <a:solidFill>
                            <a:schemeClr val="tx1"/>
                          </a:solidFill>
                        </a:rPr>
                        <a:t>black’ning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church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 &amp;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Runs in blood down palace walls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 = criticism of ruling bodies;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mind-forged manacles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’’ = psychological imprisonment.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The Soldier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‘If I should die’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= acceptance /willing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to make sacrifice;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‘A dust whom England bore’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personified as maternal figure;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‘pulse in the eternal mind’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become part of God; 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‘English heaven’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heaven reflects English values. 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She Walks in Beauty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‘</a:t>
                      </a:r>
                      <a:r>
                        <a:rPr lang="en-GB" sz="800" b="1" baseline="0" dirty="0" smtClean="0">
                          <a:solidFill>
                            <a:schemeClr val="tx1"/>
                          </a:solidFill>
                        </a:rPr>
                        <a:t>Like the night /Of cloudless climes and starry skies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’ – dark/light imagery ; </a:t>
                      </a:r>
                      <a:r>
                        <a:rPr lang="en-GB" sz="800" b="1" baseline="0" dirty="0" smtClean="0">
                          <a:solidFill>
                            <a:schemeClr val="tx1"/>
                          </a:solidFill>
                        </a:rPr>
                        <a:t>‘starry’ 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= unobtainable/heavenly; ‘</a:t>
                      </a:r>
                      <a:r>
                        <a:rPr lang="en-GB" sz="800" b="1" baseline="0" dirty="0" smtClean="0">
                          <a:solidFill>
                            <a:schemeClr val="tx1"/>
                          </a:solidFill>
                        </a:rPr>
                        <a:t>tender light /’ gaudy day’ </a:t>
                      </a:r>
                      <a:r>
                        <a:rPr lang="en-GB" sz="800" b="0" baseline="0" dirty="0" smtClean="0">
                          <a:solidFill>
                            <a:schemeClr val="tx1"/>
                          </a:solidFill>
                        </a:rPr>
                        <a:t>= 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admires natural beauty, not lustful; </a:t>
                      </a:r>
                      <a:r>
                        <a:rPr lang="en-GB" sz="800" b="1" baseline="0" dirty="0" smtClean="0">
                          <a:solidFill>
                            <a:schemeClr val="tx1"/>
                          </a:solidFill>
                        </a:rPr>
                        <a:t>‘eloquent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’ = expressive beauty. 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Living Space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‘Nothing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is flat or parallel’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 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classes not equal - a clear divide; </a:t>
                      </a:r>
                      <a:r>
                        <a:rPr lang="en-GB" sz="800" b="1" baseline="0" dirty="0" smtClean="0">
                          <a:solidFill>
                            <a:schemeClr val="tx1"/>
                          </a:solidFill>
                        </a:rPr>
                        <a:t>‘eggs in a wire basket’ 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= vulnerability/fragility &amp; new life/optimism; ‘ </a:t>
                      </a:r>
                      <a:r>
                        <a:rPr lang="en-GB" sz="800" b="1" baseline="0" dirty="0" smtClean="0">
                          <a:solidFill>
                            <a:schemeClr val="tx1"/>
                          </a:solidFill>
                        </a:rPr>
                        <a:t>slanted universe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’  = inequality; ‘</a:t>
                      </a:r>
                      <a:r>
                        <a:rPr lang="en-GB" sz="800" b="1" baseline="0" dirty="0" smtClean="0">
                          <a:solidFill>
                            <a:schemeClr val="tx1"/>
                          </a:solidFill>
                        </a:rPr>
                        <a:t>bright, thin walls of faith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’ = optimism protects against harsh reality.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800" b="1" dirty="0" smtClean="0"/>
                        <a:t>As Imperceptibly As</a:t>
                      </a:r>
                      <a:r>
                        <a:rPr lang="en-US" sz="800" b="1" baseline="0" dirty="0" smtClean="0"/>
                        <a:t> Grief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Nature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personified;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‘imperceptibly’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gradually/subtly;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sequestered ‘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seized / confiscated; ‘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Morning shone a courteous, yet harrowing Grace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’–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gentle &amp;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kind things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cause  pain; ‘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wing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’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and ‘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keel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’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things easily slip away from us.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41764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Cozy Apologia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‘</a:t>
                      </a:r>
                      <a:r>
                        <a:rPr lang="en-US" sz="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Apologia</a:t>
                      </a:r>
                      <a:r>
                        <a:rPr lang="en-US" sz="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' = a </a:t>
                      </a:r>
                      <a:r>
                        <a:rPr lang="en-US" sz="8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defence</a:t>
                      </a:r>
                      <a:r>
                        <a:rPr lang="en-US" sz="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 </a:t>
                      </a:r>
                      <a:r>
                        <a:rPr lang="en-US" sz="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‘chain mail glinting’ </a:t>
                      </a:r>
                      <a:r>
                        <a:rPr lang="en-US" sz="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  ironic</a:t>
                      </a:r>
                      <a:r>
                        <a:rPr lang="en-US" sz="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affectionate </a:t>
                      </a:r>
                      <a:r>
                        <a:rPr lang="en-US" sz="800" b="0" i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cliche</a:t>
                      </a:r>
                      <a:r>
                        <a:rPr lang="en-US" sz="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 </a:t>
                      </a:r>
                      <a:r>
                        <a:rPr lang="en-GB" sz="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‘Big Bad Floyd’ </a:t>
                      </a:r>
                      <a:r>
                        <a:rPr lang="en-GB" sz="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 storm personified</a:t>
                      </a:r>
                      <a:r>
                        <a:rPr lang="en-GB" sz="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as failed love; </a:t>
                      </a:r>
                      <a:r>
                        <a:rPr lang="en-US" sz="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‘thin as licorice &amp; as chewy’ </a:t>
                      </a:r>
                      <a:r>
                        <a:rPr lang="en-US" sz="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</a:t>
                      </a:r>
                      <a:r>
                        <a:rPr lang="en-US" sz="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 substance to love;  </a:t>
                      </a:r>
                      <a:r>
                        <a:rPr lang="en-US" sz="800" b="1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‘but fall short of the Divine’ </a:t>
                      </a:r>
                      <a:r>
                        <a:rPr lang="en-US" sz="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 love is earthly, not heavenly.</a:t>
                      </a:r>
                      <a:endParaRPr lang="en-US" sz="800" b="1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r>
                        <a:rPr lang="en-US" sz="900" b="1" dirty="0" smtClean="0"/>
                        <a:t>Valentine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‘O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nion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’ =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extended metaphor - love is layered &amp; complex;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Not a red rose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 = rejection of commercialization/simplistic symbols ;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fierce kiss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 sexual passion/danger of love;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cling to your knife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 = dangerous/obsessive love.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A Wife in London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“tawny vapour/webby fold” =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o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minous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 – 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darkness/ tragedy;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“He –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has fallen”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– euphemism shields harsh truth;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“fog hangs thicker”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 – pathetic fallacy, grief setting in; “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New love that they would learn” =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irony heightens tragedy.</a:t>
                      </a:r>
                      <a:endParaRPr lang="en-US" sz="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8403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Death of a Naturalist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‘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flax –dam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festered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 = decaying childhood /sinister undertones;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daddy frog .. croaked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 = naïve euphemisms;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grenades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’,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invaded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 = </a:t>
                      </a:r>
                      <a:r>
                        <a:rPr lang="en-US" sz="800" u="sng" baseline="0" dirty="0" smtClean="0">
                          <a:solidFill>
                            <a:schemeClr val="tx1"/>
                          </a:solidFill>
                        </a:rPr>
                        <a:t>military imagery</a:t>
                      </a:r>
                      <a:r>
                        <a:rPr lang="en-US" sz="800" u="none" baseline="0" dirty="0" smtClean="0">
                          <a:solidFill>
                            <a:schemeClr val="tx1"/>
                          </a:solidFill>
                        </a:rPr>
                        <a:t>  &amp; threat/fear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‘spawn would clutch it’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= unable to escape adulthood.</a:t>
                      </a:r>
                      <a:endParaRPr 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Hawk Roosting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Repeated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’,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my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’,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me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‘ =  blinded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by arrogance;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‘I sit in the top of the wood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’ = 1</a:t>
                      </a:r>
                      <a:r>
                        <a:rPr lang="en-US" sz="800" baseline="30000" dirty="0" smtClean="0">
                          <a:solidFill>
                            <a:schemeClr val="tx1"/>
                          </a:solidFill>
                        </a:rPr>
                        <a:t>st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in food chain, power;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‘hold Creation in my foot’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delusions of grandeur; 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sun is behind me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 = nature’s most powerful force supports him; 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83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To Autumn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</a:t>
                      </a:r>
                      <a:r>
                        <a:rPr lang="en-GB" sz="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mists and mellow fruitfulness</a:t>
                      </a:r>
                      <a:r>
                        <a:rPr lang="en-GB" sz="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’  = beauty &amp; peacefulness of autumn; ‘</a:t>
                      </a:r>
                      <a:r>
                        <a:rPr lang="en-GB" sz="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fill all fruit with ripeness</a:t>
                      </a:r>
                      <a:r>
                        <a:rPr lang="en-GB" sz="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’ –abundance &amp; pleasures; ‘</a:t>
                      </a:r>
                      <a:r>
                        <a:rPr lang="en-GB" sz="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Who hath not seen thee oft amid thy store?’ </a:t>
                      </a:r>
                      <a:r>
                        <a:rPr lang="en-GB" sz="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– personified as  a beautiful goddess; ‘</a:t>
                      </a:r>
                      <a:r>
                        <a:rPr lang="en-GB" sz="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gathering swallows twitter in the sky</a:t>
                      </a:r>
                      <a:r>
                        <a:rPr lang="en-GB" sz="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’ = coming of winter/passing of life.</a:t>
                      </a:r>
                      <a:r>
                        <a:rPr lang="en-GB" sz="7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Afternoons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Summer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is fading” =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youthfulness/happiness  going;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hollows of afternoons” 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=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emptiness/dreariness/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routine;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“beauty has thickened”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= aging,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no time for themselves; “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something is pushing them to the side of their lives”=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 elusive, forced loss of autonomy</a:t>
                      </a:r>
                      <a:r>
                        <a:rPr lang="en-US" sz="700" b="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sz="7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err="1" smtClean="0"/>
                        <a:t>Dulce</a:t>
                      </a:r>
                      <a:r>
                        <a:rPr lang="en-US" sz="900" b="1" dirty="0" smtClean="0"/>
                        <a:t> Et Decorum </a:t>
                      </a:r>
                      <a:r>
                        <a:rPr lang="en-US" sz="900" b="1" dirty="0" err="1" smtClean="0"/>
                        <a:t>Est</a:t>
                      </a:r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Imagery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of exhaustion and  despair at the start: ‘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bent-double’, ‘drunk with fatigue’; 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‘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blood-shod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’; ‘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beggars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’/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‘hags’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</a:rPr>
                        <a:t>= youth &amp; vitality torn away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;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</a:rPr>
                        <a:t> t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one of struggle with repeated use of participles; ‘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old Lie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’ = significant, shows title is ironic.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err="1" smtClean="0"/>
                        <a:t>Ozymandias</a:t>
                      </a:r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‘antique land’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= this will have a timeless story/moral;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‘king of kings’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Godlike hubris of some rulers;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‘colossal wreck’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</a:t>
                      </a:r>
                      <a:r>
                        <a:rPr lang="en-US" sz="800" u="sng" baseline="0" dirty="0" smtClean="0">
                          <a:solidFill>
                            <a:schemeClr val="tx1"/>
                          </a:solidFill>
                        </a:rPr>
                        <a:t>oxymoron</a:t>
                      </a:r>
                      <a:r>
                        <a:rPr lang="en-US" sz="800" u="none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shows power is fragile; 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‘lone and level sands stretch’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time &amp; nature will outlast man. 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err="1" smtClean="0"/>
                        <a:t>Mametz</a:t>
                      </a:r>
                      <a:r>
                        <a:rPr lang="en-US" sz="900" b="1" dirty="0" smtClean="0"/>
                        <a:t> Wood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u="sng" dirty="0" smtClean="0">
                          <a:solidFill>
                            <a:schemeClr val="tx1"/>
                          </a:solidFill>
                        </a:rPr>
                        <a:t>allusion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to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‘dance macabre’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= unity/togetherness  in death;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‘absent tongues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’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voiceless cannon fodder;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‘broken bird’s egg’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 </a:t>
                      </a:r>
                      <a:r>
                        <a:rPr lang="en-US" sz="800" u="sng" baseline="0" dirty="0" smtClean="0">
                          <a:solidFill>
                            <a:schemeClr val="tx1"/>
                          </a:solidFill>
                        </a:rPr>
                        <a:t>metaphor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for fragility;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‘wound working foreign body’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nature heals by revealing the truth of war.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282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Excerpt</a:t>
                      </a:r>
                      <a:r>
                        <a:rPr lang="en-US" sz="900" b="1" baseline="0" dirty="0" smtClean="0"/>
                        <a:t> from The Prelude</a:t>
                      </a:r>
                      <a:endParaRPr lang="en-US" sz="900" b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‘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a time of rapture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’ =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joyous ecstasy /celebration;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twinkled like iron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 = power &amp; magic of winter;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an alien sound/O melancholy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 = happy days of youth are past;  ‘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orange sky of evening died away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’ = intense vibrancy of youth dies.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363791"/>
              </p:ext>
            </p:extLst>
          </p:nvPr>
        </p:nvGraphicFramePr>
        <p:xfrm>
          <a:off x="5903640" y="0"/>
          <a:ext cx="3240360" cy="68784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4036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 smtClean="0">
                          <a:solidFill>
                            <a:schemeClr val="bg1"/>
                          </a:solidFill>
                        </a:rPr>
                        <a:t>Form</a:t>
                      </a:r>
                      <a:r>
                        <a:rPr lang="en-US" sz="800" b="1" baseline="0" dirty="0" smtClean="0">
                          <a:solidFill>
                            <a:schemeClr val="bg1"/>
                          </a:solidFill>
                        </a:rPr>
                        <a:t> and structure</a:t>
                      </a:r>
                      <a:endParaRPr lang="en-US" sz="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2633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Gradual/sequential healing process;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couplets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= perceived closeness of couple;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rhyme scheme 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falters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= difficulty/turbulence of relationship.</a:t>
                      </a:r>
                      <a:endParaRPr lang="en-US" sz="800" b="1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8807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Repetition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= prayer; start/end both reference limitlessness of her love; 14 line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sonnet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but imperfect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rhyme scheme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true but unconventional love.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1283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Dramatic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first-person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monologue; regular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ABAB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rhyme scheme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reinforces the relentless oppression and misery (&amp; walking pace).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6558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i="0" dirty="0" smtClean="0">
                          <a:solidFill>
                            <a:schemeClr val="tx1"/>
                          </a:solidFill>
                        </a:rPr>
                        <a:t>Sonnet</a:t>
                      </a:r>
                      <a:r>
                        <a:rPr lang="en-US" sz="800" b="1" i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structure;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octave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(first 8 lines) = earth,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sestet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(last 6 lines) = heaven; </a:t>
                      </a:r>
                      <a:r>
                        <a:rPr lang="en-US" sz="800" b="1" baseline="0" dirty="0" err="1" smtClean="0">
                          <a:solidFill>
                            <a:schemeClr val="tx1"/>
                          </a:solidFill>
                        </a:rPr>
                        <a:t>volta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shifts focus from the tangible to the intangible.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6983">
                <a:tc>
                  <a:txBody>
                    <a:bodyPr/>
                    <a:lstStyle/>
                    <a:p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Alternate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line rhyme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= faultless perfection;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light &amp; dark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imagery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creates perfect balance; 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enjambment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= narrator’s breathless appreciation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83401"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US" sz="800" baseline="30000" dirty="0" smtClean="0">
                          <a:solidFill>
                            <a:schemeClr val="tx1"/>
                          </a:solidFill>
                        </a:rPr>
                        <a:t>st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dirty="0" err="1" smtClean="0">
                          <a:solidFill>
                            <a:schemeClr val="tx1"/>
                          </a:solidFill>
                        </a:rPr>
                        <a:t>st.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= sarcastic, negative view;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sz="800" baseline="30000" dirty="0" smtClean="0">
                          <a:solidFill>
                            <a:schemeClr val="tx1"/>
                          </a:solidFill>
                        </a:rPr>
                        <a:t>nd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dirty="0" err="1" smtClean="0">
                          <a:solidFill>
                            <a:schemeClr val="tx1"/>
                          </a:solidFill>
                        </a:rPr>
                        <a:t>st.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= squeezed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in -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small living space; 3</a:t>
                      </a:r>
                      <a:r>
                        <a:rPr lang="en-US" sz="800" baseline="30000" dirty="0" smtClean="0">
                          <a:solidFill>
                            <a:schemeClr val="tx1"/>
                          </a:solidFill>
                        </a:rPr>
                        <a:t>rd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aseline="0" dirty="0" err="1" smtClean="0">
                          <a:solidFill>
                            <a:schemeClr val="tx1"/>
                          </a:solidFill>
                        </a:rPr>
                        <a:t>st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= admiration of slum-dwellers; longer lines jut out = ramshackle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08161"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Series of dashes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hesitant and disjointed pace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; the poem’s structure reflects her own fractured state of mind. 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6983">
                <a:tc>
                  <a:txBody>
                    <a:bodyPr/>
                    <a:lstStyle/>
                    <a:p>
                      <a:r>
                        <a:rPr lang="en-GB" sz="800" b="1" dirty="0" smtClean="0">
                          <a:solidFill>
                            <a:schemeClr val="tx1"/>
                          </a:solidFill>
                        </a:rPr>
                        <a:t>Rhyming couplets</a:t>
                      </a:r>
                      <a:r>
                        <a:rPr lang="en-GB" sz="8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= contentment;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rhyme scheme breaks down = disruption of the storm; pattern of stresses = relaxed, informal voice.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25978">
                <a:tc>
                  <a:txBody>
                    <a:bodyPr/>
                    <a:lstStyle/>
                    <a:p>
                      <a:r>
                        <a:rPr lang="en-GB" sz="700" b="1" dirty="0" smtClean="0">
                          <a:solidFill>
                            <a:schemeClr val="tx1"/>
                          </a:solidFill>
                        </a:rPr>
                        <a:t>Metaphysical poets </a:t>
                      </a:r>
                      <a:r>
                        <a:rPr lang="en-GB" sz="700" dirty="0" smtClean="0">
                          <a:solidFill>
                            <a:schemeClr val="tx1"/>
                          </a:solidFill>
                        </a:rPr>
                        <a:t>used ordinary objects to surprise</a:t>
                      </a:r>
                      <a:r>
                        <a:rPr lang="en-GB" sz="7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700" dirty="0" smtClean="0">
                          <a:solidFill>
                            <a:schemeClr val="tx1"/>
                          </a:solidFill>
                        </a:rPr>
                        <a:t>;</a:t>
                      </a:r>
                      <a:r>
                        <a:rPr lang="en-GB" sz="7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700" b="1" baseline="0" dirty="0" smtClean="0">
                          <a:solidFill>
                            <a:schemeClr val="tx1"/>
                          </a:solidFill>
                        </a:rPr>
                        <a:t>1st person, direct address</a:t>
                      </a:r>
                      <a:r>
                        <a:rPr lang="en-GB" sz="700" baseline="0" dirty="0" smtClean="0">
                          <a:solidFill>
                            <a:schemeClr val="tx1"/>
                          </a:solidFill>
                        </a:rPr>
                        <a:t> = one-sided conversation; romantic images in 1</a:t>
                      </a:r>
                      <a:r>
                        <a:rPr lang="en-GB" sz="700" baseline="30000" dirty="0" smtClean="0">
                          <a:solidFill>
                            <a:schemeClr val="tx1"/>
                          </a:solidFill>
                        </a:rPr>
                        <a:t>st</a:t>
                      </a:r>
                      <a:r>
                        <a:rPr lang="en-GB" sz="700" baseline="0" dirty="0" smtClean="0">
                          <a:solidFill>
                            <a:schemeClr val="tx1"/>
                          </a:solidFill>
                        </a:rPr>
                        <a:t> stanza  contrast with sinister end.</a:t>
                      </a:r>
                      <a:endParaRPr lang="en-US" sz="7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6983">
                <a:tc>
                  <a:txBody>
                    <a:bodyPr/>
                    <a:lstStyle/>
                    <a:p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Two halves = life split in two; clear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rhyme scheme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= a sense of inevitable tragedy; p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resent tense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=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story unfolding around us. 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6983"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US" sz="800" baseline="30000" dirty="0" smtClean="0">
                          <a:solidFill>
                            <a:schemeClr val="tx1"/>
                          </a:solidFill>
                        </a:rPr>
                        <a:t>st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stanza = innocence, 2</a:t>
                      </a:r>
                      <a:r>
                        <a:rPr lang="en-US" sz="800" baseline="30000" dirty="0" smtClean="0">
                          <a:solidFill>
                            <a:schemeClr val="tx1"/>
                          </a:solidFill>
                        </a:rPr>
                        <a:t>nd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stanza  = experience; 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enjambment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in 1</a:t>
                      </a:r>
                      <a:r>
                        <a:rPr lang="en-US" sz="800" baseline="30000" dirty="0" smtClean="0">
                          <a:solidFill>
                            <a:schemeClr val="tx1"/>
                          </a:solidFill>
                        </a:rPr>
                        <a:t>st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stanza amplifies enthusiasm;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blank verse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in iambic pentameter.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74146"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end-stopped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lines = certainty &amp; strong controlled ideas; steady,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calm pace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reflects confidence;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6 stanzas of four lines = strong, regular.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42922"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Ode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=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ancient Greek form in praise of person/thing;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St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 – praises autumn;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St 2 – addresses as  goddess; St3 –  inevitable change to winter.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3 unrhymed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 stanzas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is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unsatisfactory - like their lives; 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enjambment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&amp;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repeated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“courting-places” = life goes on/next generation doomed to follow.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stanzas of different length in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first person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Direct address 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in final stanza. Variation of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</a:rPr>
                        <a:t>pace: 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turgid – rapid – reflective.</a:t>
                      </a:r>
                    </a:p>
                    <a:p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36024"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sonnet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form = fleeting nature of power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; </a:t>
                      </a:r>
                      <a:r>
                        <a:rPr lang="en-GB" sz="800" b="1" baseline="0" dirty="0" smtClean="0">
                          <a:solidFill>
                            <a:schemeClr val="tx1"/>
                          </a:solidFill>
                        </a:rPr>
                        <a:t>ironic contrast 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between inscription and reality; </a:t>
                      </a:r>
                      <a:r>
                        <a:rPr lang="en-GB" sz="800" b="1" baseline="0" dirty="0" smtClean="0">
                          <a:solidFill>
                            <a:schemeClr val="tx1"/>
                          </a:solidFill>
                        </a:rPr>
                        <a:t>anti-climax 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highlighted by </a:t>
                      </a:r>
                      <a:r>
                        <a:rPr lang="en-GB" sz="800" b="1" baseline="0" dirty="0" smtClean="0">
                          <a:solidFill>
                            <a:schemeClr val="tx1"/>
                          </a:solidFill>
                        </a:rPr>
                        <a:t>caesura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 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6983"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/>
                          </a:solidFill>
                        </a:rPr>
                        <a:t>three line stanzas 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recreate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ploughed field; poem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shifts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from land to soldiers  - brings both together in final stanza;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closure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in final stanza.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18162"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Frequent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enjambment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/single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stanza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/two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sentences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creates pace – mimics speed of childhood; </a:t>
                      </a:r>
                      <a:r>
                        <a:rPr lang="en-US" sz="800" b="1" baseline="0" dirty="0" smtClean="0">
                          <a:solidFill>
                            <a:schemeClr val="tx1"/>
                          </a:solidFill>
                        </a:rPr>
                        <a:t>tone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shifts from joy to wistful melancholy.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888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</TotalTime>
  <Words>2454</Words>
  <Application>Microsoft Office PowerPoint</Application>
  <PresentationFormat>On-screen Show (4:3)</PresentationFormat>
  <Paragraphs>132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Bloomfield, Katherine</cp:lastModifiedBy>
  <cp:revision>129</cp:revision>
  <cp:lastPrinted>2017-12-19T17:17:28Z</cp:lastPrinted>
  <dcterms:created xsi:type="dcterms:W3CDTF">2017-12-04T19:35:11Z</dcterms:created>
  <dcterms:modified xsi:type="dcterms:W3CDTF">2018-10-09T07:57:12Z</dcterms:modified>
</cp:coreProperties>
</file>