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20" y="54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EAC19-E14C-44F2-ACCB-94A8502C8A0C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27DA4-6FA2-4A08-B7B9-CC8D1B5433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845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27DA4-6FA2-4A08-B7B9-CC8D1B54332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7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345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465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2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39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55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0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60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5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36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52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30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5F07B-39AC-4545-BC69-7C860D7890D8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49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EjMT6-MTfk-Kzv7pM632fdJHniPWjiJGs9V3Muy8uVpUOVE1RjdOOE1OTE5JVExFWTNHUThRRTZWNS4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M6utFtIafQ4&amp;list=PLDUj9NbZdXxcXgviL5y2omFXxCdwKwEOC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340769" cy="88338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 rot="5400000">
            <a:off x="1830880" y="7006147"/>
            <a:ext cx="1082304" cy="47174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0" y="56456"/>
            <a:ext cx="1340769" cy="5763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u="sng" dirty="0" smtClean="0"/>
              <a:t>Exam Questions – use the KO and your own knowledge to answer these questions:</a:t>
            </a:r>
          </a:p>
          <a:p>
            <a:endParaRPr lang="en-GB" sz="1050" i="1" u="sng" dirty="0"/>
          </a:p>
          <a:p>
            <a:pPr marL="228600" indent="-228600">
              <a:buAutoNum type="arabicPeriod"/>
            </a:pPr>
            <a:r>
              <a:rPr lang="en-GB" sz="1050" b="1" dirty="0" smtClean="0"/>
              <a:t>Explain how mechanical  weathering can affect the coastline? (3)</a:t>
            </a:r>
          </a:p>
          <a:p>
            <a:pPr marL="228600" indent="-228600">
              <a:buAutoNum type="arabicPeriod"/>
            </a:pPr>
            <a:endParaRPr lang="en-GB" sz="1050" b="1" dirty="0"/>
          </a:p>
          <a:p>
            <a:pPr marL="228600" indent="-228600">
              <a:buAutoNum type="arabicPeriod"/>
            </a:pPr>
            <a:r>
              <a:rPr lang="en-GB" sz="1050" b="1" dirty="0" smtClean="0"/>
              <a:t>Compare the characteristics of destructive and constructive waves (4)</a:t>
            </a:r>
          </a:p>
          <a:p>
            <a:pPr marL="228600" indent="-228600">
              <a:buAutoNum type="arabicPeriod"/>
            </a:pPr>
            <a:endParaRPr lang="en-GB" sz="1050" b="1" dirty="0"/>
          </a:p>
          <a:p>
            <a:pPr marL="228600" indent="-228600">
              <a:buAutoNum type="arabicPeriod"/>
            </a:pPr>
            <a:r>
              <a:rPr lang="en-GB" sz="1050" b="1" dirty="0" smtClean="0"/>
              <a:t>Explain the formation of headlands and bays (4)</a:t>
            </a:r>
          </a:p>
          <a:p>
            <a:pPr marL="228600" indent="-228600">
              <a:buAutoNum type="arabicPeriod"/>
            </a:pPr>
            <a:endParaRPr lang="en-GB" sz="1050" b="1" dirty="0"/>
          </a:p>
          <a:p>
            <a:pPr marL="228600" indent="-228600">
              <a:buAutoNum type="arabicPeriod"/>
            </a:pPr>
            <a:r>
              <a:rPr lang="en-GB" sz="1050" b="1" dirty="0" smtClean="0"/>
              <a:t>Evaluate the effectiveness of a coastal management scheme you have studied (6)</a:t>
            </a:r>
          </a:p>
          <a:p>
            <a:pPr algn="ctr"/>
            <a:endParaRPr lang="en-GB" sz="1050" i="1" u="sng" dirty="0" smtClean="0"/>
          </a:p>
          <a:p>
            <a:pPr algn="ctr"/>
            <a:r>
              <a:rPr lang="en-GB" sz="1050" i="1" u="sng" dirty="0" smtClean="0"/>
              <a:t>Come up with at least two of your own exam questions </a:t>
            </a:r>
          </a:p>
          <a:p>
            <a:pPr marL="228600" indent="-228600">
              <a:buAutoNum type="arabicPeriod"/>
            </a:pPr>
            <a:endParaRPr lang="en-GB" sz="1100" b="1" dirty="0"/>
          </a:p>
          <a:p>
            <a:pPr marL="228600" indent="-228600">
              <a:buAutoNum type="arabicPeriod"/>
            </a:pPr>
            <a:endParaRPr lang="en-GB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8915313"/>
            <a:ext cx="38497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 smtClean="0"/>
              <a:t>Summary:</a:t>
            </a:r>
            <a:endParaRPr lang="en-GB" sz="1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340769" y="0"/>
            <a:ext cx="5517231" cy="38164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40" b="1" smtClean="0"/>
              <a:t>UK Landscapes - Coasts: </a:t>
            </a:r>
            <a:r>
              <a:rPr lang="en-GB" sz="940" b="1" dirty="0" smtClean="0"/>
              <a:t>Key Concept Knowledge Organiser</a:t>
            </a:r>
          </a:p>
          <a:p>
            <a:pPr algn="ctr"/>
            <a:r>
              <a:rPr lang="en-GB" sz="940" i="1" dirty="0" smtClean="0"/>
              <a:t>(Please remember this should be used in addition to, not in place of your book)</a:t>
            </a:r>
          </a:p>
        </p:txBody>
      </p:sp>
      <p:sp>
        <p:nvSpPr>
          <p:cNvPr id="2" name="Rectangle 1"/>
          <p:cNvSpPr/>
          <p:nvPr/>
        </p:nvSpPr>
        <p:spPr>
          <a:xfrm>
            <a:off x="-19382" y="7117367"/>
            <a:ext cx="13421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 smtClean="0"/>
              <a:t>Follow the link to test/quiz yourself on the content of this knowledge </a:t>
            </a:r>
            <a:r>
              <a:rPr lang="en-GB" sz="900"/>
              <a:t>organiser: </a:t>
            </a:r>
            <a:r>
              <a:rPr lang="en-GB" sz="900">
                <a:hlinkClick r:id="rId3"/>
              </a:rPr>
              <a:t>https://</a:t>
            </a:r>
            <a:r>
              <a:rPr lang="en-GB" sz="900" smtClean="0">
                <a:hlinkClick r:id="rId3"/>
              </a:rPr>
              <a:t>forms.office.com/Pages/ResponsePage.aspx?id=EjMT6-MTfk-Kzv7pM632fdJHniPWjiJGs9V3Muy8uVpUOVE1RjdOOE1OTE5JVExFWTNHUThRRTZWNS4u</a:t>
            </a:r>
            <a:endParaRPr lang="en-GB" sz="900" smtClean="0"/>
          </a:p>
          <a:p>
            <a:endParaRPr lang="en-GB" sz="9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183890"/>
              </p:ext>
            </p:extLst>
          </p:nvPr>
        </p:nvGraphicFramePr>
        <p:xfrm>
          <a:off x="1340769" y="381644"/>
          <a:ext cx="5517231" cy="35497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19"/>
                <a:gridCol w="2636912"/>
              </a:tblGrid>
              <a:tr h="222202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b="1" dirty="0" smtClean="0"/>
                        <a:t>1. What processes shape our coastline?</a:t>
                      </a:r>
                      <a:endParaRPr lang="en-GB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5522">
                <a:tc>
                  <a:txBody>
                    <a:bodyPr/>
                    <a:lstStyle/>
                    <a:p>
                      <a:r>
                        <a:rPr lang="en-GB" sz="900" b="1" smtClean="0"/>
                        <a:t>a. Weathering</a:t>
                      </a:r>
                      <a:r>
                        <a:rPr lang="en-GB" sz="900" smtClean="0"/>
                        <a:t> is the break down of rock in</a:t>
                      </a:r>
                      <a:r>
                        <a:rPr lang="en-GB" sz="900" baseline="0" smtClean="0"/>
                        <a:t> situ (without moving). </a:t>
                      </a:r>
                      <a:endParaRPr lang="en-GB" sz="9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smtClean="0"/>
                        <a:t>b. Mass</a:t>
                      </a:r>
                      <a:r>
                        <a:rPr lang="en-GB" sz="900" b="1" baseline="0" smtClean="0"/>
                        <a:t> Movement </a:t>
                      </a:r>
                      <a:r>
                        <a:rPr lang="en-GB" sz="900" b="0" baseline="0" smtClean="0"/>
                        <a:t>is the downhill movement of material under the influence of gravity</a:t>
                      </a:r>
                      <a:endParaRPr lang="en-GB" sz="900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22090">
                <a:tc>
                  <a:txBody>
                    <a:bodyPr/>
                    <a:lstStyle/>
                    <a:p>
                      <a:r>
                        <a:rPr lang="en-GB" sz="900" b="1" smtClean="0"/>
                        <a:t>Mechanical Weathering</a:t>
                      </a:r>
                      <a:r>
                        <a:rPr lang="en-GB" sz="900" smtClean="0"/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900" b="1" smtClean="0"/>
                        <a:t>Freeze-thaw</a:t>
                      </a:r>
                      <a:r>
                        <a:rPr lang="en-GB" sz="900" baseline="0" smtClean="0"/>
                        <a:t> – when water enters cracks in rocks and freezes (i.e during the night) it expands by 9% putting pressure on the rock surrounding the crack. Repetition of this di-urnal (nighttime freezing, daytime thawing) eventually cause sthe rock to break apart.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smtClean="0"/>
                        <a:t>Chemical Weathering</a:t>
                      </a:r>
                      <a:r>
                        <a:rPr lang="en-GB" sz="900" baseline="0" smtClean="0"/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smtClean="0"/>
                        <a:t>Solution</a:t>
                      </a:r>
                      <a:r>
                        <a:rPr lang="en-GB" sz="900" baseline="0" smtClean="0"/>
                        <a:t> is when parts of the rock such as calcium carbonate react with acid in rainwater and dissolve.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smtClean="0"/>
                        <a:t>Sliding: </a:t>
                      </a:r>
                      <a:r>
                        <a:rPr lang="en-GB" sz="900" b="0" smtClean="0"/>
                        <a:t>Occurs on steep cliffs weakened by weathering</a:t>
                      </a:r>
                      <a:r>
                        <a:rPr lang="en-GB" sz="900" b="0" baseline="0" smtClean="0"/>
                        <a:t>. Saturated (waterlogged) material slips down slope along a line of weakness.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smtClean="0"/>
                        <a:t>Rockfall: </a:t>
                      </a:r>
                      <a:r>
                        <a:rPr lang="en-GB" sz="900" b="0" baseline="0" smtClean="0"/>
                        <a:t>Occurs on jointed (cracked) vertical cliffs where freeze thaw causes large pieces of rock to fall away from the cliff.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smtClean="0"/>
                        <a:t>Rotational Slumping: </a:t>
                      </a:r>
                      <a:r>
                        <a:rPr lang="en-GB" sz="900" b="0" baseline="0" smtClean="0"/>
                        <a:t>similar to sliding but the top material slumps off the material below along a curved slip plane – i.e at Barton on Sea</a:t>
                      </a:r>
                      <a:endParaRPr lang="en-GB" sz="900" b="1"/>
                    </a:p>
                  </a:txBody>
                  <a:tcPr/>
                </a:tc>
              </a:tr>
              <a:tr h="149230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c. Erosion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Hydraulic Action: </a:t>
                      </a:r>
                      <a:r>
                        <a:rPr lang="en-GB" sz="900" b="0" baseline="0" dirty="0" smtClean="0"/>
                        <a:t>as waves hit the coast water is forced into cracks into rock, increasing the air pressure inside the cracks which puts pressure on the rock surrounding the cracks.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Abrasion: </a:t>
                      </a:r>
                      <a:r>
                        <a:rPr lang="en-GB" sz="900" b="0" baseline="0" dirty="0" smtClean="0"/>
                        <a:t>rocks carried in the water hit into the cliffs wearing them away – a bit like the effect of sandpaper.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Attrition: </a:t>
                      </a:r>
                      <a:r>
                        <a:rPr lang="en-GB" sz="900" b="0" baseline="0" dirty="0" smtClean="0"/>
                        <a:t>rocks carried in the water become smaller and rounder  as they collide with each other</a:t>
                      </a:r>
                      <a:endParaRPr lang="en-GB" sz="900" b="1" baseline="0" dirty="0" smtClean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smtClean="0"/>
                        <a:t>d. Longshore Drift:</a:t>
                      </a:r>
                      <a:r>
                        <a:rPr lang="en-GB" sz="900" b="1" baseline="0" smtClean="0"/>
                        <a:t> </a:t>
                      </a:r>
                      <a:r>
                        <a:rPr lang="en-GB" sz="900" b="0" baseline="0" smtClean="0"/>
                        <a:t>the movement of sediment parallel to the coast in the direction of the prevailing wind.</a:t>
                      </a:r>
                      <a:endParaRPr lang="en-GB" sz="900" b="1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900" b="1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900" b="1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701" t="21155" r="29000" b="6012"/>
          <a:stretch/>
        </p:blipFill>
        <p:spPr>
          <a:xfrm>
            <a:off x="4661896" y="2807428"/>
            <a:ext cx="2160126" cy="927827"/>
          </a:xfrm>
          <a:prstGeom prst="rect">
            <a:avLst/>
          </a:prstGeom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078145"/>
              </p:ext>
            </p:extLst>
          </p:nvPr>
        </p:nvGraphicFramePr>
        <p:xfrm>
          <a:off x="1355489" y="3746689"/>
          <a:ext cx="5517231" cy="880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5"/>
                <a:gridCol w="2852936"/>
              </a:tblGrid>
              <a:tr h="880024">
                <a:tc>
                  <a:txBody>
                    <a:bodyPr/>
                    <a:lstStyle/>
                    <a:p>
                      <a:pPr algn="l"/>
                      <a:r>
                        <a:rPr lang="en-GB" sz="900" b="1" dirty="0" smtClean="0"/>
                        <a:t>2.Waves:</a:t>
                      </a:r>
                    </a:p>
                    <a:p>
                      <a:pPr algn="l"/>
                      <a:r>
                        <a:rPr lang="en-GB" sz="900" b="0" dirty="0" smtClean="0"/>
                        <a:t>Wave strength </a:t>
                      </a:r>
                      <a:r>
                        <a:rPr lang="en-GB" sz="900" b="0" baseline="0" dirty="0" smtClean="0"/>
                        <a:t>is dependent on: a) the strength of the wind, b)how long the wind has been blowing and c) the </a:t>
                      </a:r>
                      <a:r>
                        <a:rPr lang="en-GB" sz="900" b="1" baseline="0" dirty="0" smtClean="0"/>
                        <a:t>fetch</a:t>
                      </a:r>
                      <a:r>
                        <a:rPr lang="en-GB" sz="900" b="0" baseline="0" dirty="0" smtClean="0"/>
                        <a:t> (the distance of open water the wind has been blowing over)</a:t>
                      </a:r>
                      <a:endParaRPr lang="en-GB" sz="9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900" b="1" dirty="0" smtClean="0"/>
                        <a:t>Destructive</a:t>
                      </a:r>
                      <a:r>
                        <a:rPr lang="en-GB" sz="900" b="1" baseline="0" dirty="0" smtClean="0"/>
                        <a:t> waves</a:t>
                      </a:r>
                      <a:r>
                        <a:rPr lang="en-GB" sz="900" baseline="0" dirty="0" smtClean="0"/>
                        <a:t>: storm conditions, weak swash and strong backwash), short wave length, large wave height</a:t>
                      </a:r>
                    </a:p>
                    <a:p>
                      <a:pPr algn="l"/>
                      <a:r>
                        <a:rPr lang="en-GB" sz="900" b="1" baseline="0" dirty="0" smtClean="0"/>
                        <a:t>Constructive waves</a:t>
                      </a:r>
                      <a:r>
                        <a:rPr lang="en-GB" sz="900" baseline="0" dirty="0" smtClean="0"/>
                        <a:t>: calm conditions, strong swash and weak backwash, long wave length, small wave height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917131"/>
              </p:ext>
            </p:extLst>
          </p:nvPr>
        </p:nvGraphicFramePr>
        <p:xfrm>
          <a:off x="1351877" y="4525669"/>
          <a:ext cx="3365528" cy="1996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043"/>
                <a:gridCol w="2008485"/>
              </a:tblGrid>
              <a:tr h="324262">
                <a:tc gridSpan="2">
                  <a:txBody>
                    <a:bodyPr/>
                    <a:lstStyle/>
                    <a:p>
                      <a:r>
                        <a:rPr lang="en-GB" sz="900" b="1" dirty="0" smtClean="0"/>
                        <a:t>3. How do processes and geology (rock) affect landforms on the coast?</a:t>
                      </a:r>
                      <a:endParaRPr lang="en-GB" sz="9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3234">
                <a:tc gridSpan="2">
                  <a:txBody>
                    <a:bodyPr/>
                    <a:lstStyle/>
                    <a:p>
                      <a:r>
                        <a:rPr lang="en-GB" sz="900" b="1" dirty="0" smtClean="0"/>
                        <a:t>Discordant Coastline: </a:t>
                      </a:r>
                      <a:r>
                        <a:rPr lang="en-GB" sz="900" dirty="0" smtClean="0"/>
                        <a:t>bands of rock at  90</a:t>
                      </a:r>
                      <a:r>
                        <a:rPr lang="en-GB" sz="900" strike="noStrike" baseline="30000" dirty="0" smtClean="0"/>
                        <a:t>0 </a:t>
                      </a:r>
                      <a:r>
                        <a:rPr lang="en-GB" sz="900" strike="noStrike" baseline="0" dirty="0" smtClean="0"/>
                        <a:t> to sea</a:t>
                      </a:r>
                    </a:p>
                    <a:p>
                      <a:r>
                        <a:rPr lang="en-GB" sz="900" b="1" strike="noStrike" baseline="0" dirty="0" smtClean="0"/>
                        <a:t>Concordant Coastline: </a:t>
                      </a:r>
                      <a:r>
                        <a:rPr lang="en-GB" sz="900" strike="noStrike" baseline="0" dirty="0" smtClean="0"/>
                        <a:t>bands of rock are parallel to sea</a:t>
                      </a:r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64605">
                <a:tc>
                  <a:txBody>
                    <a:bodyPr/>
                    <a:lstStyle/>
                    <a:p>
                      <a:r>
                        <a:rPr lang="en-GB" sz="900" b="1" smtClean="0"/>
                        <a:t>Lanforms</a:t>
                      </a:r>
                      <a:r>
                        <a:rPr lang="en-GB" sz="900" b="1" baseline="0" smtClean="0"/>
                        <a:t> of erosion: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smtClean="0"/>
                        <a:t>Headlands and Bays – Swanage Bay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smtClean="0"/>
                        <a:t>Cave, arch, stack and stump – Old Harry Rocks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smtClean="0"/>
                        <a:t>Wave cut notch and platform</a:t>
                      </a:r>
                      <a:endParaRPr lang="en-GB" sz="900" b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Landforms</a:t>
                      </a:r>
                      <a:r>
                        <a:rPr lang="en-GB" sz="900" b="1" baseline="0" dirty="0" smtClean="0"/>
                        <a:t> of Deposition: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dirty="0" smtClean="0"/>
                        <a:t>Spits and Bars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dirty="0" smtClean="0"/>
                        <a:t>Sand Dunes – Studland</a:t>
                      </a:r>
                    </a:p>
                    <a:p>
                      <a:r>
                        <a:rPr lang="en-GB" sz="900" b="0" dirty="0" smtClean="0"/>
                        <a:t>For videos of how all these landforms</a:t>
                      </a:r>
                      <a:r>
                        <a:rPr lang="en-GB" sz="900" b="0" baseline="0" dirty="0" smtClean="0"/>
                        <a:t> are created go to DHS YouTube: </a:t>
                      </a:r>
                      <a:r>
                        <a:rPr lang="en-GB" sz="900" b="0" baseline="0" dirty="0" smtClean="0">
                          <a:hlinkClick r:id="rId5"/>
                        </a:rPr>
                        <a:t>https://www.youtube.com/watch?v=M6utFtIafQ4&amp;list=PLDUj9NbZdXxcXgviL5y2omFXxCdwKwEOC</a:t>
                      </a:r>
                      <a:endParaRPr lang="en-GB" sz="900" b="0" baseline="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470720"/>
              </p:ext>
            </p:extLst>
          </p:nvPr>
        </p:nvGraphicFramePr>
        <p:xfrm>
          <a:off x="4712743" y="4465320"/>
          <a:ext cx="2140595" cy="5440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0595"/>
              </a:tblGrid>
              <a:tr h="0"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4. How do we manage/protect our coastline?</a:t>
                      </a:r>
                      <a:endParaRPr lang="en-GB" sz="9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31933">
                <a:tc>
                  <a:txBody>
                    <a:bodyPr/>
                    <a:lstStyle/>
                    <a:p>
                      <a:r>
                        <a:rPr lang="en-GB" sz="900" b="0" smtClean="0"/>
                        <a:t>Coastal management</a:t>
                      </a:r>
                      <a:r>
                        <a:rPr lang="en-GB" sz="900" b="0" baseline="0" smtClean="0"/>
                        <a:t> </a:t>
                      </a:r>
                      <a:r>
                        <a:rPr lang="en-GB" sz="900" b="0" smtClean="0"/>
                        <a:t>decisions are based on a </a:t>
                      </a:r>
                      <a:r>
                        <a:rPr lang="en-GB" sz="900" b="1" smtClean="0"/>
                        <a:t>cost-benefit analysis</a:t>
                      </a:r>
                      <a:r>
                        <a:rPr lang="en-GB" sz="900" b="1" baseline="0" smtClean="0"/>
                        <a:t> </a:t>
                      </a:r>
                      <a:r>
                        <a:rPr lang="en-GB" sz="900" b="0" baseline="0" smtClean="0"/>
                        <a:t>– places are protected if the cost of protection is less than the value of the land it is protecting.</a:t>
                      </a:r>
                      <a:endParaRPr lang="en-GB" sz="900" b="0"/>
                    </a:p>
                  </a:txBody>
                  <a:tcPr>
                    <a:noFill/>
                  </a:tcPr>
                </a:tc>
              </a:tr>
              <a:tr h="131933"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Hard Engineering</a:t>
                      </a:r>
                      <a:r>
                        <a:rPr lang="en-GB" sz="900" b="0" dirty="0" smtClean="0"/>
                        <a:t>:</a:t>
                      </a:r>
                      <a:r>
                        <a:rPr lang="en-GB" sz="900" b="0" baseline="0" dirty="0" smtClean="0"/>
                        <a:t> man-made structures. Generally expensive and unattractive, but instant protection.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Recurved Sea Walls: </a:t>
                      </a:r>
                      <a:r>
                        <a:rPr lang="en-GB" sz="900" b="0" baseline="0" dirty="0" smtClean="0"/>
                        <a:t>barriers that reflect wave energy back out to sea. Cost £4000-7000 per metre. Can be used as a promenade, but are unattractive and restrict access to beach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Rock armour/ Rip Rap: </a:t>
                      </a:r>
                      <a:r>
                        <a:rPr lang="en-GB" sz="900" b="0" baseline="0" dirty="0" smtClean="0"/>
                        <a:t>large boulders of hard rock that protect base of cliffs. £4000 per metre.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Groynes: </a:t>
                      </a:r>
                      <a:r>
                        <a:rPr lang="en-GB" sz="900" b="0" baseline="0" dirty="0" smtClean="0"/>
                        <a:t>stop LSD causing beach to build up and absorb wave energy. Increases beach size=tourism. Cheaper (£20,000 per groyne) than other hard strategies but need regular maintenance and cause problems down coast.</a:t>
                      </a:r>
                    </a:p>
                  </a:txBody>
                  <a:tcPr>
                    <a:noFill/>
                  </a:tcPr>
                </a:tc>
              </a:tr>
              <a:tr h="13193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Soft engineering: </a:t>
                      </a:r>
                      <a:r>
                        <a:rPr lang="en-GB" sz="900" b="0" baseline="0" dirty="0" smtClean="0"/>
                        <a:t>strategies that work with nature to provide protection. Generally Attractive and sustainable but not as effective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Beach Nourishment</a:t>
                      </a:r>
                      <a:r>
                        <a:rPr lang="en-GB" sz="900" b="0" baseline="0" dirty="0" smtClean="0"/>
                        <a:t>: the addition of sediment to he beach to make it bigger so as to absorb wave energy. Attractive and attracts tourists but expensive (£4000 per m</a:t>
                      </a:r>
                      <a:r>
                        <a:rPr lang="en-GB" sz="900" b="0" baseline="30000" dirty="0" smtClean="0"/>
                        <a:t>2</a:t>
                      </a:r>
                      <a:r>
                        <a:rPr lang="en-GB" sz="900" b="0" baseline="0" dirty="0" smtClean="0"/>
                        <a:t>) and usually requires groynes as well.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1" baseline="0" dirty="0" smtClean="0"/>
                        <a:t>Dune Regeneration: </a:t>
                      </a:r>
                      <a:r>
                        <a:rPr lang="en-GB" sz="900" b="0" baseline="0" dirty="0" smtClean="0"/>
                        <a:t>artificial creation of sand dunes. Cheap and natural appearance, also creates important habitats. However does not work immediately.</a:t>
                      </a:r>
                      <a:endParaRPr lang="en-GB" sz="900" b="1" baseline="0" dirty="0" smtClean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28159"/>
              </p:ext>
            </p:extLst>
          </p:nvPr>
        </p:nvGraphicFramePr>
        <p:xfrm>
          <a:off x="1356539" y="6431611"/>
          <a:ext cx="3356204" cy="2423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6397"/>
                <a:gridCol w="1859807"/>
              </a:tblGrid>
              <a:tr h="219758">
                <a:tc gridSpan="2">
                  <a:txBody>
                    <a:bodyPr/>
                    <a:lstStyle/>
                    <a:p>
                      <a:r>
                        <a:rPr lang="en-GB" sz="900" b="1" dirty="0" smtClean="0"/>
                        <a:t>Bournemouth</a:t>
                      </a:r>
                      <a:r>
                        <a:rPr lang="en-GB" sz="900" b="1" baseline="0" dirty="0" smtClean="0"/>
                        <a:t> – an example of a coastal management scheme</a:t>
                      </a:r>
                      <a:endParaRPr lang="en-GB" sz="9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83467">
                <a:tc gridSpan="2">
                  <a:txBody>
                    <a:bodyPr/>
                    <a:lstStyle/>
                    <a:p>
                      <a:r>
                        <a:rPr lang="en-GB" sz="900" b="1" baseline="0" smtClean="0"/>
                        <a:t>Why is Bournemouth worthy of protection?</a:t>
                      </a:r>
                    </a:p>
                    <a:p>
                      <a:r>
                        <a:rPr lang="en-GB" sz="900" baseline="0" smtClean="0"/>
                        <a:t>Valuabe urban area – erosion rates of 1-2m per year, 3000 homes at risk, economy of £472 million and 11,000 jobs could have been lost.</a:t>
                      </a:r>
                      <a:endParaRPr lang="en-GB" sz="9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1612">
                <a:tc gridSpan="2">
                  <a:txBody>
                    <a:bodyPr/>
                    <a:lstStyle/>
                    <a:p>
                      <a:r>
                        <a:rPr lang="en-GB" sz="900" b="1" dirty="0" smtClean="0"/>
                        <a:t>What</a:t>
                      </a:r>
                      <a:r>
                        <a:rPr lang="en-GB" sz="900" b="1" baseline="0" dirty="0" smtClean="0"/>
                        <a:t> strategies were used?</a:t>
                      </a:r>
                    </a:p>
                    <a:p>
                      <a:r>
                        <a:rPr lang="en-GB" sz="900" b="0" baseline="0" dirty="0" smtClean="0"/>
                        <a:t>53 new groynes and beach nourishment – total cost of £50 million</a:t>
                      </a:r>
                      <a:endParaRPr lang="en-GB" sz="9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74594"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Successes: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0" dirty="0" smtClean="0"/>
                        <a:t>0m of erosion</a:t>
                      </a:r>
                      <a:r>
                        <a:rPr lang="en-GB" sz="900" b="0" baseline="0" dirty="0" smtClean="0"/>
                        <a:t> since = housing and economy protected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0" baseline="0" dirty="0" smtClean="0"/>
                        <a:t>Larger beach = increase in tourism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900" b="0" baseline="0" dirty="0" smtClean="0"/>
                        <a:t>Cost effective – approximately 10% of yearly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Failures</a:t>
                      </a:r>
                    </a:p>
                    <a:p>
                      <a:r>
                        <a:rPr lang="en-GB" sz="900" b="0" dirty="0" smtClean="0"/>
                        <a:t>Groynes</a:t>
                      </a:r>
                      <a:r>
                        <a:rPr lang="en-GB" sz="900" b="0" baseline="0" dirty="0" smtClean="0"/>
                        <a:t> have caused increased erosion down coast at Barton on Sea (1-2m per year). This has resulted in: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dirty="0" smtClean="0"/>
                        <a:t>Loss of homes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dirty="0" smtClean="0"/>
                        <a:t>Political tension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0" baseline="0" dirty="0" smtClean="0"/>
                        <a:t>Loss of businesses such as Cliff Top Hotel and golf course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498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5604</TotalTime>
  <Words>933</Words>
  <Application>Microsoft Office PowerPoint</Application>
  <PresentationFormat>A4 Paper (210x297 mm)</PresentationFormat>
  <Paragraphs>69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Crockett, Benjamin</dc:creator>
  <cp:lastModifiedBy>Crockett, Benjamin</cp:lastModifiedBy>
  <cp:revision>9</cp:revision>
  <dcterms:created xsi:type="dcterms:W3CDTF">2018-11-01T18:36:00Z</dcterms:created>
  <dcterms:modified xsi:type="dcterms:W3CDTF">2018-11-13T16:24:30Z</dcterms:modified>
</cp:coreProperties>
</file>