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7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345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465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2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39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55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0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60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5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36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52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30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5F07B-39AC-4545-BC69-7C860D7890D8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0F6C-70A2-4FB4-8C4E-7C255C1BF7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49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office.com/Pages/ResponsePage.aspx?id=EjMT6-MTfk-Kzv7pM632fdJHniPWjiJGs9V3Muy8uVpUMFcyOEMzNUlXR1BaNDQxU045RllKVEVDOC4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680" y="0"/>
            <a:ext cx="1444693" cy="5025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25680" y="85704"/>
            <a:ext cx="1437646" cy="525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50" i="1" u="sng" dirty="0" smtClean="0"/>
              <a:t>Exam Questions – use the KO and your own knowledge to answer these questions</a:t>
            </a:r>
            <a:r>
              <a:rPr lang="en-GB" sz="950" i="1" u="sng" dirty="0" smtClean="0"/>
              <a:t>:</a:t>
            </a:r>
          </a:p>
          <a:p>
            <a:pPr algn="ctr"/>
            <a:endParaRPr lang="en-GB" sz="950" b="1" i="1" u="sng" dirty="0" smtClean="0"/>
          </a:p>
          <a:p>
            <a:pPr marL="228600" indent="-228600">
              <a:buAutoNum type="arabicPeriod"/>
            </a:pPr>
            <a:r>
              <a:rPr lang="en-GB" sz="950" dirty="0" smtClean="0"/>
              <a:t>Describe how the global pattern of urbanisation has changed since 1950 (3)</a:t>
            </a:r>
          </a:p>
          <a:p>
            <a:endParaRPr lang="en-GB" sz="950" dirty="0" smtClean="0"/>
          </a:p>
          <a:p>
            <a:pPr marL="228600" indent="-228600">
              <a:buFont typeface="+mj-lt"/>
              <a:buAutoNum type="arabicPeriod" startAt="2"/>
            </a:pPr>
            <a:r>
              <a:rPr lang="en-GB" sz="950" dirty="0" smtClean="0"/>
              <a:t>Give one reason for the rapid rate of urbanisation in LIC’s (2)</a:t>
            </a:r>
          </a:p>
          <a:p>
            <a:pPr marL="228600" indent="-228600">
              <a:buFont typeface="+mj-lt"/>
              <a:buAutoNum type="arabicPeriod" startAt="2"/>
            </a:pPr>
            <a:endParaRPr lang="en-GB" sz="950" dirty="0"/>
          </a:p>
          <a:p>
            <a:pPr marL="228600" indent="-228600">
              <a:buFont typeface="+mj-lt"/>
              <a:buAutoNum type="arabicPeriod" startAt="2"/>
            </a:pPr>
            <a:r>
              <a:rPr lang="en-GB" sz="950" dirty="0" smtClean="0"/>
              <a:t>Explain how urban growth in an LIC you have studied has created both opportunities and challenges (6)</a:t>
            </a:r>
          </a:p>
          <a:p>
            <a:pPr marL="228600" indent="-228600">
              <a:buFont typeface="+mj-lt"/>
              <a:buAutoNum type="arabicPeriod" startAt="2"/>
            </a:pPr>
            <a:endParaRPr lang="en-GB" sz="950" dirty="0"/>
          </a:p>
          <a:p>
            <a:pPr marL="228600" indent="-228600">
              <a:buFont typeface="+mj-lt"/>
              <a:buAutoNum type="arabicPeriod" startAt="2"/>
            </a:pPr>
            <a:r>
              <a:rPr lang="en-GB" sz="950" dirty="0" smtClean="0"/>
              <a:t>Suggest one way that the environmental challenges faced by a LIC urban area can be managed? (2)</a:t>
            </a:r>
            <a:endParaRPr lang="en-GB" sz="950" dirty="0"/>
          </a:p>
          <a:p>
            <a:pPr algn="ctr"/>
            <a:endParaRPr lang="en-GB" sz="950" i="1" u="sng" dirty="0" smtClean="0"/>
          </a:p>
          <a:p>
            <a:pPr algn="ctr"/>
            <a:r>
              <a:rPr lang="en-GB" sz="950" i="1" u="sng" dirty="0" smtClean="0"/>
              <a:t>Come </a:t>
            </a:r>
            <a:r>
              <a:rPr lang="en-GB" sz="950" i="1" u="sng" dirty="0" smtClean="0"/>
              <a:t>up with at least two of your own exam questions </a:t>
            </a:r>
          </a:p>
          <a:p>
            <a:pPr marL="228600" indent="-228600">
              <a:buAutoNum type="arabicPeriod"/>
            </a:pPr>
            <a:endParaRPr lang="en-GB" sz="1100" b="1" dirty="0"/>
          </a:p>
          <a:p>
            <a:pPr marL="228600" indent="-228600">
              <a:buAutoNum type="arabicPeriod"/>
            </a:pPr>
            <a:endParaRPr lang="en-GB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3279" y="8646313"/>
            <a:ext cx="4641866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50" i="1" dirty="0" smtClean="0"/>
              <a:t>Summary: write 3 bullet point summarise three key concepts on this knowledge organiser. </a:t>
            </a:r>
            <a:endParaRPr lang="en-GB" sz="95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70374" y="0"/>
            <a:ext cx="5387625" cy="4154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 smtClean="0"/>
              <a:t>Urban Challenges in LIC’s – Mumbai India: Key Concept Knowledge Organiser</a:t>
            </a:r>
          </a:p>
          <a:p>
            <a:pPr algn="ctr"/>
            <a:r>
              <a:rPr lang="en-GB" sz="900" i="1" dirty="0" smtClean="0"/>
              <a:t>(Please remember this should be used in addition to, not in place of your book</a:t>
            </a:r>
            <a:r>
              <a:rPr lang="en-GB" sz="1200" i="1" dirty="0" smtClean="0"/>
              <a:t>)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35980"/>
              </p:ext>
            </p:extLst>
          </p:nvPr>
        </p:nvGraphicFramePr>
        <p:xfrm>
          <a:off x="1494732" y="476325"/>
          <a:ext cx="1766370" cy="1788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6370"/>
              </a:tblGrid>
              <a:tr h="538576">
                <a:tc>
                  <a:txBody>
                    <a:bodyPr/>
                    <a:lstStyle/>
                    <a:p>
                      <a:r>
                        <a:rPr lang="en-GB" sz="950" dirty="0" smtClean="0"/>
                        <a:t>1. How is the pattern of urbanisation changing around</a:t>
                      </a:r>
                      <a:r>
                        <a:rPr lang="en-GB" sz="950" baseline="0" dirty="0" smtClean="0"/>
                        <a:t> the world?</a:t>
                      </a:r>
                      <a:endParaRPr lang="en-GB" sz="950" dirty="0"/>
                    </a:p>
                  </a:txBody>
                  <a:tcPr/>
                </a:tc>
              </a:tr>
              <a:tr h="1071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50" b="1" dirty="0" smtClean="0"/>
                        <a:t>Urbanisation:</a:t>
                      </a:r>
                      <a:r>
                        <a:rPr lang="en-GB" sz="950" b="1" baseline="0" dirty="0" smtClean="0"/>
                        <a:t> </a:t>
                      </a:r>
                      <a:r>
                        <a:rPr lang="en-GB" sz="950" dirty="0" smtClean="0"/>
                        <a:t>the process where by more and</a:t>
                      </a:r>
                      <a:r>
                        <a:rPr lang="en-GB" sz="950" baseline="0" dirty="0" smtClean="0"/>
                        <a:t> more of a countries population live in urban areas such as cities and towns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50" b="1" baseline="0" dirty="0" smtClean="0"/>
                        <a:t>Megacity: </a:t>
                      </a:r>
                      <a:r>
                        <a:rPr lang="en-GB" sz="950" b="0" baseline="0" dirty="0" smtClean="0"/>
                        <a:t>a city with a population of 10 + million people</a:t>
                      </a:r>
                      <a:endParaRPr lang="en-GB" sz="95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ight Arrow 14"/>
          <p:cNvSpPr/>
          <p:nvPr/>
        </p:nvSpPr>
        <p:spPr>
          <a:xfrm>
            <a:off x="3662285" y="440259"/>
            <a:ext cx="2739809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3210707" y="518655"/>
            <a:ext cx="417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1950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3575" y="532145"/>
            <a:ext cx="4424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2050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61102" y="790451"/>
            <a:ext cx="1163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Very few megacities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Largest cities worldwide found in HIC’s – mainly northern America and Western Europe.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No megacities in Asia or Africa</a:t>
            </a:r>
            <a:endParaRPr lang="en-GB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4226554" y="859701"/>
            <a:ext cx="13744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Growing urban population worldwide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More megacities.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Appearance of megacities in lower income regions (mainly Asia, but also South America and Africa)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37767" y="859701"/>
            <a:ext cx="125518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Increasing number of megacities in Asia and also significant growth in Indonesia.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900" dirty="0" smtClean="0"/>
              <a:t>Northern America and Western Europe cities stop growing.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37556" y="725018"/>
            <a:ext cx="576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2000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463326" y="397198"/>
            <a:ext cx="5387626" cy="1914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503770"/>
              </p:ext>
            </p:extLst>
          </p:nvPr>
        </p:nvGraphicFramePr>
        <p:xfrm>
          <a:off x="1470374" y="2286649"/>
          <a:ext cx="5415010" cy="893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5010"/>
              </a:tblGrid>
              <a:tr h="178774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2. Why is urbanisation occurring at a faster rate in LIC’s than</a:t>
                      </a:r>
                      <a:r>
                        <a:rPr lang="en-GB" sz="900" baseline="0" dirty="0" smtClean="0"/>
                        <a:t> HIC’s?</a:t>
                      </a:r>
                      <a:endParaRPr lang="en-GB" sz="9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6651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Natural</a:t>
                      </a:r>
                      <a:r>
                        <a:rPr lang="en-GB" sz="900" b="1" baseline="0" dirty="0" smtClean="0"/>
                        <a:t> Increase: </a:t>
                      </a:r>
                      <a:r>
                        <a:rPr lang="en-GB" sz="900" b="0" baseline="0" dirty="0" smtClean="0"/>
                        <a:t>in LIC’s the birth rate is higher than the death rate meaning the population is increasing.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baseline="0" dirty="0" smtClean="0"/>
                        <a:t>Rural-urban migration: </a:t>
                      </a:r>
                      <a:r>
                        <a:rPr lang="en-GB" sz="900" b="0" baseline="0" dirty="0" smtClean="0"/>
                        <a:t>in LIC’s many people are moving to the city in search of work this is because of two things: </a:t>
                      </a:r>
                      <a:r>
                        <a:rPr lang="en-GB" sz="900" b="1" baseline="0" dirty="0" smtClean="0"/>
                        <a:t>industrialisation</a:t>
                      </a:r>
                      <a:r>
                        <a:rPr lang="en-GB" sz="900" b="0" baseline="0" dirty="0" smtClean="0"/>
                        <a:t> in LIC’s which means there is lots of factory work available in urban area and </a:t>
                      </a:r>
                      <a:r>
                        <a:rPr lang="en-GB" sz="900" b="1" baseline="0" dirty="0" smtClean="0"/>
                        <a:t>mechanisation</a:t>
                      </a:r>
                      <a:r>
                        <a:rPr lang="en-GB" sz="900" b="0" baseline="0" dirty="0" smtClean="0"/>
                        <a:t> which means machines are taking the jobs of people in rural areas</a:t>
                      </a:r>
                      <a:endParaRPr lang="en-GB" sz="900" b="1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405012"/>
              </p:ext>
            </p:extLst>
          </p:nvPr>
        </p:nvGraphicFramePr>
        <p:xfrm>
          <a:off x="1471374" y="3191744"/>
          <a:ext cx="5373215" cy="1783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5363"/>
                <a:gridCol w="3907852"/>
              </a:tblGrid>
              <a:tr h="260176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3. Why is Mumbai an Important</a:t>
                      </a:r>
                      <a:r>
                        <a:rPr lang="en-GB" sz="900" baseline="0" dirty="0" smtClean="0"/>
                        <a:t> city?</a:t>
                      </a:r>
                      <a:endParaRPr lang="en-GB" sz="9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4. Why is Mumbai growing</a:t>
                      </a:r>
                      <a:r>
                        <a:rPr lang="en-GB" sz="900" baseline="0" dirty="0" smtClean="0"/>
                        <a:t> by 500, 000 people a year?</a:t>
                      </a:r>
                      <a:endParaRPr lang="en-GB" sz="9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4000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Regional:</a:t>
                      </a:r>
                      <a:r>
                        <a:rPr lang="en-GB" sz="900" b="1" baseline="0" dirty="0" smtClean="0"/>
                        <a:t> </a:t>
                      </a:r>
                      <a:r>
                        <a:rPr lang="en-GB" sz="900" b="0" baseline="0" dirty="0" smtClean="0"/>
                        <a:t>produces 40% of the states  (Maharashtra) income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National: </a:t>
                      </a:r>
                      <a:r>
                        <a:rPr lang="en-GB" sz="900" b="0" dirty="0" smtClean="0"/>
                        <a:t>India’s most populated city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Global: </a:t>
                      </a:r>
                      <a:r>
                        <a:rPr lang="en-GB" sz="900" b="0" dirty="0" smtClean="0"/>
                        <a:t>40%</a:t>
                      </a:r>
                      <a:r>
                        <a:rPr lang="en-GB" sz="900" b="0" baseline="0" dirty="0" smtClean="0"/>
                        <a:t> of all of India’s foreign trade goes through the port of Mumbai</a:t>
                      </a:r>
                      <a:endParaRPr lang="en-GB" sz="9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Push</a:t>
                      </a:r>
                      <a:r>
                        <a:rPr lang="en-GB" sz="900" b="1" baseline="0" dirty="0" smtClean="0"/>
                        <a:t> Factors (reason why people are leaving the countryside)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Mechanisation = few jobs and poor pay ($1.25/day)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Poor quality housing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Lack of services such as  education and healthcare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Poor harvests</a:t>
                      </a:r>
                    </a:p>
                  </a:txBody>
                  <a:tcPr/>
                </a:tc>
              </a:tr>
              <a:tr h="20807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/>
                        <a:t>Pull Factors (reasons why people are attracted</a:t>
                      </a:r>
                      <a:r>
                        <a:rPr lang="en-GB" sz="900" b="1" baseline="0" dirty="0" smtClean="0"/>
                        <a:t> to Mumbai)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Higher chance of a job and pay ($20,000/year average)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Better access to education and healthcare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900" b="0" baseline="0" dirty="0" smtClean="0"/>
                        <a:t>Higher quality housing with access to utilities like water and electricity.</a:t>
                      </a:r>
                      <a:endParaRPr lang="en-GB" sz="900" b="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68260"/>
              </p:ext>
            </p:extLst>
          </p:nvPr>
        </p:nvGraphicFramePr>
        <p:xfrm>
          <a:off x="6872" y="4952399"/>
          <a:ext cx="2520280" cy="3742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0"/>
              </a:tblGrid>
              <a:tr h="358968">
                <a:tc>
                  <a:txBody>
                    <a:bodyPr/>
                    <a:lstStyle/>
                    <a:p>
                      <a:r>
                        <a:rPr lang="en-GB" sz="850" u="sng" dirty="0" smtClean="0"/>
                        <a:t>5. How has urban growth in</a:t>
                      </a:r>
                      <a:r>
                        <a:rPr lang="en-GB" sz="850" u="sng" baseline="0" dirty="0" smtClean="0"/>
                        <a:t> an LIC caused </a:t>
                      </a:r>
                      <a:r>
                        <a:rPr lang="en-GB" sz="850" b="1" u="sng" baseline="0" dirty="0" smtClean="0"/>
                        <a:t>social </a:t>
                      </a:r>
                      <a:r>
                        <a:rPr lang="en-GB" sz="850" u="sng" baseline="0" dirty="0" smtClean="0"/>
                        <a:t>opportunities?</a:t>
                      </a:r>
                      <a:endParaRPr lang="en-GB" sz="850" u="sng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1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50" b="1" dirty="0" smtClean="0"/>
                        <a:t>Improved access to education: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dirty="0" smtClean="0"/>
                        <a:t>Mumbai has 1000+ primary and secondary schools. 96% children complete</a:t>
                      </a:r>
                      <a:r>
                        <a:rPr lang="en-GB" sz="850" b="0" baseline="0" dirty="0" smtClean="0"/>
                        <a:t> a primary education.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Improved access to healthcare: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Easy access to hospitals and 24h A&amp;E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Rural India =100km journey to nearest clinic.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Access to a piped water system and electricity.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0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0" u="sng" baseline="0" dirty="0" smtClean="0"/>
                        <a:t>How has urban growth in an LIC caused </a:t>
                      </a:r>
                      <a:r>
                        <a:rPr lang="en-GB" sz="850" b="1" u="sng" baseline="0" dirty="0" smtClean="0"/>
                        <a:t>social </a:t>
                      </a:r>
                      <a:r>
                        <a:rPr lang="en-GB" sz="850" b="0" u="sng" baseline="0" dirty="0" smtClean="0"/>
                        <a:t>challenges?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835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Education: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High % of school </a:t>
                      </a:r>
                      <a:r>
                        <a:rPr lang="en-GB" sz="850" b="1" baseline="0" dirty="0" smtClean="0"/>
                        <a:t>dropout </a:t>
                      </a:r>
                      <a:r>
                        <a:rPr lang="en-GB" sz="850" b="0" baseline="0" dirty="0" smtClean="0"/>
                        <a:t>at secondary. Particularly for children of poorer families = </a:t>
                      </a:r>
                      <a:r>
                        <a:rPr lang="en-GB" sz="850" b="1" baseline="0" dirty="0" smtClean="0"/>
                        <a:t>wider social inequality </a:t>
                      </a:r>
                      <a:r>
                        <a:rPr lang="en-GB" sz="850" b="0" baseline="0" dirty="0" smtClean="0"/>
                        <a:t>(gap between rich and poor)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Healthcare: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Overstretched resources designed to only cater for half the population.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Only 54 doctors per 100,000 people due to lack of funding.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Long waiting lists and people not getting treated.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Water Supply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Only available for 2 hours and contaminated due to open sewers = </a:t>
                      </a:r>
                      <a:r>
                        <a:rPr lang="en-GB" sz="850" b="0" baseline="0" dirty="0" smtClean="0"/>
                        <a:t>cholera</a:t>
                      </a:r>
                      <a:endParaRPr lang="en-GB" sz="850" b="0" baseline="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38273"/>
              </p:ext>
            </p:extLst>
          </p:nvPr>
        </p:nvGraphicFramePr>
        <p:xfrm>
          <a:off x="2520085" y="4953000"/>
          <a:ext cx="2216521" cy="36933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6521"/>
              </a:tblGrid>
              <a:tr h="424827">
                <a:tc>
                  <a:txBody>
                    <a:bodyPr/>
                    <a:lstStyle/>
                    <a:p>
                      <a:r>
                        <a:rPr lang="en-GB" sz="850" u="sng" dirty="0" smtClean="0"/>
                        <a:t>6. How has urban growth in</a:t>
                      </a:r>
                      <a:r>
                        <a:rPr lang="en-GB" sz="850" u="sng" baseline="0" dirty="0" smtClean="0"/>
                        <a:t> an LIC caused </a:t>
                      </a:r>
                      <a:r>
                        <a:rPr lang="en-GB" sz="850" b="1" u="sng" baseline="0" dirty="0" smtClean="0"/>
                        <a:t>economic</a:t>
                      </a:r>
                      <a:r>
                        <a:rPr lang="en-GB" sz="850" u="sng" baseline="0" dirty="0" smtClean="0"/>
                        <a:t> opportunities?</a:t>
                      </a:r>
                      <a:endParaRPr lang="en-GB" sz="850" u="sng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844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Increased employment and wages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Industry as an economic stimulus: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850" b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Stimulus – something that starts activity in something else.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As more and more industry/factories locate in LIC urban areas, they create a </a:t>
                      </a:r>
                      <a:r>
                        <a:rPr lang="en-GB" sz="850" b="1" baseline="0" dirty="0" smtClean="0"/>
                        <a:t>positive multiplier effect. </a:t>
                      </a:r>
                      <a:r>
                        <a:rPr lang="en-GB" sz="850" b="0" baseline="0" dirty="0" smtClean="0"/>
                        <a:t>For example they  attract other industries into the area and the wages they pay their workers is spent in the local economy.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0" u="sng" baseline="0" dirty="0" smtClean="0"/>
                        <a:t>How has urban growth in an LIC caused </a:t>
                      </a:r>
                      <a:r>
                        <a:rPr lang="en-GB" sz="850" b="1" u="sng" baseline="0" dirty="0" smtClean="0"/>
                        <a:t>economic</a:t>
                      </a:r>
                      <a:r>
                        <a:rPr lang="en-GB" sz="850" b="0" u="sng" baseline="0" dirty="0" smtClean="0"/>
                        <a:t> challenges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13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Informal Sector Employment: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40% of Mumbai’s population work in the informal sector. These jobs are illegal, and generally poorly paid and have little job security.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Informal sector workers do not pay tax which means the government struggles to provide services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681807"/>
              </p:ext>
            </p:extLst>
          </p:nvPr>
        </p:nvGraphicFramePr>
        <p:xfrm>
          <a:off x="4723208" y="4953000"/>
          <a:ext cx="2102804" cy="3215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2804"/>
              </a:tblGrid>
              <a:tr h="3359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0" u="sng" baseline="0" dirty="0" smtClean="0"/>
                        <a:t>7. How has urban growth in an LIC caused </a:t>
                      </a:r>
                      <a:r>
                        <a:rPr lang="en-GB" sz="850" b="1" u="sng" baseline="0" dirty="0" smtClean="0"/>
                        <a:t>environmental </a:t>
                      </a:r>
                      <a:r>
                        <a:rPr lang="en-GB" sz="850" b="0" u="sng" baseline="0" dirty="0" smtClean="0"/>
                        <a:t> challenges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776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Air pollution: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Unregulated factories and 700,000 private vehicles = NO</a:t>
                      </a:r>
                      <a:r>
                        <a:rPr lang="en-GB" sz="850" b="0" baseline="-25000" dirty="0" smtClean="0"/>
                        <a:t>2</a:t>
                      </a:r>
                      <a:r>
                        <a:rPr lang="en-GB" sz="850" b="0" baseline="0" dirty="0" smtClean="0"/>
                        <a:t> levels are 3 times over the safe limit.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Water Pollution: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Poorly constructed and old sewage systems = water contamination.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77% of pop. drink contaminated water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1" baseline="0" dirty="0" smtClean="0"/>
                        <a:t>Waste: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9000 tonnes of solid waste/day = landfills full.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875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0" baseline="0" dirty="0" smtClean="0"/>
                        <a:t>These problems can be managed: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Fining heavy polluting industries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Encouraging public transport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Building new sewage systems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850" b="0" baseline="0" dirty="0" smtClean="0"/>
                        <a:t>Increasing recycling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85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50" b="0" baseline="0" dirty="0" smtClean="0"/>
                        <a:t>However these all cost money! This money comes from tax income which is low due to the informal sector</a:t>
                      </a:r>
                      <a:r>
                        <a:rPr lang="en-GB" sz="850" b="0" baseline="0" dirty="0" smtClean="0"/>
                        <a:t>.</a:t>
                      </a:r>
                      <a:endParaRPr lang="en-GB" sz="850" b="0" baseline="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868" y="9516166"/>
            <a:ext cx="685613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50" dirty="0" smtClean="0"/>
              <a:t>Follow the link to test/quiz yourself on the content of this knowledge </a:t>
            </a:r>
            <a:r>
              <a:rPr lang="en-GB" sz="850" dirty="0"/>
              <a:t>organiser: </a:t>
            </a:r>
            <a:r>
              <a:rPr lang="en-GB" sz="850" dirty="0">
                <a:hlinkClick r:id="rId2"/>
              </a:rPr>
              <a:t>https://</a:t>
            </a:r>
            <a:r>
              <a:rPr lang="en-GB" sz="850" dirty="0" smtClean="0">
                <a:hlinkClick r:id="rId2"/>
              </a:rPr>
              <a:t>forms.office.com/Pages/ResponsePage.aspx?id=EjMT6-MTfk-Kzv7pM632fdJHniPWjiJGs9V3Muy8uVpUMFcyOEMzNUlXR1BaNDQxU045RllKVEVDOC4u</a:t>
            </a:r>
            <a:endParaRPr lang="en-GB" sz="850" dirty="0"/>
          </a:p>
        </p:txBody>
      </p:sp>
      <p:sp>
        <p:nvSpPr>
          <p:cNvPr id="5" name="Rectangle 4"/>
          <p:cNvSpPr/>
          <p:nvPr/>
        </p:nvSpPr>
        <p:spPr>
          <a:xfrm rot="5400000">
            <a:off x="1941441" y="6752211"/>
            <a:ext cx="867943" cy="4699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725145" y="8163222"/>
            <a:ext cx="20678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b="1" dirty="0"/>
              <a:t>Vision Mumbai – an urban planning scheme designed to improve the lives of the urban poor. See case study diagram for more details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887498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902</Words>
  <Application>Microsoft Office PowerPoint</Application>
  <PresentationFormat>A4 Paper (210x297 mm)</PresentationFormat>
  <Paragraphs>88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Crockett, Benjamin</dc:creator>
  <cp:lastModifiedBy>Crockett, Benjamin</cp:lastModifiedBy>
  <cp:revision>11</cp:revision>
  <cp:lastPrinted>2018-11-09T08:13:57Z</cp:lastPrinted>
  <dcterms:created xsi:type="dcterms:W3CDTF">2018-11-01T18:36:00Z</dcterms:created>
  <dcterms:modified xsi:type="dcterms:W3CDTF">2018-11-12T17:30:35Z</dcterms:modified>
</cp:coreProperties>
</file>