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906000" type="A4"/>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594" y="2610"/>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3"/>
            <a:ext cx="5829300" cy="2123369"/>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200A211-9A01-497F-BD75-90B0AB42B901}" type="datetimeFigureOut">
              <a:rPr lang="en-GB" smtClean="0"/>
              <a:t>08/11/2018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3374958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00A211-9A01-497F-BD75-90B0AB42B901}" type="datetimeFigureOut">
              <a:rPr lang="en-GB" smtClean="0"/>
              <a:t>08/11/2018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279429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29697"/>
            <a:ext cx="1157288" cy="11268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6" y="529697"/>
            <a:ext cx="3357563" cy="11268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00A211-9A01-497F-BD75-90B0AB42B901}" type="datetimeFigureOut">
              <a:rPr lang="en-GB" smtClean="0"/>
              <a:t>08/11/2018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3489993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00A211-9A01-497F-BD75-90B0AB42B901}" type="datetimeFigureOut">
              <a:rPr lang="en-GB" smtClean="0"/>
              <a:t>08/11/2018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2089575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2"/>
            <a:ext cx="5829300" cy="1967442"/>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4198587"/>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00A211-9A01-497F-BD75-90B0AB42B901}" type="datetimeFigureOut">
              <a:rPr lang="en-GB" smtClean="0"/>
              <a:t>08/11/2018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2529203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6"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1"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200A211-9A01-497F-BD75-90B0AB42B901}" type="datetimeFigureOut">
              <a:rPr lang="en-GB" smtClean="0"/>
              <a:t>08/11/2018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3203212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70"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200A211-9A01-497F-BD75-90B0AB42B901}" type="datetimeFigureOut">
              <a:rPr lang="en-GB" smtClean="0"/>
              <a:t>08/11/2018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4260467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200A211-9A01-497F-BD75-90B0AB42B901}" type="datetimeFigureOut">
              <a:rPr lang="en-GB" smtClean="0"/>
              <a:t>08/11/2018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273008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00A211-9A01-497F-BD75-90B0AB42B901}" type="datetimeFigureOut">
              <a:rPr lang="en-GB" smtClean="0"/>
              <a:t>08/11/2018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617957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94406"/>
            <a:ext cx="2256235" cy="1678517"/>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8"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1"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00A211-9A01-497F-BD75-90B0AB42B901}" type="datetimeFigureOut">
              <a:rPr lang="en-GB" smtClean="0"/>
              <a:t>08/11/2018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2898929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1"/>
            <a:ext cx="4114800" cy="818622"/>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752823"/>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00A211-9A01-497F-BD75-90B0AB42B901}" type="datetimeFigureOut">
              <a:rPr lang="en-GB" smtClean="0"/>
              <a:t>08/11/2018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AF64F3-C590-4CDD-AF5F-F3F08DBAAC8C}" type="slidenum">
              <a:rPr lang="en-GB" smtClean="0"/>
              <a:t>‹#›</a:t>
            </a:fld>
            <a:endParaRPr lang="en-GB"/>
          </a:p>
        </p:txBody>
      </p:sp>
    </p:spTree>
    <p:extLst>
      <p:ext uri="{BB962C8B-B14F-4D97-AF65-F5344CB8AC3E}">
        <p14:creationId xmlns:p14="http://schemas.microsoft.com/office/powerpoint/2010/main" val="3184084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311402"/>
            <a:ext cx="6172200" cy="65375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9181396"/>
            <a:ext cx="1600200" cy="527402"/>
          </a:xfrm>
          <a:prstGeom prst="rect">
            <a:avLst/>
          </a:prstGeom>
        </p:spPr>
        <p:txBody>
          <a:bodyPr vert="horz" lIns="91440" tIns="45720" rIns="91440" bIns="45720" rtlCol="0" anchor="ctr"/>
          <a:lstStyle>
            <a:lvl1pPr algn="l">
              <a:defRPr sz="1200">
                <a:solidFill>
                  <a:schemeClr val="tx1">
                    <a:tint val="75000"/>
                  </a:schemeClr>
                </a:solidFill>
              </a:defRPr>
            </a:lvl1pPr>
          </a:lstStyle>
          <a:p>
            <a:fld id="{5200A211-9A01-497F-BD75-90B0AB42B901}" type="datetimeFigureOut">
              <a:rPr lang="en-GB" smtClean="0"/>
              <a:t>08/11/2018</a:t>
            </a:fld>
            <a:endParaRPr lang="en-GB"/>
          </a:p>
        </p:txBody>
      </p:sp>
      <p:sp>
        <p:nvSpPr>
          <p:cNvPr id="5" name="Footer Placeholder 4"/>
          <p:cNvSpPr>
            <a:spLocks noGrp="1"/>
          </p:cNvSpPr>
          <p:nvPr>
            <p:ph type="ftr" sz="quarter" idx="3"/>
          </p:nvPr>
        </p:nvSpPr>
        <p:spPr>
          <a:xfrm>
            <a:off x="2343150" y="9181396"/>
            <a:ext cx="2171700" cy="52740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9181396"/>
            <a:ext cx="1600200" cy="527402"/>
          </a:xfrm>
          <a:prstGeom prst="rect">
            <a:avLst/>
          </a:prstGeom>
        </p:spPr>
        <p:txBody>
          <a:bodyPr vert="horz" lIns="91440" tIns="45720" rIns="91440" bIns="45720" rtlCol="0" anchor="ctr"/>
          <a:lstStyle>
            <a:lvl1pPr algn="r">
              <a:defRPr sz="1200">
                <a:solidFill>
                  <a:schemeClr val="tx1">
                    <a:tint val="75000"/>
                  </a:schemeClr>
                </a:solidFill>
              </a:defRPr>
            </a:lvl1pPr>
          </a:lstStyle>
          <a:p>
            <a:fld id="{86AF64F3-C590-4CDD-AF5F-F3F08DBAAC8C}" type="slidenum">
              <a:rPr lang="en-GB" smtClean="0"/>
              <a:t>‹#›</a:t>
            </a:fld>
            <a:endParaRPr lang="en-GB"/>
          </a:p>
        </p:txBody>
      </p:sp>
    </p:spTree>
    <p:extLst>
      <p:ext uri="{BB962C8B-B14F-4D97-AF65-F5344CB8AC3E}">
        <p14:creationId xmlns:p14="http://schemas.microsoft.com/office/powerpoint/2010/main" val="394269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forms.office.com/Pages/ResponsePage.aspx?id=EjMT6-MTfk-Kzv7pM632fdJHniPWjiJGs9V3Muy8uVpURVpLVERISkNISDk1MElVWkNQOTBLSkZBQS4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680" y="0"/>
            <a:ext cx="1531111" cy="87172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rot="5400000">
            <a:off x="2964013" y="5778909"/>
            <a:ext cx="844273" cy="67209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83278" y="56456"/>
            <a:ext cx="1387095" cy="6894195"/>
          </a:xfrm>
          <a:prstGeom prst="rect">
            <a:avLst/>
          </a:prstGeom>
          <a:noFill/>
        </p:spPr>
        <p:txBody>
          <a:bodyPr wrap="square" rtlCol="0">
            <a:spAutoFit/>
          </a:bodyPr>
          <a:lstStyle/>
          <a:p>
            <a:pPr algn="ctr"/>
            <a:r>
              <a:rPr lang="en-GB" sz="1050" i="1" u="sng" dirty="0" smtClean="0"/>
              <a:t>Exam Questions – use the KO and your own knowledge to answer these questions:</a:t>
            </a:r>
          </a:p>
          <a:p>
            <a:pPr algn="ctr"/>
            <a:endParaRPr lang="en-GB" sz="1050" i="1" u="sng" dirty="0"/>
          </a:p>
          <a:p>
            <a:pPr marL="228600" indent="-228600">
              <a:buAutoNum type="arabicPeriod"/>
            </a:pPr>
            <a:r>
              <a:rPr lang="en-GB" sz="1050" b="1" dirty="0" smtClean="0"/>
              <a:t>Give one reason why biodiversity is so high in the tropical rainforest (2)</a:t>
            </a:r>
          </a:p>
          <a:p>
            <a:pPr marL="228600" indent="-228600">
              <a:buAutoNum type="arabicPeriod"/>
            </a:pPr>
            <a:endParaRPr lang="en-GB" sz="1050" b="1" dirty="0"/>
          </a:p>
          <a:p>
            <a:pPr marL="228600" indent="-228600">
              <a:buAutoNum type="arabicPeriod"/>
            </a:pPr>
            <a:r>
              <a:rPr lang="en-GB" sz="1050" b="1" dirty="0" smtClean="0"/>
              <a:t>Explain why tropical rainforest are considered socially and economically important (4)</a:t>
            </a:r>
          </a:p>
          <a:p>
            <a:pPr marL="228600" indent="-228600">
              <a:buAutoNum type="arabicPeriod"/>
            </a:pPr>
            <a:endParaRPr lang="en-GB" sz="1050" b="1" dirty="0"/>
          </a:p>
          <a:p>
            <a:pPr marL="228600" indent="-228600">
              <a:buAutoNum type="arabicPeriod"/>
            </a:pPr>
            <a:r>
              <a:rPr lang="en-GB" sz="1050" b="1" dirty="0" smtClean="0"/>
              <a:t>Explain how tropical rainforest vegetation adapts to its physical environment (4)</a:t>
            </a:r>
          </a:p>
          <a:p>
            <a:pPr marL="228600" indent="-228600">
              <a:buAutoNum type="arabicPeriod"/>
            </a:pPr>
            <a:endParaRPr lang="en-GB" sz="1050" b="1" dirty="0"/>
          </a:p>
          <a:p>
            <a:pPr marL="228600" indent="-228600">
              <a:buAutoNum type="arabicPeriod"/>
            </a:pPr>
            <a:r>
              <a:rPr lang="en-GB" sz="1050" b="1" dirty="0" smtClean="0"/>
              <a:t>State two major causes of deforestation (2)</a:t>
            </a:r>
          </a:p>
          <a:p>
            <a:pPr marL="228600" indent="-228600">
              <a:buAutoNum type="arabicPeriod"/>
            </a:pPr>
            <a:endParaRPr lang="en-GB" sz="1050" b="1" dirty="0"/>
          </a:p>
          <a:p>
            <a:pPr marL="228600" indent="-228600">
              <a:buAutoNum type="arabicPeriod"/>
            </a:pPr>
            <a:r>
              <a:rPr lang="en-GB" sz="1050" b="1" dirty="0" smtClean="0"/>
              <a:t>Discuss how the tropical rainforest can be managed sustainably (9)</a:t>
            </a:r>
          </a:p>
          <a:p>
            <a:endParaRPr lang="en-GB" sz="1050" b="1" dirty="0"/>
          </a:p>
          <a:p>
            <a:pPr algn="ctr"/>
            <a:r>
              <a:rPr lang="en-GB" sz="1050" i="1" u="sng" dirty="0" smtClean="0"/>
              <a:t>Come up with at least two of your own exam questions </a:t>
            </a:r>
          </a:p>
          <a:p>
            <a:pPr marL="228600" indent="-228600">
              <a:buAutoNum type="arabicPeriod"/>
            </a:pPr>
            <a:endParaRPr lang="en-GB" sz="1100" b="1" dirty="0"/>
          </a:p>
          <a:p>
            <a:pPr marL="228600" indent="-228600">
              <a:buAutoNum type="arabicPeriod"/>
            </a:pPr>
            <a:endParaRPr lang="en-GB" sz="1100" b="1" dirty="0"/>
          </a:p>
        </p:txBody>
      </p:sp>
      <p:sp>
        <p:nvSpPr>
          <p:cNvPr id="7" name="TextBox 6"/>
          <p:cNvSpPr txBox="1"/>
          <p:nvPr/>
        </p:nvSpPr>
        <p:spPr>
          <a:xfrm>
            <a:off x="97687" y="8769424"/>
            <a:ext cx="6355649" cy="246221"/>
          </a:xfrm>
          <a:prstGeom prst="rect">
            <a:avLst/>
          </a:prstGeom>
          <a:noFill/>
        </p:spPr>
        <p:txBody>
          <a:bodyPr wrap="square" rtlCol="0">
            <a:spAutoFit/>
          </a:bodyPr>
          <a:lstStyle/>
          <a:p>
            <a:r>
              <a:rPr lang="en-GB" sz="1000" i="1" dirty="0" smtClean="0"/>
              <a:t>Summary: write 3 bullet point summarise three key concepts on this knowledge organiser. </a:t>
            </a:r>
            <a:endParaRPr lang="en-GB" sz="1000" i="1" dirty="0"/>
          </a:p>
        </p:txBody>
      </p:sp>
      <p:sp>
        <p:nvSpPr>
          <p:cNvPr id="9" name="TextBox 8"/>
          <p:cNvSpPr txBox="1"/>
          <p:nvPr/>
        </p:nvSpPr>
        <p:spPr>
          <a:xfrm>
            <a:off x="1556792" y="0"/>
            <a:ext cx="5301208" cy="381643"/>
          </a:xfrm>
          <a:prstGeom prst="rect">
            <a:avLst/>
          </a:prstGeom>
          <a:solidFill>
            <a:srgbClr val="00B050"/>
          </a:solidFill>
        </p:spPr>
        <p:txBody>
          <a:bodyPr wrap="square" rtlCol="0">
            <a:spAutoFit/>
          </a:bodyPr>
          <a:lstStyle/>
          <a:p>
            <a:pPr algn="ctr"/>
            <a:r>
              <a:rPr lang="en-GB" sz="940" b="1" dirty="0" smtClean="0"/>
              <a:t>Ecosystems – The Amazon (Tropical)Rainforest, South America : Key Concept Knowledge Organiser</a:t>
            </a:r>
          </a:p>
          <a:p>
            <a:pPr algn="ctr"/>
            <a:r>
              <a:rPr lang="en-GB" sz="940" i="1" dirty="0" smtClean="0"/>
              <a:t>(Please remember this should be used in addition to, not in place of your book)</a:t>
            </a:r>
          </a:p>
        </p:txBody>
      </p:sp>
      <p:graphicFrame>
        <p:nvGraphicFramePr>
          <p:cNvPr id="10" name="Table 9"/>
          <p:cNvGraphicFramePr>
            <a:graphicFrameLocks noGrp="1"/>
          </p:cNvGraphicFramePr>
          <p:nvPr>
            <p:extLst>
              <p:ext uri="{D42A27DB-BD31-4B8C-83A1-F6EECF244321}">
                <p14:modId xmlns:p14="http://schemas.microsoft.com/office/powerpoint/2010/main" val="4279170934"/>
              </p:ext>
            </p:extLst>
          </p:nvPr>
        </p:nvGraphicFramePr>
        <p:xfrm>
          <a:off x="1556792" y="415498"/>
          <a:ext cx="2880320" cy="3169350"/>
        </p:xfrm>
        <a:graphic>
          <a:graphicData uri="http://schemas.openxmlformats.org/drawingml/2006/table">
            <a:tbl>
              <a:tblPr firstRow="1" bandRow="1">
                <a:tableStyleId>{5940675A-B579-460E-94D1-54222C63F5DA}</a:tableStyleId>
              </a:tblPr>
              <a:tblGrid>
                <a:gridCol w="2880320"/>
              </a:tblGrid>
              <a:tr h="373864">
                <a:tc>
                  <a:txBody>
                    <a:bodyPr/>
                    <a:lstStyle/>
                    <a:p>
                      <a:r>
                        <a:rPr lang="en-GB" sz="1000" b="0" dirty="0" smtClean="0"/>
                        <a:t>1.</a:t>
                      </a:r>
                      <a:r>
                        <a:rPr lang="en-GB" sz="1000" b="0" baseline="0" dirty="0" smtClean="0"/>
                        <a:t> </a:t>
                      </a:r>
                      <a:r>
                        <a:rPr lang="en-GB" sz="1000" b="0" dirty="0" smtClean="0"/>
                        <a:t>What are the physical characteristics of the tropical rainforest?</a:t>
                      </a:r>
                      <a:endParaRPr lang="en-GB" sz="1000" b="0" dirty="0"/>
                    </a:p>
                  </a:txBody>
                  <a:tcPr>
                    <a:solidFill>
                      <a:schemeClr val="bg1">
                        <a:lumMod val="75000"/>
                      </a:schemeClr>
                    </a:solidFill>
                  </a:tcPr>
                </a:tc>
              </a:tr>
              <a:tr h="8615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Climate: </a:t>
                      </a:r>
                      <a:r>
                        <a:rPr lang="en-GB" sz="1000" b="0" dirty="0" smtClean="0"/>
                        <a:t>High</a:t>
                      </a:r>
                      <a:r>
                        <a:rPr lang="en-GB" sz="1000" b="0" baseline="0" dirty="0" smtClean="0"/>
                        <a:t> and consistent temperatures </a:t>
                      </a:r>
                      <a:r>
                        <a:rPr lang="en-GB" sz="1000" b="1" baseline="0" dirty="0" smtClean="0"/>
                        <a:t>(avg 27</a:t>
                      </a:r>
                      <a:r>
                        <a:rPr lang="en-GB" sz="1000" b="1" baseline="30000" dirty="0" smtClean="0"/>
                        <a:t>0</a:t>
                      </a:r>
                      <a:r>
                        <a:rPr lang="en-GB" sz="1000" b="1" baseline="0" dirty="0" smtClean="0"/>
                        <a:t> C</a:t>
                      </a:r>
                      <a:r>
                        <a:rPr lang="en-GB" sz="1000" b="0" baseline="0" dirty="0" smtClean="0"/>
                        <a:t>)/ High precipitation – </a:t>
                      </a:r>
                      <a:r>
                        <a:rPr lang="en-GB" sz="1000" b="1" baseline="0" dirty="0" smtClean="0"/>
                        <a:t>2000-2500mm per year.</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1" baseline="0" dirty="0" smtClean="0"/>
                        <a:t>Soils: </a:t>
                      </a:r>
                      <a:r>
                        <a:rPr lang="en-GB" sz="1000" b="0" baseline="0" dirty="0" smtClean="0"/>
                        <a:t>Officially known as </a:t>
                      </a:r>
                      <a:r>
                        <a:rPr lang="en-GB" sz="1000" b="1" baseline="0" dirty="0" smtClean="0"/>
                        <a:t>latosols,</a:t>
                      </a:r>
                      <a:r>
                        <a:rPr lang="en-GB" sz="1000" b="0" baseline="0" dirty="0" smtClean="0"/>
                        <a:t> they are often red in colour and nutrient poor due to high </a:t>
                      </a:r>
                      <a:r>
                        <a:rPr lang="en-GB" sz="1000" b="1" baseline="0" dirty="0" smtClean="0"/>
                        <a:t>leaching </a:t>
                      </a:r>
                      <a:r>
                        <a:rPr lang="en-GB" sz="1000" b="0" baseline="0" dirty="0" smtClean="0"/>
                        <a:t>rates caused by rainfall. Nutrients are concentrated in a thin top layer of soil.</a:t>
                      </a:r>
                      <a:endParaRPr lang="en-GB" sz="1000" b="1" dirty="0" smtClean="0"/>
                    </a:p>
                  </a:txBody>
                  <a:tcPr>
                    <a:noFill/>
                  </a:tcPr>
                </a:tc>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dirty="0" smtClean="0"/>
                        <a:t>3. Why</a:t>
                      </a:r>
                      <a:r>
                        <a:rPr lang="en-GB" sz="1000" b="0" baseline="0" dirty="0" smtClean="0"/>
                        <a:t> is biodiversity so high in the rainforest?</a:t>
                      </a:r>
                      <a:endParaRPr lang="en-GB" sz="1000" b="0" dirty="0" smtClean="0"/>
                    </a:p>
                  </a:txBody>
                  <a:tcPr>
                    <a:solidFill>
                      <a:schemeClr val="bg1">
                        <a:lumMod val="75000"/>
                      </a:schemeClr>
                    </a:solidFill>
                  </a:tcPr>
                </a:tc>
              </a:tr>
              <a:tr h="1479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Biodiversity:</a:t>
                      </a:r>
                      <a:r>
                        <a:rPr lang="en-GB" sz="1000" b="1" baseline="0" dirty="0" smtClean="0"/>
                        <a:t> </a:t>
                      </a:r>
                      <a:r>
                        <a:rPr lang="en-GB" sz="1000" b="0" baseline="0" dirty="0" smtClean="0"/>
                        <a:t>the number of species (animal and plants that live in an area). In the rainforest there are thought to be over </a:t>
                      </a:r>
                      <a:r>
                        <a:rPr lang="en-GB" sz="1000" b="1" baseline="0" dirty="0" smtClean="0"/>
                        <a:t>170,000</a:t>
                      </a:r>
                      <a:r>
                        <a:rPr lang="en-GB" sz="1000" b="0" baseline="0" dirty="0" smtClean="0"/>
                        <a:t> plant species</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1000" b="0" baseline="0" dirty="0" smtClean="0"/>
                        <a:t>Wet and warm climate encourages a wide range of plants</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1000" b="0" baseline="0" dirty="0" smtClean="0"/>
                        <a:t>Untouched by humans – allows plants to thrive</a:t>
                      </a:r>
                      <a:endParaRPr lang="en-GB" sz="1000"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000" b="1" baseline="0" dirty="0" smtClean="0"/>
                        <a:t>But this biodiversity is under threat- mainly from human activity.</a:t>
                      </a:r>
                      <a:endParaRPr lang="en-GB" sz="1000" b="1" dirty="0" smtClean="0"/>
                    </a:p>
                  </a:txBody>
                  <a:tcPr>
                    <a:no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560667078"/>
              </p:ext>
            </p:extLst>
          </p:nvPr>
        </p:nvGraphicFramePr>
        <p:xfrm>
          <a:off x="4437113" y="415498"/>
          <a:ext cx="2309507" cy="3169349"/>
        </p:xfrm>
        <a:graphic>
          <a:graphicData uri="http://schemas.openxmlformats.org/drawingml/2006/table">
            <a:tbl>
              <a:tblPr firstRow="1" bandRow="1">
                <a:tableStyleId>{5940675A-B579-460E-94D1-54222C63F5DA}</a:tableStyleId>
              </a:tblPr>
              <a:tblGrid>
                <a:gridCol w="2309507"/>
              </a:tblGrid>
              <a:tr h="359881">
                <a:tc>
                  <a:txBody>
                    <a:bodyPr/>
                    <a:lstStyle/>
                    <a:p>
                      <a:r>
                        <a:rPr lang="en-GB" sz="1000" b="0" dirty="0" smtClean="0"/>
                        <a:t>2.</a:t>
                      </a:r>
                      <a:r>
                        <a:rPr lang="en-GB" sz="1000" b="0" baseline="0" dirty="0" smtClean="0"/>
                        <a:t> Why are tropical rainforests valuable?</a:t>
                      </a:r>
                      <a:endParaRPr lang="en-GB" sz="1000" b="0" dirty="0"/>
                    </a:p>
                  </a:txBody>
                  <a:tcPr>
                    <a:solidFill>
                      <a:schemeClr val="bg1">
                        <a:lumMod val="75000"/>
                      </a:schemeClr>
                    </a:solidFill>
                  </a:tcPr>
                </a:tc>
              </a:tr>
              <a:tr h="7102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dirty="0" smtClean="0"/>
                        <a:t>The</a:t>
                      </a:r>
                      <a:r>
                        <a:rPr lang="en-GB" sz="1000" b="0" baseline="0" dirty="0" smtClean="0"/>
                        <a:t> value of tropical rainforests to humans can be considered in two ways – the </a:t>
                      </a:r>
                      <a:r>
                        <a:rPr lang="en-GB" sz="1000" b="1" baseline="0" dirty="0" smtClean="0"/>
                        <a:t>goods</a:t>
                      </a:r>
                      <a:r>
                        <a:rPr lang="en-GB" sz="1000" b="0" baseline="0" dirty="0" smtClean="0"/>
                        <a:t> and </a:t>
                      </a:r>
                      <a:r>
                        <a:rPr lang="en-GB" sz="1000" b="1" baseline="0" dirty="0" smtClean="0"/>
                        <a:t>services </a:t>
                      </a:r>
                      <a:r>
                        <a:rPr lang="en-GB" sz="1000" b="0" baseline="0" dirty="0" smtClean="0"/>
                        <a:t>they provide us with.</a:t>
                      </a:r>
                      <a:endParaRPr lang="en-GB" sz="1000" b="0" dirty="0" smtClean="0"/>
                    </a:p>
                  </a:txBody>
                  <a:tcPr>
                    <a:noFill/>
                  </a:tcPr>
                </a:tc>
              </a:tr>
              <a:tr h="1019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Goods: </a:t>
                      </a:r>
                      <a:r>
                        <a:rPr lang="en-GB" sz="1000" b="0" dirty="0" smtClean="0"/>
                        <a:t>products</a:t>
                      </a:r>
                      <a:r>
                        <a:rPr lang="en-GB" sz="1000" b="0" baseline="0" dirty="0" smtClean="0"/>
                        <a:t> created in or from rainforest plants that can benefit people or be sold for profit. For example hard woods like mahogany and medicines– </a:t>
                      </a:r>
                      <a:r>
                        <a:rPr lang="en-GB" sz="1000" b="1" baseline="0" dirty="0" smtClean="0"/>
                        <a:t>25%</a:t>
                      </a:r>
                      <a:r>
                        <a:rPr lang="en-GB" sz="1000" b="0" baseline="0" dirty="0" smtClean="0"/>
                        <a:t> of all prescription drugs are made from rainforest plants.</a:t>
                      </a:r>
                      <a:endParaRPr lang="en-GB" sz="1000" b="1" dirty="0" smtClean="0"/>
                    </a:p>
                  </a:txBody>
                  <a:tcPr>
                    <a:noFill/>
                  </a:tcPr>
                </a:tc>
              </a:tr>
              <a:tr h="10802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Services: </a:t>
                      </a:r>
                      <a:r>
                        <a:rPr lang="en-GB" sz="1000" b="0" dirty="0" smtClean="0"/>
                        <a:t>the</a:t>
                      </a:r>
                      <a:r>
                        <a:rPr lang="en-GB" sz="1000" b="0" baseline="0" dirty="0" smtClean="0"/>
                        <a:t> rainforests major service is to act as a carbon sink – taking approx. </a:t>
                      </a:r>
                      <a:r>
                        <a:rPr lang="en-GB" sz="1000" b="1" baseline="0" dirty="0" smtClean="0"/>
                        <a:t>2 billion tonnes </a:t>
                      </a:r>
                      <a:r>
                        <a:rPr lang="en-GB" sz="1000" b="0" baseline="0" dirty="0" smtClean="0"/>
                        <a:t>of carbon dioxide out of the atmosphere and locking it up in plants. This is important in reducing climate change.</a:t>
                      </a:r>
                      <a:endParaRPr lang="en-GB" sz="1000" b="1" dirty="0" smtClean="0"/>
                    </a:p>
                  </a:txBody>
                  <a:tcPr>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477948741"/>
              </p:ext>
            </p:extLst>
          </p:nvPr>
        </p:nvGraphicFramePr>
        <p:xfrm>
          <a:off x="1556792" y="3584848"/>
          <a:ext cx="1944216" cy="5112568"/>
        </p:xfrm>
        <a:graphic>
          <a:graphicData uri="http://schemas.openxmlformats.org/drawingml/2006/table">
            <a:tbl>
              <a:tblPr firstRow="1" bandRow="1">
                <a:tableStyleId>{5940675A-B579-460E-94D1-54222C63F5DA}</a:tableStyleId>
              </a:tblPr>
              <a:tblGrid>
                <a:gridCol w="1944216"/>
              </a:tblGrid>
              <a:tr h="523920">
                <a:tc>
                  <a:txBody>
                    <a:bodyPr/>
                    <a:lstStyle/>
                    <a:p>
                      <a:r>
                        <a:rPr lang="en-GB" sz="920" b="0" dirty="0" smtClean="0"/>
                        <a:t>4. </a:t>
                      </a:r>
                      <a:r>
                        <a:rPr lang="en-GB" sz="920" b="1" dirty="0" smtClean="0"/>
                        <a:t>How do plants adapt</a:t>
                      </a:r>
                      <a:r>
                        <a:rPr lang="en-GB" sz="920" b="1" baseline="0" dirty="0" smtClean="0"/>
                        <a:t> to the rainforest environment </a:t>
                      </a:r>
                      <a:r>
                        <a:rPr lang="en-GB" sz="920" b="0" i="1" baseline="0" dirty="0" smtClean="0"/>
                        <a:t>(please note these are not all the adaptions)</a:t>
                      </a:r>
                      <a:endParaRPr lang="en-GB" sz="920" b="1" dirty="0"/>
                    </a:p>
                  </a:txBody>
                  <a:tcPr>
                    <a:solidFill>
                      <a:schemeClr val="bg1">
                        <a:lumMod val="75000"/>
                      </a:schemeClr>
                    </a:solidFill>
                  </a:tcPr>
                </a:tc>
              </a:tr>
              <a:tr h="2532281">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Drip Tip Leaves </a:t>
                      </a:r>
                      <a:r>
                        <a:rPr lang="en-GB" sz="920" b="0" baseline="0" dirty="0" smtClean="0"/>
                        <a:t>– rainforest plants have leaves that allow the heavy rainfall to “drip” easily off the leaf. This prevents the stem of the leaf breaking under the weight of the water and also prevents mould growing on the leaf which would prevent photosynthesis.</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Buttress Roots </a:t>
                      </a:r>
                      <a:r>
                        <a:rPr lang="en-GB" sz="920" b="0" baseline="0" dirty="0" smtClean="0"/>
                        <a:t>– rainforest plants have wide roots that spread out across the ground surface. These stabilises the tall emergent trees in high winds and allows the trees to access the nutrients in the thin nutrient rich layer of the soil.</a:t>
                      </a:r>
                    </a:p>
                  </a:txBody>
                  <a:tcPr>
                    <a:noFill/>
                  </a:tcPr>
                </a:tc>
              </a:tr>
              <a:tr h="399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baseline="0" dirty="0" smtClean="0"/>
                        <a:t>How do animals adapt to the rainforest environment?</a:t>
                      </a:r>
                    </a:p>
                  </a:txBody>
                  <a:tcPr>
                    <a:solidFill>
                      <a:schemeClr val="bg1">
                        <a:lumMod val="75000"/>
                      </a:schemeClr>
                    </a:solidFill>
                  </a:tcPr>
                </a:tc>
              </a:tr>
              <a:tr h="1657231">
                <a:tc>
                  <a:txBody>
                    <a:bodyPr/>
                    <a:lstStyle/>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Howler Monkeys –</a:t>
                      </a:r>
                      <a:r>
                        <a:rPr lang="en-GB" sz="920" b="0" baseline="0" dirty="0" smtClean="0"/>
                        <a:t> have prehensile tails (tails that act as an extra limb) to allow them to move from branch to branch in the canopy where their food is.</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GB" sz="920" b="1" baseline="0" dirty="0" smtClean="0"/>
                        <a:t>Three Toed Sloth – </a:t>
                      </a:r>
                      <a:r>
                        <a:rPr lang="en-GB" sz="920" b="0" baseline="0" dirty="0" smtClean="0"/>
                        <a:t>moves so slowly that in the high humidity of the rainforest moss grows on their skin so that they are camouflaged.</a:t>
                      </a:r>
                      <a:endParaRPr lang="en-GB" sz="920" b="1" baseline="0" dirty="0" smtClean="0"/>
                    </a:p>
                  </a:txBody>
                  <a:tcPr>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060263666"/>
              </p:ext>
            </p:extLst>
          </p:nvPr>
        </p:nvGraphicFramePr>
        <p:xfrm>
          <a:off x="3501008" y="3584847"/>
          <a:ext cx="3245611" cy="5132832"/>
        </p:xfrm>
        <a:graphic>
          <a:graphicData uri="http://schemas.openxmlformats.org/drawingml/2006/table">
            <a:tbl>
              <a:tblPr firstRow="1" bandRow="1">
                <a:tableStyleId>{5940675A-B579-460E-94D1-54222C63F5DA}</a:tableStyleId>
              </a:tblPr>
              <a:tblGrid>
                <a:gridCol w="3245611"/>
              </a:tblGrid>
              <a:tr h="221804">
                <a:tc>
                  <a:txBody>
                    <a:bodyPr/>
                    <a:lstStyle/>
                    <a:p>
                      <a:r>
                        <a:rPr lang="en-GB" sz="920" b="0" dirty="0" smtClean="0"/>
                        <a:t>5. </a:t>
                      </a:r>
                      <a:r>
                        <a:rPr lang="en-GB" sz="920" b="1" dirty="0" smtClean="0"/>
                        <a:t>Deforestation: </a:t>
                      </a:r>
                      <a:r>
                        <a:rPr lang="en-GB" sz="920" b="0" i="0" kern="1200" dirty="0" smtClean="0">
                          <a:solidFill>
                            <a:schemeClr val="tx1"/>
                          </a:solidFill>
                          <a:effectLst/>
                          <a:latin typeface="+mn-lt"/>
                          <a:ea typeface="+mn-ea"/>
                          <a:cs typeface="+mn-cs"/>
                        </a:rPr>
                        <a:t>the cutting down of trees in a large area</a:t>
                      </a:r>
                      <a:endParaRPr lang="en-GB" sz="920" b="1" dirty="0"/>
                    </a:p>
                  </a:txBody>
                  <a:tcPr>
                    <a:solidFill>
                      <a:schemeClr val="bg1">
                        <a:lumMod val="75000"/>
                      </a:schemeClr>
                    </a:solidFill>
                  </a:tcPr>
                </a:tc>
              </a:tr>
              <a:tr h="12649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dirty="0" smtClean="0"/>
                        <a:t>Causes: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dirty="0" smtClean="0"/>
                        <a:t>Subsistence</a:t>
                      </a:r>
                      <a:r>
                        <a:rPr lang="en-GB" sz="920" b="1" baseline="0" dirty="0" smtClean="0"/>
                        <a:t> farming </a:t>
                      </a:r>
                      <a:r>
                        <a:rPr lang="en-GB" sz="920" b="0" baseline="0" dirty="0" smtClean="0"/>
                        <a:t>(farming by local people with the intention of producing enough food to survive)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Commercial Farming – Plantations and Cattle Ranching </a:t>
                      </a:r>
                      <a:r>
                        <a:rPr lang="en-GB" sz="920" b="0" baseline="0" dirty="0" smtClean="0"/>
                        <a:t>(farming designed to make a financial profit)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Logging and Mining = road building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Urban expansion </a:t>
                      </a:r>
                      <a:r>
                        <a:rPr lang="en-GB" sz="920" b="0" baseline="0" dirty="0" smtClean="0"/>
                        <a:t>(growth of cities) into rainforests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Energy Developments </a:t>
                      </a:r>
                      <a:r>
                        <a:rPr lang="en-GB" sz="920" b="0" baseline="0" dirty="0" smtClean="0"/>
                        <a:t>such as Hydroelectric Power dams across the Amazon.</a:t>
                      </a:r>
                    </a:p>
                  </a:txBody>
                  <a:tcPr>
                    <a:noFill/>
                  </a:tcPr>
                </a:tc>
              </a:tr>
              <a:tr h="1800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dirty="0" smtClean="0"/>
                        <a:t>Impacts: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dirty="0" smtClean="0"/>
                        <a:t>Social</a:t>
                      </a:r>
                      <a:r>
                        <a:rPr lang="en-GB" sz="920" b="1" baseline="0" dirty="0" smtClean="0"/>
                        <a: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Traditional tribes displaced</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Increased contact with “outsiders” means that Amazonian tribes are suffering increased illnesses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Economic:</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Deforestation in the Amazon is helping Brazil to pay off its world debts through profit made from mining, logging etc.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Environmental:</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reduced biodiversity due to loss of habitats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Increased soil erosion and leaching due to the loss of the canopy layer = infertile soils.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920" b="0" baseline="0" dirty="0" smtClean="0"/>
                        <a:t>Less carbon dioxide absorbed from the atmosphere.</a:t>
                      </a:r>
                    </a:p>
                  </a:txBody>
                  <a:tcPr>
                    <a:noFill/>
                  </a:tcPr>
                </a:tc>
              </a:tr>
              <a:tr h="122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20" b="1" baseline="0" dirty="0" smtClean="0"/>
                        <a:t>Sustainable management strategies:</a:t>
                      </a:r>
                    </a:p>
                    <a:p>
                      <a:pPr marL="0" marR="0" indent="0" algn="l" defTabSz="914400" rtl="0" eaLnBrk="1" fontAlgn="auto" latinLnBrk="0" hangingPunct="1">
                        <a:lnSpc>
                          <a:spcPct val="100000"/>
                        </a:lnSpc>
                        <a:spcBef>
                          <a:spcPts val="0"/>
                        </a:spcBef>
                        <a:spcAft>
                          <a:spcPts val="0"/>
                        </a:spcAft>
                        <a:buClrTx/>
                        <a:buSzTx/>
                        <a:buFontTx/>
                        <a:buNone/>
                        <a:tabLst/>
                        <a:defRPr/>
                      </a:pPr>
                      <a:r>
                        <a:rPr lang="en-GB" sz="920" b="0" baseline="0" dirty="0" smtClean="0"/>
                        <a:t>Strategies designed to ensure that the rainforest will be conserved for future generations: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Selective logging – </a:t>
                      </a:r>
                      <a:r>
                        <a:rPr lang="en-GB" sz="920" b="0" baseline="0" dirty="0" smtClean="0"/>
                        <a:t>only certain trees are cut down therefore preserving the majority of the forest.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Ecotourism – </a:t>
                      </a:r>
                      <a:r>
                        <a:rPr lang="en-GB" sz="920" b="0" baseline="0" dirty="0" smtClean="0"/>
                        <a:t>a type of tourism that is environmentally friendly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20" b="1" baseline="0" dirty="0" smtClean="0"/>
                        <a:t>Debt Relief/Carbon exchanges – </a:t>
                      </a:r>
                      <a:r>
                        <a:rPr lang="en-GB" sz="920" b="0" baseline="0" dirty="0" smtClean="0"/>
                        <a:t>international agreements between countries that allow countries like Brazil to cancel their debt in exchange for preserving their rainforest so that it absorbs carbon dioxide.</a:t>
                      </a:r>
                      <a:endParaRPr lang="en-GB" sz="920" b="1" baseline="0" dirty="0" smtClean="0"/>
                    </a:p>
                  </a:txBody>
                  <a:tcPr>
                    <a:noFill/>
                  </a:tcPr>
                </a:tc>
              </a:tr>
            </a:tbl>
          </a:graphicData>
        </a:graphic>
      </p:graphicFrame>
      <p:sp>
        <p:nvSpPr>
          <p:cNvPr id="15" name="TextBox 14"/>
          <p:cNvSpPr txBox="1"/>
          <p:nvPr/>
        </p:nvSpPr>
        <p:spPr>
          <a:xfrm>
            <a:off x="25680" y="9567446"/>
            <a:ext cx="6720937" cy="461665"/>
          </a:xfrm>
          <a:prstGeom prst="rect">
            <a:avLst/>
          </a:prstGeom>
          <a:noFill/>
        </p:spPr>
        <p:txBody>
          <a:bodyPr wrap="square" rtlCol="0">
            <a:spAutoFit/>
          </a:bodyPr>
          <a:lstStyle/>
          <a:p>
            <a:pPr algn="ctr"/>
            <a:r>
              <a:rPr lang="en-GB" sz="800" dirty="0" smtClean="0"/>
              <a:t>Want to test yourself – follow this link to an </a:t>
            </a:r>
            <a:r>
              <a:rPr lang="en-GB" sz="800"/>
              <a:t>online </a:t>
            </a:r>
            <a:r>
              <a:rPr lang="en-GB" sz="800"/>
              <a:t>quiz: </a:t>
            </a:r>
            <a:r>
              <a:rPr lang="en-GB" sz="800">
                <a:hlinkClick r:id="rId2"/>
              </a:rPr>
              <a:t>https</a:t>
            </a:r>
            <a:r>
              <a:rPr lang="en-GB" sz="800">
                <a:hlinkClick r:id="rId2"/>
              </a:rPr>
              <a:t>://</a:t>
            </a:r>
            <a:r>
              <a:rPr lang="en-GB" sz="800" smtClean="0">
                <a:hlinkClick r:id="rId2"/>
              </a:rPr>
              <a:t>forms.office.com/Pages/ResponsePage.aspx?id=EjMT6-MTfk-Kzv7pM632fdJHniPWjiJGs9V3Muy8uVpURVpLVERISkNISDk1MElVWkNQOTBLSkZBQS4u</a:t>
            </a:r>
            <a:endParaRPr lang="en-GB" sz="800" smtClean="0"/>
          </a:p>
          <a:p>
            <a:pPr algn="ctr"/>
            <a:endParaRPr lang="en-GB" sz="800" dirty="0"/>
          </a:p>
        </p:txBody>
      </p:sp>
    </p:spTree>
    <p:extLst>
      <p:ext uri="{BB962C8B-B14F-4D97-AF65-F5344CB8AC3E}">
        <p14:creationId xmlns:p14="http://schemas.microsoft.com/office/powerpoint/2010/main" val="1991609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805</Words>
  <Application>Microsoft Office PowerPoint</Application>
  <PresentationFormat>A4 Paper (210x297 mm)</PresentationFormat>
  <Paragraphs>57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Crockett, Benjamin</dc:creator>
  <cp:lastModifiedBy>Crockett, Benjamin</cp:lastModifiedBy>
  <cp:revision>3</cp:revision>
  <cp:lastPrinted>2018-11-08T16:57:49Z</cp:lastPrinted>
  <dcterms:created xsi:type="dcterms:W3CDTF">2018-11-01T18:11:48Z</dcterms:created>
  <dcterms:modified xsi:type="dcterms:W3CDTF">2018-11-08T17:13:59Z</dcterms:modified>
</cp:coreProperties>
</file>