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6858000" cy="9906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12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792" y="1926"/>
      </p:cViewPr>
      <p:guideLst>
        <p:guide orient="horz" pos="312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CEAC19-E14C-44F2-ACCB-94A8502C8A0C}" type="datetimeFigureOut">
              <a:rPr lang="en-GB" smtClean="0"/>
              <a:t>13/11/2018</a:t>
            </a:fld>
            <a:endParaRPr lang="en-GB"/>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327DA4-6FA2-4A08-B7B9-CC8D1B54332F}" type="slidenum">
              <a:rPr lang="en-GB" smtClean="0"/>
              <a:t>‹#›</a:t>
            </a:fld>
            <a:endParaRPr lang="en-GB"/>
          </a:p>
        </p:txBody>
      </p:sp>
    </p:spTree>
    <p:extLst>
      <p:ext uri="{BB962C8B-B14F-4D97-AF65-F5344CB8AC3E}">
        <p14:creationId xmlns:p14="http://schemas.microsoft.com/office/powerpoint/2010/main" val="8158455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D327DA4-6FA2-4A08-B7B9-CC8D1B54332F}" type="slidenum">
              <a:rPr lang="en-GB" smtClean="0"/>
              <a:t>1</a:t>
            </a:fld>
            <a:endParaRPr lang="en-GB"/>
          </a:p>
        </p:txBody>
      </p:sp>
    </p:spTree>
    <p:extLst>
      <p:ext uri="{BB962C8B-B14F-4D97-AF65-F5344CB8AC3E}">
        <p14:creationId xmlns:p14="http://schemas.microsoft.com/office/powerpoint/2010/main" val="30467734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3077283"/>
            <a:ext cx="5829300" cy="2123369"/>
          </a:xfrm>
        </p:spPr>
        <p:txBody>
          <a:bodyPr/>
          <a:lstStyle/>
          <a:p>
            <a:r>
              <a:rPr lang="en-US" smtClean="0"/>
              <a:t>Click to edit Master title style</a:t>
            </a:r>
            <a:endParaRPr lang="en-GB"/>
          </a:p>
        </p:txBody>
      </p:sp>
      <p:sp>
        <p:nvSpPr>
          <p:cNvPr id="3" name="Subtitle 2"/>
          <p:cNvSpPr>
            <a:spLocks noGrp="1"/>
          </p:cNvSpPr>
          <p:nvPr>
            <p:ph type="subTitle" idx="1"/>
          </p:nvPr>
        </p:nvSpPr>
        <p:spPr>
          <a:xfrm>
            <a:off x="1028700" y="5613400"/>
            <a:ext cx="4800600" cy="2531533"/>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B225F07B-39AC-4545-BC69-7C860D7890D8}" type="datetimeFigureOut">
              <a:rPr lang="en-GB" smtClean="0"/>
              <a:t>13/11/2018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400F6C-70A2-4FB4-8C4E-7C255C1BF72B}" type="slidenum">
              <a:rPr lang="en-GB" smtClean="0"/>
              <a:t>‹#›</a:t>
            </a:fld>
            <a:endParaRPr lang="en-GB"/>
          </a:p>
        </p:txBody>
      </p:sp>
    </p:spTree>
    <p:extLst>
      <p:ext uri="{BB962C8B-B14F-4D97-AF65-F5344CB8AC3E}">
        <p14:creationId xmlns:p14="http://schemas.microsoft.com/office/powerpoint/2010/main" val="20603451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225F07B-39AC-4545-BC69-7C860D7890D8}" type="datetimeFigureOut">
              <a:rPr lang="en-GB" smtClean="0"/>
              <a:t>13/11/2018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400F6C-70A2-4FB4-8C4E-7C255C1BF72B}" type="slidenum">
              <a:rPr lang="en-GB" smtClean="0"/>
              <a:t>‹#›</a:t>
            </a:fld>
            <a:endParaRPr lang="en-GB"/>
          </a:p>
        </p:txBody>
      </p:sp>
    </p:spTree>
    <p:extLst>
      <p:ext uri="{BB962C8B-B14F-4D97-AF65-F5344CB8AC3E}">
        <p14:creationId xmlns:p14="http://schemas.microsoft.com/office/powerpoint/2010/main" val="8484650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529697"/>
            <a:ext cx="1157288" cy="112680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57176" y="529697"/>
            <a:ext cx="3357563" cy="11268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225F07B-39AC-4545-BC69-7C860D7890D8}" type="datetimeFigureOut">
              <a:rPr lang="en-GB" smtClean="0"/>
              <a:t>13/11/2018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400F6C-70A2-4FB4-8C4E-7C255C1BF72B}" type="slidenum">
              <a:rPr lang="en-GB" smtClean="0"/>
              <a:t>‹#›</a:t>
            </a:fld>
            <a:endParaRPr lang="en-GB"/>
          </a:p>
        </p:txBody>
      </p:sp>
    </p:spTree>
    <p:extLst>
      <p:ext uri="{BB962C8B-B14F-4D97-AF65-F5344CB8AC3E}">
        <p14:creationId xmlns:p14="http://schemas.microsoft.com/office/powerpoint/2010/main" val="1291426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225F07B-39AC-4545-BC69-7C860D7890D8}" type="datetimeFigureOut">
              <a:rPr lang="en-GB" smtClean="0"/>
              <a:t>13/11/2018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400F6C-70A2-4FB4-8C4E-7C255C1BF72B}" type="slidenum">
              <a:rPr lang="en-GB" smtClean="0"/>
              <a:t>‹#›</a:t>
            </a:fld>
            <a:endParaRPr lang="en-GB"/>
          </a:p>
        </p:txBody>
      </p:sp>
    </p:spTree>
    <p:extLst>
      <p:ext uri="{BB962C8B-B14F-4D97-AF65-F5344CB8AC3E}">
        <p14:creationId xmlns:p14="http://schemas.microsoft.com/office/powerpoint/2010/main" val="2817396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6365522"/>
            <a:ext cx="5829300" cy="1967442"/>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541735" y="4198587"/>
            <a:ext cx="5829300" cy="216693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225F07B-39AC-4545-BC69-7C860D7890D8}" type="datetimeFigureOut">
              <a:rPr lang="en-GB" smtClean="0"/>
              <a:t>13/11/2018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400F6C-70A2-4FB4-8C4E-7C255C1BF72B}" type="slidenum">
              <a:rPr lang="en-GB" smtClean="0"/>
              <a:t>‹#›</a:t>
            </a:fld>
            <a:endParaRPr lang="en-GB"/>
          </a:p>
        </p:txBody>
      </p:sp>
    </p:spTree>
    <p:extLst>
      <p:ext uri="{BB962C8B-B14F-4D97-AF65-F5344CB8AC3E}">
        <p14:creationId xmlns:p14="http://schemas.microsoft.com/office/powerpoint/2010/main" val="2240552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57176" y="3081867"/>
            <a:ext cx="2257425" cy="871590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2628901" y="3081867"/>
            <a:ext cx="2257425" cy="871590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B225F07B-39AC-4545-BC69-7C860D7890D8}" type="datetimeFigureOut">
              <a:rPr lang="en-GB" smtClean="0"/>
              <a:t>13/11/2018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400F6C-70A2-4FB4-8C4E-7C255C1BF72B}" type="slidenum">
              <a:rPr lang="en-GB" smtClean="0"/>
              <a:t>‹#›</a:t>
            </a:fld>
            <a:endParaRPr lang="en-GB"/>
          </a:p>
        </p:txBody>
      </p:sp>
    </p:spTree>
    <p:extLst>
      <p:ext uri="{BB962C8B-B14F-4D97-AF65-F5344CB8AC3E}">
        <p14:creationId xmlns:p14="http://schemas.microsoft.com/office/powerpoint/2010/main" val="333203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96699"/>
            <a:ext cx="6172200" cy="1651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342900" y="2217385"/>
            <a:ext cx="303014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3141486"/>
            <a:ext cx="303014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3483770" y="2217385"/>
            <a:ext cx="303133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70" y="3141486"/>
            <a:ext cx="303133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B225F07B-39AC-4545-BC69-7C860D7890D8}" type="datetimeFigureOut">
              <a:rPr lang="en-GB" smtClean="0"/>
              <a:t>13/11/2018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1400F6C-70A2-4FB4-8C4E-7C255C1BF72B}" type="slidenum">
              <a:rPr lang="en-GB" smtClean="0"/>
              <a:t>‹#›</a:t>
            </a:fld>
            <a:endParaRPr lang="en-GB"/>
          </a:p>
        </p:txBody>
      </p:sp>
    </p:spTree>
    <p:extLst>
      <p:ext uri="{BB962C8B-B14F-4D97-AF65-F5344CB8AC3E}">
        <p14:creationId xmlns:p14="http://schemas.microsoft.com/office/powerpoint/2010/main" val="1549601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B225F07B-39AC-4545-BC69-7C860D7890D8}" type="datetimeFigureOut">
              <a:rPr lang="en-GB" smtClean="0"/>
              <a:t>13/11/2018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1400F6C-70A2-4FB4-8C4E-7C255C1BF72B}" type="slidenum">
              <a:rPr lang="en-GB" smtClean="0"/>
              <a:t>‹#›</a:t>
            </a:fld>
            <a:endParaRPr lang="en-GB"/>
          </a:p>
        </p:txBody>
      </p:sp>
    </p:spTree>
    <p:extLst>
      <p:ext uri="{BB962C8B-B14F-4D97-AF65-F5344CB8AC3E}">
        <p14:creationId xmlns:p14="http://schemas.microsoft.com/office/powerpoint/2010/main" val="41155589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25F07B-39AC-4545-BC69-7C860D7890D8}" type="datetimeFigureOut">
              <a:rPr lang="en-GB" smtClean="0"/>
              <a:t>13/11/2018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1400F6C-70A2-4FB4-8C4E-7C255C1BF72B}" type="slidenum">
              <a:rPr lang="en-GB" smtClean="0"/>
              <a:t>‹#›</a:t>
            </a:fld>
            <a:endParaRPr lang="en-GB"/>
          </a:p>
        </p:txBody>
      </p:sp>
    </p:spTree>
    <p:extLst>
      <p:ext uri="{BB962C8B-B14F-4D97-AF65-F5344CB8AC3E}">
        <p14:creationId xmlns:p14="http://schemas.microsoft.com/office/powerpoint/2010/main" val="37993639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1" y="394406"/>
            <a:ext cx="2256235" cy="1678517"/>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2681288" y="394406"/>
            <a:ext cx="3833813" cy="845449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342901" y="2072923"/>
            <a:ext cx="2256235" cy="677598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25F07B-39AC-4545-BC69-7C860D7890D8}" type="datetimeFigureOut">
              <a:rPr lang="en-GB" smtClean="0"/>
              <a:t>13/11/2018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400F6C-70A2-4FB4-8C4E-7C255C1BF72B}" type="slidenum">
              <a:rPr lang="en-GB" smtClean="0"/>
              <a:t>‹#›</a:t>
            </a:fld>
            <a:endParaRPr lang="en-GB"/>
          </a:p>
        </p:txBody>
      </p:sp>
    </p:spTree>
    <p:extLst>
      <p:ext uri="{BB962C8B-B14F-4D97-AF65-F5344CB8AC3E}">
        <p14:creationId xmlns:p14="http://schemas.microsoft.com/office/powerpoint/2010/main" val="3500527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934201"/>
            <a:ext cx="4114800" cy="818622"/>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344216" y="885119"/>
            <a:ext cx="4114800" cy="594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344216" y="7752823"/>
            <a:ext cx="4114800" cy="116257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25F07B-39AC-4545-BC69-7C860D7890D8}" type="datetimeFigureOut">
              <a:rPr lang="en-GB" smtClean="0"/>
              <a:t>13/11/2018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400F6C-70A2-4FB4-8C4E-7C255C1BF72B}" type="slidenum">
              <a:rPr lang="en-GB" smtClean="0"/>
              <a:t>‹#›</a:t>
            </a:fld>
            <a:endParaRPr lang="en-GB"/>
          </a:p>
        </p:txBody>
      </p:sp>
    </p:spTree>
    <p:extLst>
      <p:ext uri="{BB962C8B-B14F-4D97-AF65-F5344CB8AC3E}">
        <p14:creationId xmlns:p14="http://schemas.microsoft.com/office/powerpoint/2010/main" val="26843089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96699"/>
            <a:ext cx="6172200" cy="1651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342900" y="2311402"/>
            <a:ext cx="6172200" cy="653750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342900" y="9181396"/>
            <a:ext cx="1600200" cy="527402"/>
          </a:xfrm>
          <a:prstGeom prst="rect">
            <a:avLst/>
          </a:prstGeom>
        </p:spPr>
        <p:txBody>
          <a:bodyPr vert="horz" lIns="91440" tIns="45720" rIns="91440" bIns="45720" rtlCol="0" anchor="ctr"/>
          <a:lstStyle>
            <a:lvl1pPr algn="l">
              <a:defRPr sz="1200">
                <a:solidFill>
                  <a:schemeClr val="tx1">
                    <a:tint val="75000"/>
                  </a:schemeClr>
                </a:solidFill>
              </a:defRPr>
            </a:lvl1pPr>
          </a:lstStyle>
          <a:p>
            <a:fld id="{B225F07B-39AC-4545-BC69-7C860D7890D8}" type="datetimeFigureOut">
              <a:rPr lang="en-GB" smtClean="0"/>
              <a:t>13/11/2018</a:t>
            </a:fld>
            <a:endParaRPr lang="en-GB"/>
          </a:p>
        </p:txBody>
      </p:sp>
      <p:sp>
        <p:nvSpPr>
          <p:cNvPr id="5" name="Footer Placeholder 4"/>
          <p:cNvSpPr>
            <a:spLocks noGrp="1"/>
          </p:cNvSpPr>
          <p:nvPr>
            <p:ph type="ftr" sz="quarter" idx="3"/>
          </p:nvPr>
        </p:nvSpPr>
        <p:spPr>
          <a:xfrm>
            <a:off x="2343150" y="9181396"/>
            <a:ext cx="2171700" cy="527402"/>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914900" y="9181396"/>
            <a:ext cx="1600200" cy="527402"/>
          </a:xfrm>
          <a:prstGeom prst="rect">
            <a:avLst/>
          </a:prstGeom>
        </p:spPr>
        <p:txBody>
          <a:bodyPr vert="horz" lIns="91440" tIns="45720" rIns="91440" bIns="45720" rtlCol="0" anchor="ctr"/>
          <a:lstStyle>
            <a:lvl1pPr algn="r">
              <a:defRPr sz="1200">
                <a:solidFill>
                  <a:schemeClr val="tx1">
                    <a:tint val="75000"/>
                  </a:schemeClr>
                </a:solidFill>
              </a:defRPr>
            </a:lvl1pPr>
          </a:lstStyle>
          <a:p>
            <a:fld id="{51400F6C-70A2-4FB4-8C4E-7C255C1BF72B}" type="slidenum">
              <a:rPr lang="en-GB" smtClean="0"/>
              <a:t>‹#›</a:t>
            </a:fld>
            <a:endParaRPr lang="en-GB"/>
          </a:p>
        </p:txBody>
      </p:sp>
    </p:spTree>
    <p:extLst>
      <p:ext uri="{BB962C8B-B14F-4D97-AF65-F5344CB8AC3E}">
        <p14:creationId xmlns:p14="http://schemas.microsoft.com/office/powerpoint/2010/main" val="25664927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5" descr="Image result for newcastle location map"/>
          <p:cNvPicPr>
            <a:picLocks noChangeAspect="1" noChangeArrowheads="1"/>
          </p:cNvPicPr>
          <p:nvPr/>
        </p:nvPicPr>
        <p:blipFill rotWithShape="1">
          <a:blip r:embed="rId3">
            <a:extLst>
              <a:ext uri="{28A0092B-C50C-407E-A947-70E740481C1C}">
                <a14:useLocalDpi xmlns:a14="http://schemas.microsoft.com/office/drawing/2010/main" val="0"/>
              </a:ext>
            </a:extLst>
          </a:blip>
          <a:srcRect l="33347" t="7514" r="7153" b="22331"/>
          <a:stretch/>
        </p:blipFill>
        <p:spPr bwMode="auto">
          <a:xfrm>
            <a:off x="3657600" y="407243"/>
            <a:ext cx="997395" cy="147732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0" y="0"/>
            <a:ext cx="1196753" cy="891531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rot="5400000">
            <a:off x="2940319" y="5988322"/>
            <a:ext cx="990689" cy="68446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1" y="56456"/>
            <a:ext cx="1124744" cy="7055778"/>
          </a:xfrm>
          <a:prstGeom prst="rect">
            <a:avLst/>
          </a:prstGeom>
          <a:noFill/>
        </p:spPr>
        <p:txBody>
          <a:bodyPr wrap="square" rtlCol="0">
            <a:spAutoFit/>
          </a:bodyPr>
          <a:lstStyle/>
          <a:p>
            <a:pPr algn="ctr"/>
            <a:r>
              <a:rPr lang="en-GB" sz="1050" i="1" u="sng" dirty="0" smtClean="0"/>
              <a:t>Exam Questions – use the KO and your own knowledge to answer these </a:t>
            </a:r>
            <a:r>
              <a:rPr lang="en-GB" sz="1050" i="1" u="sng" dirty="0" smtClean="0"/>
              <a:t>questions:</a:t>
            </a:r>
          </a:p>
          <a:p>
            <a:endParaRPr lang="en-GB" sz="1050" i="1" u="sng" dirty="0"/>
          </a:p>
          <a:p>
            <a:r>
              <a:rPr lang="en-GB" sz="1050" dirty="0" smtClean="0"/>
              <a:t>1.Using a named case study describe the importance of a UK city (3)</a:t>
            </a:r>
          </a:p>
          <a:p>
            <a:endParaRPr lang="en-GB" sz="1050" dirty="0"/>
          </a:p>
          <a:p>
            <a:r>
              <a:rPr lang="en-GB" sz="1050" dirty="0" smtClean="0"/>
              <a:t>2. Explain how internal migration has impacted on the character of a UK city you have studied (2)</a:t>
            </a:r>
          </a:p>
          <a:p>
            <a:endParaRPr lang="en-GB" sz="1050" dirty="0"/>
          </a:p>
          <a:p>
            <a:r>
              <a:rPr lang="en-GB" sz="1050" dirty="0" smtClean="0"/>
              <a:t>3. Discuss the social opportunities and challenges created by urban change in a UK city you have studied (9)</a:t>
            </a:r>
          </a:p>
          <a:p>
            <a:endParaRPr lang="en-GB" sz="1050" dirty="0"/>
          </a:p>
          <a:p>
            <a:r>
              <a:rPr lang="en-GB" sz="1050" dirty="0" smtClean="0"/>
              <a:t>4. Explain why it is preferable to build on brownfield sites? (4)</a:t>
            </a:r>
          </a:p>
          <a:p>
            <a:endParaRPr lang="en-GB" sz="1050" dirty="0"/>
          </a:p>
          <a:p>
            <a:pPr algn="ctr"/>
            <a:endParaRPr lang="en-GB" sz="1050" i="1" u="sng" dirty="0" smtClean="0"/>
          </a:p>
          <a:p>
            <a:pPr algn="ctr"/>
            <a:r>
              <a:rPr lang="en-GB" sz="1050" i="1" u="sng" dirty="0" smtClean="0"/>
              <a:t>Come up with at least two of your own exam questions </a:t>
            </a:r>
          </a:p>
          <a:p>
            <a:pPr marL="228600" indent="-228600">
              <a:buAutoNum type="arabicPeriod"/>
            </a:pPr>
            <a:endParaRPr lang="en-GB" sz="1100" b="1" dirty="0"/>
          </a:p>
          <a:p>
            <a:pPr marL="228600" indent="-228600">
              <a:buAutoNum type="arabicPeriod"/>
            </a:pPr>
            <a:endParaRPr lang="en-GB" sz="1100" b="1" dirty="0"/>
          </a:p>
        </p:txBody>
      </p:sp>
      <p:sp>
        <p:nvSpPr>
          <p:cNvPr id="7" name="TextBox 6"/>
          <p:cNvSpPr txBox="1"/>
          <p:nvPr/>
        </p:nvSpPr>
        <p:spPr>
          <a:xfrm>
            <a:off x="0" y="8915313"/>
            <a:ext cx="3849778" cy="246221"/>
          </a:xfrm>
          <a:prstGeom prst="rect">
            <a:avLst/>
          </a:prstGeom>
          <a:noFill/>
        </p:spPr>
        <p:txBody>
          <a:bodyPr wrap="square" rtlCol="0">
            <a:spAutoFit/>
          </a:bodyPr>
          <a:lstStyle/>
          <a:p>
            <a:r>
              <a:rPr lang="en-GB" sz="1000" i="1" dirty="0" smtClean="0"/>
              <a:t>Summary:</a:t>
            </a:r>
            <a:endParaRPr lang="en-GB" sz="1000" i="1" dirty="0"/>
          </a:p>
        </p:txBody>
      </p:sp>
      <p:sp>
        <p:nvSpPr>
          <p:cNvPr id="2" name="Rectangle 1"/>
          <p:cNvSpPr/>
          <p:nvPr/>
        </p:nvSpPr>
        <p:spPr>
          <a:xfrm>
            <a:off x="17241" y="9661489"/>
            <a:ext cx="6840760" cy="230832"/>
          </a:xfrm>
          <a:prstGeom prst="rect">
            <a:avLst/>
          </a:prstGeom>
        </p:spPr>
        <p:txBody>
          <a:bodyPr wrap="square">
            <a:spAutoFit/>
          </a:bodyPr>
          <a:lstStyle/>
          <a:p>
            <a:r>
              <a:rPr lang="en-GB" sz="900" dirty="0" smtClean="0"/>
              <a:t>Follow the link to test/quiz yourself on the content of this knowledge </a:t>
            </a:r>
            <a:r>
              <a:rPr lang="en-GB" sz="900" dirty="0"/>
              <a:t>organiser</a:t>
            </a:r>
            <a:r>
              <a:rPr lang="en-GB" sz="900" dirty="0" smtClean="0"/>
              <a:t>:</a:t>
            </a:r>
            <a:endParaRPr lang="en-GB" sz="900" dirty="0"/>
          </a:p>
        </p:txBody>
      </p:sp>
      <p:sp>
        <p:nvSpPr>
          <p:cNvPr id="16" name="TextBox 15"/>
          <p:cNvSpPr txBox="1"/>
          <p:nvPr/>
        </p:nvSpPr>
        <p:spPr>
          <a:xfrm>
            <a:off x="1196754" y="0"/>
            <a:ext cx="5661246" cy="400110"/>
          </a:xfrm>
          <a:prstGeom prst="rect">
            <a:avLst/>
          </a:prstGeom>
          <a:solidFill>
            <a:schemeClr val="bg1">
              <a:lumMod val="85000"/>
            </a:schemeClr>
          </a:solidFill>
        </p:spPr>
        <p:txBody>
          <a:bodyPr wrap="square" rtlCol="0">
            <a:spAutoFit/>
          </a:bodyPr>
          <a:lstStyle/>
          <a:p>
            <a:pPr algn="ctr"/>
            <a:r>
              <a:rPr lang="en-GB" sz="1000" b="1" dirty="0" smtClean="0"/>
              <a:t>Urban Challenges in the UK – Newcastle Case Study: Key Concept Knowledge Organiser</a:t>
            </a:r>
          </a:p>
          <a:p>
            <a:pPr algn="ctr"/>
            <a:r>
              <a:rPr lang="en-GB" sz="1000" i="1" dirty="0" smtClean="0"/>
              <a:t>(Please remember this should be used in addition to, not in place of your book)</a:t>
            </a:r>
          </a:p>
        </p:txBody>
      </p:sp>
      <p:sp>
        <p:nvSpPr>
          <p:cNvPr id="17" name="TextBox 16"/>
          <p:cNvSpPr txBox="1"/>
          <p:nvPr/>
        </p:nvSpPr>
        <p:spPr>
          <a:xfrm>
            <a:off x="1196753" y="407242"/>
            <a:ext cx="2460847" cy="1323439"/>
          </a:xfrm>
          <a:prstGeom prst="rect">
            <a:avLst/>
          </a:prstGeom>
          <a:noFill/>
          <a:ln>
            <a:solidFill>
              <a:schemeClr val="tx1"/>
            </a:solidFill>
          </a:ln>
        </p:spPr>
        <p:txBody>
          <a:bodyPr wrap="square" rtlCol="0">
            <a:spAutoFit/>
          </a:bodyPr>
          <a:lstStyle/>
          <a:p>
            <a:r>
              <a:rPr lang="en-GB" sz="1000" b="1" dirty="0" smtClean="0"/>
              <a:t>1.UK population:</a:t>
            </a:r>
          </a:p>
          <a:p>
            <a:r>
              <a:rPr lang="en-GB" sz="1000" dirty="0" smtClean="0"/>
              <a:t>80% of UK population lives in urban areas. </a:t>
            </a:r>
            <a:endParaRPr lang="en-GB" sz="1000" dirty="0" smtClean="0"/>
          </a:p>
          <a:p>
            <a:r>
              <a:rPr lang="en-GB" sz="1000" dirty="0" smtClean="0"/>
              <a:t>Uneven </a:t>
            </a:r>
            <a:r>
              <a:rPr lang="en-GB" sz="1000" dirty="0" smtClean="0"/>
              <a:t>distribution – south east densely populated vs sparsely populated north west. Reasons = better climate, flatter relief and higher job availability and pay in the south</a:t>
            </a:r>
            <a:r>
              <a:rPr lang="en-GB" sz="1000" dirty="0" smtClean="0"/>
              <a:t>.</a:t>
            </a:r>
          </a:p>
          <a:p>
            <a:endParaRPr lang="en-GB" sz="1000" dirty="0" smtClean="0"/>
          </a:p>
        </p:txBody>
      </p:sp>
      <p:graphicFrame>
        <p:nvGraphicFramePr>
          <p:cNvPr id="21" name="Table 20"/>
          <p:cNvGraphicFramePr>
            <a:graphicFrameLocks noGrp="1"/>
          </p:cNvGraphicFramePr>
          <p:nvPr>
            <p:extLst>
              <p:ext uri="{D42A27DB-BD31-4B8C-83A1-F6EECF244321}">
                <p14:modId xmlns:p14="http://schemas.microsoft.com/office/powerpoint/2010/main" val="115756113"/>
              </p:ext>
            </p:extLst>
          </p:nvPr>
        </p:nvGraphicFramePr>
        <p:xfrm>
          <a:off x="1196755" y="1558547"/>
          <a:ext cx="2160238" cy="2560320"/>
        </p:xfrm>
        <a:graphic>
          <a:graphicData uri="http://schemas.openxmlformats.org/drawingml/2006/table">
            <a:tbl>
              <a:tblPr firstRow="1" bandRow="1">
                <a:tableStyleId>{5940675A-B579-460E-94D1-54222C63F5DA}</a:tableStyleId>
              </a:tblPr>
              <a:tblGrid>
                <a:gridCol w="2160238"/>
              </a:tblGrid>
              <a:tr h="258753">
                <a:tc>
                  <a:txBody>
                    <a:bodyPr/>
                    <a:lstStyle/>
                    <a:p>
                      <a:r>
                        <a:rPr lang="en-GB" sz="1000" b="1" dirty="0" smtClean="0"/>
                        <a:t>3. How</a:t>
                      </a:r>
                      <a:r>
                        <a:rPr lang="en-GB" sz="1000" b="1" baseline="0" dirty="0" smtClean="0"/>
                        <a:t> has </a:t>
                      </a:r>
                      <a:r>
                        <a:rPr lang="en-GB" sz="1000" b="1" baseline="0" dirty="0" smtClean="0"/>
                        <a:t>national/international </a:t>
                      </a:r>
                      <a:r>
                        <a:rPr lang="en-GB" sz="1000" b="1" baseline="0" dirty="0" smtClean="0"/>
                        <a:t>migration impacted the city?</a:t>
                      </a:r>
                      <a:endParaRPr lang="en-GB" sz="1000" b="1" dirty="0"/>
                    </a:p>
                  </a:txBody>
                  <a:tcPr>
                    <a:solidFill>
                      <a:schemeClr val="bg1">
                        <a:lumMod val="65000"/>
                      </a:schemeClr>
                    </a:solidFill>
                  </a:tcPr>
                </a:tc>
              </a:tr>
              <a:tr h="1391447">
                <a:tc>
                  <a:txBody>
                    <a:bodyPr/>
                    <a:lstStyle/>
                    <a:p>
                      <a:pPr marL="0" indent="0">
                        <a:buFont typeface="Arial" panose="020B0604020202020204" pitchFamily="34" charset="0"/>
                        <a:buNone/>
                      </a:pPr>
                      <a:r>
                        <a:rPr lang="en-GB" sz="900" u="sng" baseline="0" dirty="0" smtClean="0"/>
                        <a:t>National Migration </a:t>
                      </a:r>
                      <a:endParaRPr lang="en-GB" sz="900" baseline="0" dirty="0" smtClean="0"/>
                    </a:p>
                    <a:p>
                      <a:pPr marL="0" indent="0" algn="ctr">
                        <a:buFont typeface="Arial" panose="020B0604020202020204" pitchFamily="34" charset="0"/>
                        <a:buNone/>
                      </a:pPr>
                      <a:r>
                        <a:rPr lang="en-GB" sz="900" baseline="0" dirty="0" smtClean="0"/>
                        <a:t>Two good universities =  1 in 6 residents are university </a:t>
                      </a:r>
                      <a:r>
                        <a:rPr lang="en-GB" sz="900" baseline="0" dirty="0" smtClean="0"/>
                        <a:t>student</a:t>
                      </a:r>
                    </a:p>
                    <a:p>
                      <a:pPr marL="0" indent="0" algn="ctr">
                        <a:buFont typeface="Arial" panose="020B0604020202020204" pitchFamily="34" charset="0"/>
                        <a:buNone/>
                      </a:pPr>
                      <a:r>
                        <a:rPr lang="en-GB" sz="1400" b="1" baseline="0" dirty="0" smtClean="0"/>
                        <a:t>+</a:t>
                      </a:r>
                      <a:endParaRPr lang="en-GB" sz="1400" baseline="0" dirty="0" smtClean="0"/>
                    </a:p>
                    <a:p>
                      <a:pPr marL="0" indent="0" algn="ctr">
                        <a:buFont typeface="Arial" panose="020B0604020202020204" pitchFamily="34" charset="0"/>
                        <a:buNone/>
                      </a:pPr>
                      <a:r>
                        <a:rPr lang="en-GB" sz="900" b="1" baseline="0" dirty="0" smtClean="0"/>
                        <a:t>Counter urbanisation </a:t>
                      </a:r>
                      <a:r>
                        <a:rPr lang="en-GB" sz="900" baseline="0" dirty="0" smtClean="0"/>
                        <a:t>of wealthy retired people to surrounding country.</a:t>
                      </a:r>
                    </a:p>
                    <a:p>
                      <a:pPr marL="0" indent="0" algn="ctr">
                        <a:buFont typeface="Arial" panose="020B0604020202020204" pitchFamily="34" charset="0"/>
                        <a:buNone/>
                      </a:pPr>
                      <a:r>
                        <a:rPr lang="en-GB" sz="1400" b="1" baseline="0" dirty="0" smtClean="0"/>
                        <a:t>=</a:t>
                      </a:r>
                      <a:endParaRPr lang="en-GB" sz="900" baseline="0" dirty="0" smtClean="0"/>
                    </a:p>
                    <a:p>
                      <a:pPr marL="0" indent="0">
                        <a:buFont typeface="Arial" panose="020B0604020202020204" pitchFamily="34" charset="0"/>
                        <a:buNone/>
                      </a:pPr>
                      <a:r>
                        <a:rPr lang="en-GB" sz="900" baseline="0" dirty="0" smtClean="0"/>
                        <a:t>Younger population (i.e. 18-25 years old)</a:t>
                      </a:r>
                    </a:p>
                    <a:p>
                      <a:pPr marL="0" indent="0">
                        <a:buFont typeface="Arial" panose="020B0604020202020204" pitchFamily="34" charset="0"/>
                        <a:buNone/>
                      </a:pPr>
                      <a:r>
                        <a:rPr lang="en-GB" sz="900" u="sng" baseline="0" dirty="0" smtClean="0"/>
                        <a:t>International Migration</a:t>
                      </a:r>
                      <a:endParaRPr lang="en-GB" sz="900" baseline="0" dirty="0" smtClean="0"/>
                    </a:p>
                    <a:p>
                      <a:pPr marL="0" indent="0">
                        <a:buFont typeface="Arial" panose="020B0604020202020204" pitchFamily="34" charset="0"/>
                        <a:buNone/>
                      </a:pPr>
                      <a:r>
                        <a:rPr lang="en-GB" sz="900" baseline="0" dirty="0" smtClean="0"/>
                        <a:t>Small impact– </a:t>
                      </a:r>
                      <a:r>
                        <a:rPr lang="en-GB" sz="900" baseline="0" dirty="0" smtClean="0"/>
                        <a:t>only 4000 international migrants per year. Mainly Indian has resulted in more </a:t>
                      </a:r>
                      <a:r>
                        <a:rPr lang="en-GB" sz="900" b="1" baseline="0" dirty="0" smtClean="0"/>
                        <a:t>cultural mix</a:t>
                      </a:r>
                      <a:r>
                        <a:rPr lang="en-GB" sz="900" baseline="0" dirty="0" smtClean="0"/>
                        <a:t>, variety of languages spoken, religions </a:t>
                      </a:r>
                      <a:r>
                        <a:rPr lang="en-GB" sz="900" baseline="0" dirty="0" smtClean="0"/>
                        <a:t>and places </a:t>
                      </a:r>
                      <a:r>
                        <a:rPr lang="en-GB" sz="900" baseline="0" dirty="0" smtClean="0"/>
                        <a:t>of worship</a:t>
                      </a:r>
                    </a:p>
                  </a:txBody>
                  <a:tcPr/>
                </a:tc>
              </a:tr>
            </a:tbl>
          </a:graphicData>
        </a:graphic>
      </p:graphicFrame>
      <p:sp>
        <p:nvSpPr>
          <p:cNvPr id="24" name="TextBox 23"/>
          <p:cNvSpPr txBox="1"/>
          <p:nvPr/>
        </p:nvSpPr>
        <p:spPr>
          <a:xfrm>
            <a:off x="3356993" y="1601004"/>
            <a:ext cx="3501008" cy="2554545"/>
          </a:xfrm>
          <a:prstGeom prst="rect">
            <a:avLst/>
          </a:prstGeom>
          <a:solidFill>
            <a:schemeClr val="bg1"/>
          </a:solidFill>
          <a:ln>
            <a:solidFill>
              <a:schemeClr val="tx1"/>
            </a:solidFill>
          </a:ln>
        </p:spPr>
        <p:txBody>
          <a:bodyPr wrap="square" rtlCol="0">
            <a:spAutoFit/>
          </a:bodyPr>
          <a:lstStyle/>
          <a:p>
            <a:r>
              <a:rPr lang="en-GB" sz="1000" dirty="0" smtClean="0"/>
              <a:t>11. Key Vocabulary:</a:t>
            </a:r>
          </a:p>
          <a:p>
            <a:r>
              <a:rPr lang="en-GB" sz="1000" b="1" dirty="0" smtClean="0"/>
              <a:t>Counter urbanisation – </a:t>
            </a:r>
            <a:r>
              <a:rPr lang="en-GB" sz="1000" dirty="0" smtClean="0"/>
              <a:t>the movement of people out of a city back to the country</a:t>
            </a:r>
          </a:p>
          <a:p>
            <a:r>
              <a:rPr lang="en-GB" sz="1000" b="1" dirty="0" smtClean="0"/>
              <a:t>Cultural mix – </a:t>
            </a:r>
            <a:r>
              <a:rPr lang="en-GB" sz="1000" dirty="0" smtClean="0"/>
              <a:t>the diversity of the area (i.e. the number of ethnic groups, religions etc.)</a:t>
            </a:r>
            <a:endParaRPr lang="en-GB" sz="1000" dirty="0"/>
          </a:p>
          <a:p>
            <a:r>
              <a:rPr lang="en-GB" sz="1000" b="1" dirty="0" smtClean="0"/>
              <a:t>Negative multiplier effect – </a:t>
            </a:r>
            <a:r>
              <a:rPr lang="en-GB" sz="1000" dirty="0" smtClean="0"/>
              <a:t>a situation whereby one problems leads to further problems that make the original problem more severe. For example poor education leads to low employment which leads to  little tax income leading to poor funding for schools which further weakens the education system.</a:t>
            </a:r>
          </a:p>
          <a:p>
            <a:r>
              <a:rPr lang="en-GB" sz="1000" b="1" dirty="0" smtClean="0"/>
              <a:t>Derelict – </a:t>
            </a:r>
            <a:r>
              <a:rPr lang="en-GB" sz="1000" dirty="0" smtClean="0"/>
              <a:t>buildings that have been left empty and in poor condition.</a:t>
            </a:r>
          </a:p>
          <a:p>
            <a:r>
              <a:rPr lang="en-GB" sz="1000" b="1" dirty="0" smtClean="0"/>
              <a:t>Suburbs </a:t>
            </a:r>
            <a:r>
              <a:rPr lang="en-GB" sz="1000" dirty="0" smtClean="0"/>
              <a:t> - area of city found on the outskirts generally with large family housing and wealthy residents</a:t>
            </a:r>
          </a:p>
          <a:p>
            <a:r>
              <a:rPr lang="en-GB" sz="1000" b="1" dirty="0" smtClean="0"/>
              <a:t>Inner city – </a:t>
            </a:r>
            <a:r>
              <a:rPr lang="en-GB" sz="1000" dirty="0" smtClean="0"/>
              <a:t>area of town close to city centre where housing is of poor quality and income is low.</a:t>
            </a:r>
            <a:endParaRPr lang="en-GB" sz="1000" b="1" dirty="0"/>
          </a:p>
        </p:txBody>
      </p:sp>
      <p:graphicFrame>
        <p:nvGraphicFramePr>
          <p:cNvPr id="9" name="Table 8"/>
          <p:cNvGraphicFramePr>
            <a:graphicFrameLocks noGrp="1"/>
          </p:cNvGraphicFramePr>
          <p:nvPr>
            <p:extLst>
              <p:ext uri="{D42A27DB-BD31-4B8C-83A1-F6EECF244321}">
                <p14:modId xmlns:p14="http://schemas.microsoft.com/office/powerpoint/2010/main" val="1207974892"/>
              </p:ext>
            </p:extLst>
          </p:nvPr>
        </p:nvGraphicFramePr>
        <p:xfrm>
          <a:off x="4581129" y="400110"/>
          <a:ext cx="2276871" cy="1295400"/>
        </p:xfrm>
        <a:graphic>
          <a:graphicData uri="http://schemas.openxmlformats.org/drawingml/2006/table">
            <a:tbl>
              <a:tblPr firstRow="1" bandRow="1">
                <a:tableStyleId>{5940675A-B579-460E-94D1-54222C63F5DA}</a:tableStyleId>
              </a:tblPr>
              <a:tblGrid>
                <a:gridCol w="2276871"/>
              </a:tblGrid>
              <a:tr h="232410">
                <a:tc>
                  <a:txBody>
                    <a:bodyPr/>
                    <a:lstStyle/>
                    <a:p>
                      <a:r>
                        <a:rPr lang="en-GB" sz="1000" b="1" dirty="0" smtClean="0"/>
                        <a:t>2. Why is Newcastle important?</a:t>
                      </a:r>
                      <a:endParaRPr lang="en-GB" sz="1000" b="1" dirty="0"/>
                    </a:p>
                  </a:txBody>
                  <a:tcPr>
                    <a:solidFill>
                      <a:schemeClr val="bg1">
                        <a:lumMod val="65000"/>
                      </a:schemeClr>
                    </a:solidFill>
                  </a:tcPr>
                </a:tc>
              </a:tr>
              <a:tr h="996682">
                <a:tc>
                  <a:txBody>
                    <a:bodyPr/>
                    <a:lstStyle/>
                    <a:p>
                      <a:r>
                        <a:rPr lang="en-GB" sz="900" b="1" dirty="0" smtClean="0"/>
                        <a:t>National </a:t>
                      </a:r>
                      <a:r>
                        <a:rPr lang="en-GB" sz="900" b="1" baseline="0" dirty="0" smtClean="0"/>
                        <a:t> Scale (within the UK)</a:t>
                      </a:r>
                    </a:p>
                    <a:p>
                      <a:pPr marL="171450" indent="-171450">
                        <a:buFont typeface="Arial" panose="020B0604020202020204" pitchFamily="34" charset="0"/>
                        <a:buChar char="•"/>
                      </a:pPr>
                      <a:r>
                        <a:rPr lang="en-GB" sz="900" baseline="0" dirty="0" smtClean="0"/>
                        <a:t>7</a:t>
                      </a:r>
                      <a:r>
                        <a:rPr lang="en-GB" sz="900" baseline="30000" dirty="0" smtClean="0"/>
                        <a:t>th</a:t>
                      </a:r>
                      <a:r>
                        <a:rPr lang="en-GB" sz="900" baseline="0" dirty="0" smtClean="0"/>
                        <a:t> Largest city </a:t>
                      </a:r>
                    </a:p>
                    <a:p>
                      <a:pPr marL="171450" indent="-171450">
                        <a:buFont typeface="Arial" panose="020B0604020202020204" pitchFamily="34" charset="0"/>
                        <a:buChar char="•"/>
                      </a:pPr>
                      <a:r>
                        <a:rPr lang="en-GB" sz="900" baseline="0" dirty="0" smtClean="0"/>
                        <a:t>3</a:t>
                      </a:r>
                      <a:r>
                        <a:rPr lang="en-GB" sz="900" baseline="30000" dirty="0" smtClean="0"/>
                        <a:t>rd</a:t>
                      </a:r>
                      <a:r>
                        <a:rPr lang="en-GB" sz="900" baseline="0" dirty="0" smtClean="0"/>
                        <a:t> fastest growing </a:t>
                      </a:r>
                      <a:r>
                        <a:rPr lang="en-GB" sz="900" baseline="0" dirty="0" smtClean="0"/>
                        <a:t>economy</a:t>
                      </a:r>
                      <a:endParaRPr lang="en-GB" sz="900" baseline="0" dirty="0" smtClean="0"/>
                    </a:p>
                    <a:p>
                      <a:pPr marL="0" indent="0">
                        <a:buFont typeface="Arial" panose="020B0604020202020204" pitchFamily="34" charset="0"/>
                        <a:buNone/>
                      </a:pPr>
                      <a:r>
                        <a:rPr lang="en-GB" sz="900" b="1" baseline="0" dirty="0" smtClean="0"/>
                        <a:t>International Scale</a:t>
                      </a:r>
                    </a:p>
                    <a:p>
                      <a:pPr marL="171450" indent="-171450">
                        <a:buFont typeface="Arial" panose="020B0604020202020204" pitchFamily="34" charset="0"/>
                        <a:buChar char="•"/>
                      </a:pPr>
                      <a:r>
                        <a:rPr lang="en-GB" sz="900" baseline="0" dirty="0" smtClean="0"/>
                        <a:t>Host of the Great North Run – world’s most famous half marathon</a:t>
                      </a:r>
                    </a:p>
                    <a:p>
                      <a:pPr marL="171450" indent="-171450">
                        <a:buFont typeface="Arial" panose="020B0604020202020204" pitchFamily="34" charset="0"/>
                        <a:buChar char="•"/>
                      </a:pPr>
                      <a:r>
                        <a:rPr lang="en-GB" sz="900" baseline="0" dirty="0" smtClean="0"/>
                        <a:t>600,000 cars exported</a:t>
                      </a:r>
                    </a:p>
                  </a:txBody>
                  <a:tcPr>
                    <a:solidFill>
                      <a:schemeClr val="bg1"/>
                    </a:solidFill>
                  </a:tcPr>
                </a:tc>
              </a:tr>
            </a:tbl>
          </a:graphicData>
        </a:graphic>
      </p:graphicFrame>
      <p:graphicFrame>
        <p:nvGraphicFramePr>
          <p:cNvPr id="22" name="Table 21"/>
          <p:cNvGraphicFramePr>
            <a:graphicFrameLocks noGrp="1"/>
          </p:cNvGraphicFramePr>
          <p:nvPr>
            <p:extLst>
              <p:ext uri="{D42A27DB-BD31-4B8C-83A1-F6EECF244321}">
                <p14:modId xmlns:p14="http://schemas.microsoft.com/office/powerpoint/2010/main" val="2523285602"/>
              </p:ext>
            </p:extLst>
          </p:nvPr>
        </p:nvGraphicFramePr>
        <p:xfrm>
          <a:off x="1196753" y="4088904"/>
          <a:ext cx="5661247" cy="4858112"/>
        </p:xfrm>
        <a:graphic>
          <a:graphicData uri="http://schemas.openxmlformats.org/drawingml/2006/table">
            <a:tbl>
              <a:tblPr firstRow="1" bandRow="1">
                <a:tableStyleId>{5940675A-B579-460E-94D1-54222C63F5DA}</a:tableStyleId>
              </a:tblPr>
              <a:tblGrid>
                <a:gridCol w="2232247"/>
                <a:gridCol w="3429000"/>
              </a:tblGrid>
              <a:tr h="216024">
                <a:tc gridSpan="2">
                  <a:txBody>
                    <a:bodyPr/>
                    <a:lstStyle/>
                    <a:p>
                      <a:pPr algn="ctr"/>
                      <a:r>
                        <a:rPr lang="en-GB" sz="950" b="1" dirty="0" smtClean="0"/>
                        <a:t> How has urban change</a:t>
                      </a:r>
                      <a:r>
                        <a:rPr lang="en-GB" sz="950" b="1" baseline="0" dirty="0" smtClean="0"/>
                        <a:t> or urban regeneration created opportunities? Newcastle Quayside</a:t>
                      </a:r>
                      <a:endParaRPr lang="en-GB" sz="950" b="1" dirty="0"/>
                    </a:p>
                  </a:txBody>
                  <a:tcPr>
                    <a:solidFill>
                      <a:schemeClr val="accent3">
                        <a:lumMod val="60000"/>
                        <a:lumOff val="40000"/>
                      </a:schemeClr>
                    </a:solidFill>
                  </a:tcPr>
                </a:tc>
                <a:tc hMerge="1">
                  <a:txBody>
                    <a:bodyPr/>
                    <a:lstStyle/>
                    <a:p>
                      <a:endParaRPr lang="en-GB" sz="1050" b="1" dirty="0"/>
                    </a:p>
                  </a:txBody>
                  <a:tcPr/>
                </a:tc>
              </a:tr>
              <a:tr h="1131932">
                <a:tc>
                  <a:txBody>
                    <a:bodyPr/>
                    <a:lstStyle/>
                    <a:p>
                      <a:r>
                        <a:rPr lang="en-GB" sz="900" b="1" baseline="0" dirty="0" smtClean="0"/>
                        <a:t>4. Why did Newcastle Quayside need regeneration</a:t>
                      </a:r>
                      <a:r>
                        <a:rPr lang="en-GB" sz="900" b="1" baseline="0" dirty="0" smtClean="0"/>
                        <a:t>?</a:t>
                      </a:r>
                      <a:endParaRPr lang="en-GB" sz="900" baseline="0" dirty="0" smtClean="0"/>
                    </a:p>
                    <a:p>
                      <a:pPr marL="171450" indent="-171450">
                        <a:buFont typeface="Arial" panose="020B0604020202020204" pitchFamily="34" charset="0"/>
                        <a:buChar char="•"/>
                      </a:pPr>
                      <a:r>
                        <a:rPr lang="en-GB" sz="900" baseline="0" dirty="0" smtClean="0"/>
                        <a:t>Traditional heavy industry and ship building had declined</a:t>
                      </a:r>
                    </a:p>
                    <a:p>
                      <a:pPr marL="171450" indent="-171450">
                        <a:buFont typeface="Arial" panose="020B0604020202020204" pitchFamily="34" charset="0"/>
                        <a:buChar char="•"/>
                      </a:pPr>
                      <a:r>
                        <a:rPr lang="en-GB" sz="900" baseline="0" dirty="0" smtClean="0"/>
                        <a:t>Area had become run down and </a:t>
                      </a:r>
                      <a:r>
                        <a:rPr lang="en-GB" sz="900" b="1" baseline="0" dirty="0" smtClean="0"/>
                        <a:t>deprived.</a:t>
                      </a:r>
                    </a:p>
                    <a:p>
                      <a:pPr marL="171450" indent="-171450">
                        <a:buFont typeface="Arial" panose="020B0604020202020204" pitchFamily="34" charset="0"/>
                        <a:buChar char="•"/>
                      </a:pPr>
                      <a:r>
                        <a:rPr lang="en-GB" sz="900" b="0" baseline="0" dirty="0" smtClean="0"/>
                        <a:t>Large number of derelict buildings</a:t>
                      </a:r>
                    </a:p>
                  </a:txBody>
                  <a:tcPr>
                    <a:solidFill>
                      <a:schemeClr val="accent3">
                        <a:lumMod val="60000"/>
                        <a:lumOff val="40000"/>
                      </a:schemeClr>
                    </a:solidFill>
                  </a:tcPr>
                </a:tc>
                <a:tc rowSpan="2">
                  <a:txBody>
                    <a:bodyPr/>
                    <a:lstStyle/>
                    <a:p>
                      <a:pPr marL="0" indent="0">
                        <a:buFont typeface="Arial" panose="020B0604020202020204" pitchFamily="34" charset="0"/>
                        <a:buNone/>
                      </a:pPr>
                      <a:r>
                        <a:rPr lang="en-GB" sz="900" b="1" baseline="0" dirty="0" smtClean="0"/>
                        <a:t>7. </a:t>
                      </a:r>
                      <a:r>
                        <a:rPr lang="en-GB" sz="900" b="1" baseline="0" dirty="0" smtClean="0"/>
                        <a:t>Social Opportunities:</a:t>
                      </a:r>
                    </a:p>
                    <a:p>
                      <a:pPr marL="228600" indent="-228600">
                        <a:buFont typeface="Arial" panose="020B0604020202020204" pitchFamily="34" charset="0"/>
                        <a:buChar char="•"/>
                      </a:pPr>
                      <a:r>
                        <a:rPr lang="en-GB" sz="900" baseline="0" dirty="0" smtClean="0"/>
                        <a:t>Housing – old factories converted into apartments to cater for young professionals. However too expensive for traditional population and not suitable for families.</a:t>
                      </a:r>
                    </a:p>
                    <a:p>
                      <a:pPr marL="228600" indent="-228600">
                        <a:buFont typeface="Arial" panose="020B0604020202020204" pitchFamily="34" charset="0"/>
                        <a:buChar char="•"/>
                      </a:pPr>
                      <a:r>
                        <a:rPr lang="en-GB" sz="900" baseline="0" dirty="0" smtClean="0"/>
                        <a:t>Cultural Mix –young professionals replacing traditional working class pop.</a:t>
                      </a:r>
                    </a:p>
                    <a:p>
                      <a:pPr marL="228600" indent="-228600">
                        <a:buFont typeface="Arial" panose="020B0604020202020204" pitchFamily="34" charset="0"/>
                        <a:buChar char="•"/>
                      </a:pPr>
                      <a:r>
                        <a:rPr lang="en-GB" sz="900" baseline="0" dirty="0" smtClean="0"/>
                        <a:t>Entertainment -  BALTIC Arts Gallery and 30+ bars providing entertainment for young professionals. However does not cater for traditional population and  issues with antisocial behaviour and noise</a:t>
                      </a:r>
                      <a:r>
                        <a:rPr lang="en-GB" sz="900" baseline="0" dirty="0" smtClean="0"/>
                        <a:t>.</a:t>
                      </a:r>
                    </a:p>
                  </a:txBody>
                  <a:tcPr>
                    <a:solidFill>
                      <a:schemeClr val="accent3">
                        <a:lumMod val="60000"/>
                        <a:lumOff val="40000"/>
                      </a:schemeClr>
                    </a:solidFill>
                  </a:tcPr>
                </a:tc>
              </a:tr>
              <a:tr h="360040">
                <a:tc rowSpan="2">
                  <a:txBody>
                    <a:bodyPr/>
                    <a:lstStyle/>
                    <a:p>
                      <a:pPr marL="0" indent="0">
                        <a:buFont typeface="+mj-lt"/>
                        <a:buNone/>
                      </a:pPr>
                      <a:r>
                        <a:rPr lang="en-GB" sz="900" b="1" baseline="0" dirty="0" smtClean="0"/>
                        <a:t>5. Economic Opportunities:</a:t>
                      </a:r>
                    </a:p>
                    <a:p>
                      <a:pPr marL="0" indent="0">
                        <a:buFont typeface="Arial" panose="020B0604020202020204" pitchFamily="34" charset="0"/>
                        <a:buNone/>
                      </a:pPr>
                      <a:r>
                        <a:rPr lang="en-GB" sz="900" baseline="0" dirty="0" smtClean="0"/>
                        <a:t>Creation of highly paid tertiary jobs  (5000 in total) however traditional population not  qualified to get these  jobs.</a:t>
                      </a:r>
                    </a:p>
                  </a:txBody>
                  <a:tcPr>
                    <a:solidFill>
                      <a:schemeClr val="accent3">
                        <a:lumMod val="60000"/>
                        <a:lumOff val="40000"/>
                      </a:schemeClr>
                    </a:solidFill>
                  </a:tcPr>
                </a:tc>
                <a:tc vMerge="1">
                  <a:txBody>
                    <a:bodyPr/>
                    <a:lstStyle/>
                    <a:p>
                      <a:endParaRPr lang="en-GB"/>
                    </a:p>
                  </a:txBody>
                  <a:tcPr/>
                </a:tc>
              </a:tr>
              <a:tr h="216024">
                <a:tc vMerge="1">
                  <a:txBody>
                    <a:bodyPr/>
                    <a:lstStyle/>
                    <a:p>
                      <a:endParaRPr lang="en-GB"/>
                    </a:p>
                  </a:txBody>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900" b="1" dirty="0" smtClean="0"/>
                        <a:t>How has urban change</a:t>
                      </a:r>
                      <a:r>
                        <a:rPr lang="en-GB" sz="900" b="1" baseline="0" dirty="0" smtClean="0"/>
                        <a:t> or urban regeneration created challenges?</a:t>
                      </a:r>
                      <a:endParaRPr lang="en-GB" sz="900" b="1" dirty="0" smtClean="0"/>
                    </a:p>
                  </a:txBody>
                  <a:tcPr>
                    <a:solidFill>
                      <a:schemeClr val="accent2">
                        <a:lumMod val="60000"/>
                        <a:lumOff val="40000"/>
                      </a:schemeClr>
                    </a:solidFill>
                  </a:tcPr>
                </a:tc>
              </a:tr>
              <a:tr h="872088">
                <a:tc>
                  <a:txBody>
                    <a:bodyPr/>
                    <a:lstStyle/>
                    <a:p>
                      <a:pPr marL="0" indent="0">
                        <a:buFont typeface="Arial" panose="020B0604020202020204" pitchFamily="34" charset="0"/>
                        <a:buNone/>
                      </a:pPr>
                      <a:r>
                        <a:rPr lang="en-GB" sz="900" b="1" baseline="0" dirty="0" smtClean="0"/>
                        <a:t>6. </a:t>
                      </a:r>
                      <a:r>
                        <a:rPr lang="en-GB" sz="900" b="1" baseline="0" dirty="0" smtClean="0"/>
                        <a:t>Environmental Opportunities:</a:t>
                      </a:r>
                    </a:p>
                    <a:p>
                      <a:pPr marL="0" indent="0">
                        <a:buFont typeface="+mj-lt"/>
                        <a:buNone/>
                      </a:pPr>
                      <a:r>
                        <a:rPr lang="en-GB" sz="900" b="1" baseline="0" dirty="0" smtClean="0"/>
                        <a:t>Urban Greening:</a:t>
                      </a:r>
                    </a:p>
                    <a:p>
                      <a:pPr marL="0" indent="0">
                        <a:buFont typeface="+mj-lt"/>
                        <a:buNone/>
                      </a:pPr>
                      <a:endParaRPr lang="en-GB" sz="900" b="0" baseline="0" dirty="0" smtClean="0"/>
                    </a:p>
                    <a:p>
                      <a:pPr marL="0" indent="0">
                        <a:buFont typeface="+mj-lt"/>
                        <a:buNone/>
                      </a:pPr>
                      <a:r>
                        <a:rPr lang="en-GB" sz="900" b="0" baseline="0" dirty="0" smtClean="0"/>
                        <a:t>Why:  </a:t>
                      </a:r>
                      <a:r>
                        <a:rPr lang="en-GB" sz="900" b="0" baseline="0" dirty="0" smtClean="0"/>
                        <a:t>        stress </a:t>
                      </a:r>
                      <a:r>
                        <a:rPr lang="en-GB" sz="900" b="0" baseline="0" dirty="0" smtClean="0"/>
                        <a:t>and CO</a:t>
                      </a:r>
                      <a:r>
                        <a:rPr lang="en-GB" sz="900" b="0" baseline="-25000" dirty="0" smtClean="0"/>
                        <a:t>2</a:t>
                      </a:r>
                      <a:r>
                        <a:rPr lang="en-GB" sz="900" b="0" baseline="0" dirty="0" smtClean="0"/>
                        <a:t>,         exercise </a:t>
                      </a:r>
                    </a:p>
                    <a:p>
                      <a:pPr marL="0" indent="0">
                        <a:buFont typeface="+mj-lt"/>
                        <a:buNone/>
                      </a:pPr>
                      <a:r>
                        <a:rPr lang="en-GB" sz="900" b="0" baseline="0" dirty="0" smtClean="0"/>
                        <a:t>How: Urban beach in Quayside, Green Gym </a:t>
                      </a:r>
                      <a:r>
                        <a:rPr lang="en-GB" sz="900" b="0" baseline="0" dirty="0" smtClean="0"/>
                        <a:t>Scheme, Greenbelt</a:t>
                      </a:r>
                      <a:r>
                        <a:rPr lang="en-GB" sz="900" b="0" baseline="0" dirty="0" smtClean="0"/>
                        <a:t>, Garden Festivals</a:t>
                      </a:r>
                    </a:p>
                  </a:txBody>
                  <a:tcPr>
                    <a:solidFill>
                      <a:schemeClr val="accent3">
                        <a:lumMod val="60000"/>
                        <a:lumOff val="40000"/>
                      </a:schemeClr>
                    </a:solidFill>
                  </a:tcPr>
                </a:tc>
                <a:tc rowSpan="2">
                  <a:txBody>
                    <a:bodyPr/>
                    <a:lstStyle/>
                    <a:p>
                      <a:r>
                        <a:rPr lang="en-GB" sz="1000" b="1" baseline="0" dirty="0" smtClean="0"/>
                        <a:t>8. Social and economic challenges: Urban Deprivation</a:t>
                      </a:r>
                    </a:p>
                    <a:p>
                      <a:r>
                        <a:rPr lang="en-GB" sz="1000" b="0" baseline="0" dirty="0" smtClean="0"/>
                        <a:t>Deprived areas such as </a:t>
                      </a:r>
                      <a:r>
                        <a:rPr lang="en-GB" sz="1000" b="0" baseline="0" dirty="0" err="1" smtClean="0"/>
                        <a:t>Byker</a:t>
                      </a:r>
                      <a:r>
                        <a:rPr lang="en-GB" sz="1000" b="0" baseline="0" dirty="0" smtClean="0"/>
                        <a:t> are areas of the city where people ‘s standard of living is  below the city’s average –i.e. low employment, high crime, poor quality housing, education and health.  Urban </a:t>
                      </a:r>
                      <a:r>
                        <a:rPr lang="en-GB" sz="1000" b="1" baseline="0" dirty="0" smtClean="0"/>
                        <a:t>inequalities </a:t>
                      </a:r>
                      <a:r>
                        <a:rPr lang="en-GB" sz="1000" b="0" baseline="0" dirty="0" smtClean="0"/>
                        <a:t>are generally seen between wealthy </a:t>
                      </a:r>
                      <a:r>
                        <a:rPr lang="en-GB" sz="1000" b="1" baseline="0" dirty="0" smtClean="0"/>
                        <a:t>suburbs </a:t>
                      </a:r>
                      <a:r>
                        <a:rPr lang="en-GB" sz="1000" b="0" baseline="0" dirty="0" smtClean="0"/>
                        <a:t>and deprived </a:t>
                      </a:r>
                      <a:r>
                        <a:rPr lang="en-GB" sz="1000" b="1" baseline="0" dirty="0" smtClean="0"/>
                        <a:t>inner city.</a:t>
                      </a:r>
                    </a:p>
                    <a:p>
                      <a:r>
                        <a:rPr lang="en-GB" sz="1000" b="0" baseline="0" dirty="0" smtClean="0"/>
                        <a:t>Deprivation creates a </a:t>
                      </a:r>
                      <a:r>
                        <a:rPr lang="en-GB" sz="1000" b="1" baseline="0" dirty="0" smtClean="0"/>
                        <a:t>negative multiplier effect.</a:t>
                      </a:r>
                      <a:endParaRPr lang="en-GB" sz="1000" b="0" baseline="0" dirty="0" smtClean="0"/>
                    </a:p>
                  </a:txBody>
                  <a:tcPr>
                    <a:solidFill>
                      <a:schemeClr val="accent2">
                        <a:lumMod val="60000"/>
                        <a:lumOff val="40000"/>
                      </a:schemeClr>
                    </a:solidFill>
                  </a:tcPr>
                </a:tc>
              </a:tr>
              <a:tr h="144016">
                <a:tc rowSpan="3">
                  <a:txBody>
                    <a:bodyPr/>
                    <a:lstStyle/>
                    <a:p>
                      <a:pPr marL="0" indent="0">
                        <a:buFont typeface="Arial" panose="020B0604020202020204" pitchFamily="34" charset="0"/>
                        <a:buNone/>
                      </a:pPr>
                      <a:r>
                        <a:rPr lang="en-GB" sz="900" b="1" baseline="0" dirty="0" smtClean="0"/>
                        <a:t>9. Social and environmental challenges: </a:t>
                      </a:r>
                    </a:p>
                    <a:p>
                      <a:pPr marL="0" indent="0">
                        <a:buFont typeface="Arial" panose="020B0604020202020204" pitchFamily="34" charset="0"/>
                        <a:buNone/>
                      </a:pPr>
                      <a:r>
                        <a:rPr lang="en-GB" sz="900" b="1" baseline="0" dirty="0" smtClean="0"/>
                        <a:t>Housing</a:t>
                      </a:r>
                    </a:p>
                    <a:p>
                      <a:pPr marL="0" indent="0">
                        <a:buFont typeface="Arial" panose="020B0604020202020204" pitchFamily="34" charset="0"/>
                        <a:buNone/>
                      </a:pPr>
                      <a:endParaRPr lang="en-GB" sz="900" b="1" baseline="0" dirty="0" smtClean="0"/>
                    </a:p>
                    <a:p>
                      <a:pPr marL="0" indent="0">
                        <a:buFont typeface="Arial" panose="020B0604020202020204" pitchFamily="34" charset="0"/>
                        <a:buNone/>
                      </a:pPr>
                      <a:r>
                        <a:rPr lang="en-GB" sz="900" b="1" baseline="0" dirty="0" smtClean="0"/>
                        <a:t>Brownfield sites:</a:t>
                      </a:r>
                    </a:p>
                    <a:p>
                      <a:pPr marL="0" indent="0">
                        <a:buFont typeface="Arial" panose="020B0604020202020204" pitchFamily="34" charset="0"/>
                        <a:buNone/>
                      </a:pPr>
                      <a:r>
                        <a:rPr lang="en-GB" sz="900" b="0" baseline="0" dirty="0" smtClean="0"/>
                        <a:t>Build houses on  land previously built on – may involve converting </a:t>
                      </a:r>
                      <a:r>
                        <a:rPr lang="en-GB" sz="900" b="1" baseline="0" dirty="0" smtClean="0"/>
                        <a:t>derelict buildings.</a:t>
                      </a:r>
                    </a:p>
                    <a:p>
                      <a:pPr marL="0" indent="0">
                        <a:buFont typeface="Arial" panose="020B0604020202020204" pitchFamily="34" charset="0"/>
                        <a:buNone/>
                      </a:pPr>
                      <a:r>
                        <a:rPr lang="en-GB" sz="900" b="1" baseline="0" dirty="0" smtClean="0"/>
                        <a:t>Greenfield sites:</a:t>
                      </a:r>
                    </a:p>
                    <a:p>
                      <a:pPr marL="0" indent="0">
                        <a:buFont typeface="Arial" panose="020B0604020202020204" pitchFamily="34" charset="0"/>
                        <a:buNone/>
                      </a:pPr>
                      <a:r>
                        <a:rPr lang="en-GB" sz="900" b="0" baseline="0" dirty="0" smtClean="0"/>
                        <a:t>Building new housing on land not built on before , can cause  </a:t>
                      </a:r>
                      <a:r>
                        <a:rPr lang="en-GB" sz="900" b="1" baseline="0" dirty="0" smtClean="0"/>
                        <a:t>urban sprawl </a:t>
                      </a:r>
                      <a:r>
                        <a:rPr lang="en-GB" sz="900" b="0" baseline="0" dirty="0" smtClean="0"/>
                        <a:t>and the development of </a:t>
                      </a:r>
                      <a:r>
                        <a:rPr lang="en-GB" sz="900" b="1" baseline="0" dirty="0" smtClean="0"/>
                        <a:t>commuter settlements </a:t>
                      </a:r>
                      <a:r>
                        <a:rPr lang="en-GB" sz="900" b="0" baseline="0" dirty="0" smtClean="0"/>
                        <a:t>in the </a:t>
                      </a:r>
                      <a:r>
                        <a:rPr lang="en-GB" sz="900" b="1" baseline="0" dirty="0" smtClean="0"/>
                        <a:t>rural-urban fringe. </a:t>
                      </a:r>
                      <a:endParaRPr lang="en-GB" sz="900" b="0" baseline="0" dirty="0" smtClean="0"/>
                    </a:p>
                    <a:p>
                      <a:pPr marL="0" indent="0">
                        <a:buFont typeface="+mj-lt"/>
                        <a:buNone/>
                      </a:pPr>
                      <a:endParaRPr lang="en-GB" sz="900" b="0" baseline="0" dirty="0" smtClean="0"/>
                    </a:p>
                  </a:txBody>
                  <a:tcPr>
                    <a:solidFill>
                      <a:schemeClr val="accent2">
                        <a:lumMod val="60000"/>
                        <a:lumOff val="40000"/>
                      </a:schemeClr>
                    </a:solidFill>
                  </a:tcPr>
                </a:tc>
                <a:tc vMerge="1">
                  <a:txBody>
                    <a:bodyPr/>
                    <a:lstStyle/>
                    <a:p>
                      <a:endParaRPr lang="en-GB"/>
                    </a:p>
                  </a:txBody>
                  <a:tcPr/>
                </a:tc>
              </a:tr>
              <a:tr h="361920">
                <a:tc vMerge="1">
                  <a:txBody>
                    <a:bodyPr/>
                    <a:lstStyle/>
                    <a:p>
                      <a:endParaRPr lang="en-GB"/>
                    </a:p>
                  </a:txBody>
                  <a:tcPr/>
                </a:tc>
                <a:tc>
                  <a: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GB" sz="900" dirty="0" smtClean="0"/>
                        <a:t>10. Integrated Transport System: where all modes of transport (i.e. bus, plane, trains, cycling) are combined to make travel easier. </a:t>
                      </a:r>
                      <a:endParaRPr lang="en-GB" sz="900" b="1" dirty="0" smtClean="0"/>
                    </a:p>
                  </a:txBody>
                  <a:tcPr>
                    <a:solidFill>
                      <a:schemeClr val="bg1">
                        <a:lumMod val="50000"/>
                      </a:schemeClr>
                    </a:solidFill>
                  </a:tcPr>
                </a:tc>
              </a:tr>
              <a:tr h="746760">
                <a:tc vMerge="1">
                  <a:txBody>
                    <a:bodyPr/>
                    <a:lstStyle/>
                    <a:p>
                      <a:endParaRPr lang="en-GB"/>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u="sng" baseline="0" dirty="0" smtClean="0"/>
                        <a:t>Newcastle </a:t>
                      </a:r>
                      <a:r>
                        <a:rPr lang="en-GB" sz="900" u="sng" dirty="0" smtClean="0"/>
                        <a:t>Metro</a:t>
                      </a:r>
                    </a:p>
                    <a:p>
                      <a:r>
                        <a:rPr lang="en-GB" sz="900" dirty="0" smtClean="0"/>
                        <a:t>Successes:</a:t>
                      </a:r>
                    </a:p>
                    <a:p>
                      <a:pPr marL="171450" indent="-171450">
                        <a:buFont typeface="Arial" panose="020B0604020202020204" pitchFamily="34" charset="0"/>
                        <a:buChar char="•"/>
                      </a:pPr>
                      <a:r>
                        <a:rPr lang="en-GB" sz="900" dirty="0" smtClean="0"/>
                        <a:t>40m users</a:t>
                      </a:r>
                      <a:r>
                        <a:rPr lang="en-GB" sz="900" baseline="0" dirty="0" smtClean="0"/>
                        <a:t> a year = less private vehicles</a:t>
                      </a:r>
                    </a:p>
                    <a:p>
                      <a:pPr marL="171450" indent="-171450">
                        <a:buFont typeface="Arial" panose="020B0604020202020204" pitchFamily="34" charset="0"/>
                        <a:buChar char="•"/>
                      </a:pPr>
                      <a:r>
                        <a:rPr lang="en-GB" sz="900" baseline="0" dirty="0" smtClean="0"/>
                        <a:t>Renting is £86 cheaper per stop out allowing commuters to afford high quality of housing but still travel to work</a:t>
                      </a:r>
                    </a:p>
                    <a:p>
                      <a:pPr marL="0" indent="0">
                        <a:buFont typeface="Arial" panose="020B0604020202020204" pitchFamily="34" charset="0"/>
                        <a:buNone/>
                      </a:pPr>
                      <a:r>
                        <a:rPr lang="en-GB" sz="900" baseline="0" dirty="0" smtClean="0"/>
                        <a:t>Failings:</a:t>
                      </a:r>
                    </a:p>
                    <a:p>
                      <a:pPr marL="171450" indent="-171450">
                        <a:buFont typeface="Arial" panose="020B0604020202020204" pitchFamily="34" charset="0"/>
                        <a:buChar char="•"/>
                      </a:pPr>
                      <a:r>
                        <a:rPr lang="en-GB" sz="900" baseline="0" dirty="0" smtClean="0"/>
                        <a:t>Newcastle remains 7</a:t>
                      </a:r>
                      <a:r>
                        <a:rPr lang="en-GB" sz="900" baseline="30000" dirty="0" smtClean="0"/>
                        <a:t>th</a:t>
                      </a:r>
                      <a:r>
                        <a:rPr lang="en-GB" sz="900" baseline="0" dirty="0" smtClean="0"/>
                        <a:t> most congested UK city</a:t>
                      </a:r>
                    </a:p>
                    <a:p>
                      <a:pPr marL="171450" indent="-171450">
                        <a:buFont typeface="Arial" panose="020B0604020202020204" pitchFamily="34" charset="0"/>
                        <a:buChar char="•"/>
                      </a:pPr>
                      <a:r>
                        <a:rPr lang="en-GB" sz="900" baseline="0" dirty="0" smtClean="0"/>
                        <a:t>Pollution levels above safe limit on major traffic routes</a:t>
                      </a:r>
                    </a:p>
                    <a:p>
                      <a:pPr marL="171450" indent="-171450">
                        <a:buFont typeface="Arial" panose="020B0604020202020204" pitchFamily="34" charset="0"/>
                        <a:buChar char="•"/>
                      </a:pPr>
                      <a:r>
                        <a:rPr lang="en-GB" sz="900" baseline="0" dirty="0" smtClean="0"/>
                        <a:t>Trains are 40 years old and beginning to become unreliable.</a:t>
                      </a:r>
                    </a:p>
                  </a:txBody>
                  <a:tcPr>
                    <a:solidFill>
                      <a:schemeClr val="bg1"/>
                    </a:solidFill>
                  </a:tcPr>
                </a:tc>
              </a:tr>
            </a:tbl>
          </a:graphicData>
        </a:graphic>
      </p:graphicFrame>
      <p:sp>
        <p:nvSpPr>
          <p:cNvPr id="25" name="Down Arrow 24"/>
          <p:cNvSpPr/>
          <p:nvPr/>
        </p:nvSpPr>
        <p:spPr>
          <a:xfrm>
            <a:off x="1604173" y="6477593"/>
            <a:ext cx="122553" cy="2160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Up Arrow 25"/>
          <p:cNvSpPr/>
          <p:nvPr/>
        </p:nvSpPr>
        <p:spPr>
          <a:xfrm>
            <a:off x="2538753" y="6443949"/>
            <a:ext cx="144016" cy="22290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8749887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5639</TotalTime>
  <Words>836</Words>
  <Application>Microsoft Office PowerPoint</Application>
  <PresentationFormat>A4 Paper (210x297 mm)</PresentationFormat>
  <Paragraphs>79</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Crockett, Benjamin</dc:creator>
  <cp:lastModifiedBy>Crockett, Benjamin</cp:lastModifiedBy>
  <cp:revision>13</cp:revision>
  <dcterms:created xsi:type="dcterms:W3CDTF">2018-11-01T18:36:00Z</dcterms:created>
  <dcterms:modified xsi:type="dcterms:W3CDTF">2018-11-13T17:01:15Z</dcterms:modified>
</cp:coreProperties>
</file>