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Lst>
  <p:sldSz cx="6858000" cy="9906000" type="A4"/>
  <p:notesSz cx="6797675" cy="9926638"/>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3120">
          <p15:clr>
            <a:srgbClr val="A4A3A4"/>
          </p15:clr>
        </p15:guide>
        <p15:guide id="2" pos="216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90" d="100"/>
          <a:sy n="90" d="100"/>
        </p:scale>
        <p:origin x="-594" y="1266"/>
      </p:cViewPr>
      <p:guideLst>
        <p:guide orient="horz" pos="3120"/>
        <p:guide pos="216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3"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ableStyles" Target="tableStyles.xml"/><Relationship Id="rId5" Type="http://schemas.openxmlformats.org/officeDocument/2006/relationships/theme" Target="theme/theme1.xml"/><Relationship Id="rId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514350" y="3077283"/>
            <a:ext cx="5829300" cy="2123369"/>
          </a:xfrm>
        </p:spPr>
        <p:txBody>
          <a:bodyPr/>
          <a:lstStyle/>
          <a:p>
            <a:r>
              <a:rPr lang="en-US" smtClean="0"/>
              <a:t>Click to edit Master title style</a:t>
            </a:r>
            <a:endParaRPr lang="en-GB"/>
          </a:p>
        </p:txBody>
      </p:sp>
      <p:sp>
        <p:nvSpPr>
          <p:cNvPr id="3" name="Subtitle 2"/>
          <p:cNvSpPr>
            <a:spLocks noGrp="1"/>
          </p:cNvSpPr>
          <p:nvPr>
            <p:ph type="subTitle" idx="1"/>
          </p:nvPr>
        </p:nvSpPr>
        <p:spPr>
          <a:xfrm>
            <a:off x="1028700" y="5613400"/>
            <a:ext cx="4800600" cy="2531533"/>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GB"/>
          </a:p>
        </p:txBody>
      </p:sp>
      <p:sp>
        <p:nvSpPr>
          <p:cNvPr id="4" name="Date Placeholder 3"/>
          <p:cNvSpPr>
            <a:spLocks noGrp="1"/>
          </p:cNvSpPr>
          <p:nvPr>
            <p:ph type="dt" sz="half" idx="10"/>
          </p:nvPr>
        </p:nvSpPr>
        <p:spPr/>
        <p:txBody>
          <a:bodyPr/>
          <a:lstStyle/>
          <a:p>
            <a:fld id="{B225F07B-39AC-4545-BC69-7C860D7890D8}" type="datetimeFigureOut">
              <a:rPr lang="en-GB" smtClean="0"/>
              <a:t>09/11/2018</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51400F6C-70A2-4FB4-8C4E-7C255C1BF72B}" type="slidenum">
              <a:rPr lang="en-GB" smtClean="0"/>
              <a:t>‹#›</a:t>
            </a:fld>
            <a:endParaRPr lang="en-GB"/>
          </a:p>
        </p:txBody>
      </p:sp>
    </p:spTree>
    <p:extLst>
      <p:ext uri="{BB962C8B-B14F-4D97-AF65-F5344CB8AC3E}">
        <p14:creationId xmlns:p14="http://schemas.microsoft.com/office/powerpoint/2010/main" val="206034515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B225F07B-39AC-4545-BC69-7C860D7890D8}" type="datetimeFigureOut">
              <a:rPr lang="en-GB" smtClean="0"/>
              <a:t>09/11/2018</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51400F6C-70A2-4FB4-8C4E-7C255C1BF72B}" type="slidenum">
              <a:rPr lang="en-GB" smtClean="0"/>
              <a:t>‹#›</a:t>
            </a:fld>
            <a:endParaRPr lang="en-GB"/>
          </a:p>
        </p:txBody>
      </p:sp>
    </p:spTree>
    <p:extLst>
      <p:ext uri="{BB962C8B-B14F-4D97-AF65-F5344CB8AC3E}">
        <p14:creationId xmlns:p14="http://schemas.microsoft.com/office/powerpoint/2010/main" val="84846501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3729037" y="529697"/>
            <a:ext cx="1157288" cy="11268075"/>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257176" y="529697"/>
            <a:ext cx="3357563" cy="1126807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B225F07B-39AC-4545-BC69-7C860D7890D8}" type="datetimeFigureOut">
              <a:rPr lang="en-GB" smtClean="0"/>
              <a:t>09/11/2018</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51400F6C-70A2-4FB4-8C4E-7C255C1BF72B}" type="slidenum">
              <a:rPr lang="en-GB" smtClean="0"/>
              <a:t>‹#›</a:t>
            </a:fld>
            <a:endParaRPr lang="en-GB"/>
          </a:p>
        </p:txBody>
      </p:sp>
    </p:spTree>
    <p:extLst>
      <p:ext uri="{BB962C8B-B14F-4D97-AF65-F5344CB8AC3E}">
        <p14:creationId xmlns:p14="http://schemas.microsoft.com/office/powerpoint/2010/main" val="129142609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B225F07B-39AC-4545-BC69-7C860D7890D8}" type="datetimeFigureOut">
              <a:rPr lang="en-GB" smtClean="0"/>
              <a:t>09/11/2018</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51400F6C-70A2-4FB4-8C4E-7C255C1BF72B}" type="slidenum">
              <a:rPr lang="en-GB" smtClean="0"/>
              <a:t>‹#›</a:t>
            </a:fld>
            <a:endParaRPr lang="en-GB"/>
          </a:p>
        </p:txBody>
      </p:sp>
    </p:spTree>
    <p:extLst>
      <p:ext uri="{BB962C8B-B14F-4D97-AF65-F5344CB8AC3E}">
        <p14:creationId xmlns:p14="http://schemas.microsoft.com/office/powerpoint/2010/main" val="281739668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541735" y="6365522"/>
            <a:ext cx="5829300" cy="1967442"/>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541735" y="4198587"/>
            <a:ext cx="5829300" cy="2166936"/>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225F07B-39AC-4545-BC69-7C860D7890D8}" type="datetimeFigureOut">
              <a:rPr lang="en-GB" smtClean="0"/>
              <a:t>09/11/2018</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51400F6C-70A2-4FB4-8C4E-7C255C1BF72B}" type="slidenum">
              <a:rPr lang="en-GB" smtClean="0"/>
              <a:t>‹#›</a:t>
            </a:fld>
            <a:endParaRPr lang="en-GB"/>
          </a:p>
        </p:txBody>
      </p:sp>
    </p:spTree>
    <p:extLst>
      <p:ext uri="{BB962C8B-B14F-4D97-AF65-F5344CB8AC3E}">
        <p14:creationId xmlns:p14="http://schemas.microsoft.com/office/powerpoint/2010/main" val="224055204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257176" y="3081867"/>
            <a:ext cx="2257425" cy="871590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2628901" y="3081867"/>
            <a:ext cx="2257425" cy="871590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Date Placeholder 4"/>
          <p:cNvSpPr>
            <a:spLocks noGrp="1"/>
          </p:cNvSpPr>
          <p:nvPr>
            <p:ph type="dt" sz="half" idx="10"/>
          </p:nvPr>
        </p:nvSpPr>
        <p:spPr/>
        <p:txBody>
          <a:bodyPr/>
          <a:lstStyle/>
          <a:p>
            <a:fld id="{B225F07B-39AC-4545-BC69-7C860D7890D8}" type="datetimeFigureOut">
              <a:rPr lang="en-GB" smtClean="0"/>
              <a:t>09/11/2018</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51400F6C-70A2-4FB4-8C4E-7C255C1BF72B}" type="slidenum">
              <a:rPr lang="en-GB" smtClean="0"/>
              <a:t>‹#›</a:t>
            </a:fld>
            <a:endParaRPr lang="en-GB"/>
          </a:p>
        </p:txBody>
      </p:sp>
    </p:spTree>
    <p:extLst>
      <p:ext uri="{BB962C8B-B14F-4D97-AF65-F5344CB8AC3E}">
        <p14:creationId xmlns:p14="http://schemas.microsoft.com/office/powerpoint/2010/main" val="33320360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342900" y="396699"/>
            <a:ext cx="6172200" cy="1651000"/>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342900" y="2217385"/>
            <a:ext cx="3030141" cy="924101"/>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342900" y="3141486"/>
            <a:ext cx="3030141" cy="570741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3483770" y="2217385"/>
            <a:ext cx="3031331" cy="924101"/>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3483770" y="3141486"/>
            <a:ext cx="3031331" cy="570741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Date Placeholder 6"/>
          <p:cNvSpPr>
            <a:spLocks noGrp="1"/>
          </p:cNvSpPr>
          <p:nvPr>
            <p:ph type="dt" sz="half" idx="10"/>
          </p:nvPr>
        </p:nvSpPr>
        <p:spPr/>
        <p:txBody>
          <a:bodyPr/>
          <a:lstStyle/>
          <a:p>
            <a:fld id="{B225F07B-39AC-4545-BC69-7C860D7890D8}" type="datetimeFigureOut">
              <a:rPr lang="en-GB" smtClean="0"/>
              <a:t>09/11/2018</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51400F6C-70A2-4FB4-8C4E-7C255C1BF72B}" type="slidenum">
              <a:rPr lang="en-GB" smtClean="0"/>
              <a:t>‹#›</a:t>
            </a:fld>
            <a:endParaRPr lang="en-GB"/>
          </a:p>
        </p:txBody>
      </p:sp>
    </p:spTree>
    <p:extLst>
      <p:ext uri="{BB962C8B-B14F-4D97-AF65-F5344CB8AC3E}">
        <p14:creationId xmlns:p14="http://schemas.microsoft.com/office/powerpoint/2010/main" val="154960117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Date Placeholder 2"/>
          <p:cNvSpPr>
            <a:spLocks noGrp="1"/>
          </p:cNvSpPr>
          <p:nvPr>
            <p:ph type="dt" sz="half" idx="10"/>
          </p:nvPr>
        </p:nvSpPr>
        <p:spPr/>
        <p:txBody>
          <a:bodyPr/>
          <a:lstStyle/>
          <a:p>
            <a:fld id="{B225F07B-39AC-4545-BC69-7C860D7890D8}" type="datetimeFigureOut">
              <a:rPr lang="en-GB" smtClean="0"/>
              <a:t>09/11/2018</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51400F6C-70A2-4FB4-8C4E-7C255C1BF72B}" type="slidenum">
              <a:rPr lang="en-GB" smtClean="0"/>
              <a:t>‹#›</a:t>
            </a:fld>
            <a:endParaRPr lang="en-GB"/>
          </a:p>
        </p:txBody>
      </p:sp>
    </p:spTree>
    <p:extLst>
      <p:ext uri="{BB962C8B-B14F-4D97-AF65-F5344CB8AC3E}">
        <p14:creationId xmlns:p14="http://schemas.microsoft.com/office/powerpoint/2010/main" val="411555893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225F07B-39AC-4545-BC69-7C860D7890D8}" type="datetimeFigureOut">
              <a:rPr lang="en-GB" smtClean="0"/>
              <a:t>09/11/2018</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51400F6C-70A2-4FB4-8C4E-7C255C1BF72B}" type="slidenum">
              <a:rPr lang="en-GB" smtClean="0"/>
              <a:t>‹#›</a:t>
            </a:fld>
            <a:endParaRPr lang="en-GB"/>
          </a:p>
        </p:txBody>
      </p:sp>
    </p:spTree>
    <p:extLst>
      <p:ext uri="{BB962C8B-B14F-4D97-AF65-F5344CB8AC3E}">
        <p14:creationId xmlns:p14="http://schemas.microsoft.com/office/powerpoint/2010/main" val="379936395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42901" y="394406"/>
            <a:ext cx="2256235" cy="1678517"/>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2681288" y="394406"/>
            <a:ext cx="3833813" cy="8454497"/>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342901" y="2072923"/>
            <a:ext cx="2256235" cy="677598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225F07B-39AC-4545-BC69-7C860D7890D8}" type="datetimeFigureOut">
              <a:rPr lang="en-GB" smtClean="0"/>
              <a:t>09/11/2018</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51400F6C-70A2-4FB4-8C4E-7C255C1BF72B}" type="slidenum">
              <a:rPr lang="en-GB" smtClean="0"/>
              <a:t>‹#›</a:t>
            </a:fld>
            <a:endParaRPr lang="en-GB"/>
          </a:p>
        </p:txBody>
      </p:sp>
    </p:spTree>
    <p:extLst>
      <p:ext uri="{BB962C8B-B14F-4D97-AF65-F5344CB8AC3E}">
        <p14:creationId xmlns:p14="http://schemas.microsoft.com/office/powerpoint/2010/main" val="350052747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344216" y="6934201"/>
            <a:ext cx="4114800" cy="818622"/>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344216" y="885119"/>
            <a:ext cx="4114800" cy="59436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1344216" y="7752823"/>
            <a:ext cx="4114800" cy="1162578"/>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225F07B-39AC-4545-BC69-7C860D7890D8}" type="datetimeFigureOut">
              <a:rPr lang="en-GB" smtClean="0"/>
              <a:t>09/11/2018</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51400F6C-70A2-4FB4-8C4E-7C255C1BF72B}" type="slidenum">
              <a:rPr lang="en-GB" smtClean="0"/>
              <a:t>‹#›</a:t>
            </a:fld>
            <a:endParaRPr lang="en-GB"/>
          </a:p>
        </p:txBody>
      </p:sp>
    </p:spTree>
    <p:extLst>
      <p:ext uri="{BB962C8B-B14F-4D97-AF65-F5344CB8AC3E}">
        <p14:creationId xmlns:p14="http://schemas.microsoft.com/office/powerpoint/2010/main" val="268430890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42900" y="396699"/>
            <a:ext cx="6172200" cy="1651000"/>
          </a:xfrm>
          <a:prstGeom prst="rect">
            <a:avLst/>
          </a:prstGeom>
        </p:spPr>
        <p:txBody>
          <a:bodyPr vert="horz" lIns="91440" tIns="45720" rIns="91440" bIns="45720" rtlCol="0" anchor="ctr">
            <a:normAutofit/>
          </a:bodyPr>
          <a:lstStyle/>
          <a:p>
            <a:r>
              <a:rPr lang="en-US" smtClean="0"/>
              <a:t>Click to edit Master title style</a:t>
            </a:r>
            <a:endParaRPr lang="en-GB"/>
          </a:p>
        </p:txBody>
      </p:sp>
      <p:sp>
        <p:nvSpPr>
          <p:cNvPr id="3" name="Text Placeholder 2"/>
          <p:cNvSpPr>
            <a:spLocks noGrp="1"/>
          </p:cNvSpPr>
          <p:nvPr>
            <p:ph type="body" idx="1"/>
          </p:nvPr>
        </p:nvSpPr>
        <p:spPr>
          <a:xfrm>
            <a:off x="342900" y="2311402"/>
            <a:ext cx="6172200" cy="6537502"/>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2"/>
          </p:nvPr>
        </p:nvSpPr>
        <p:spPr>
          <a:xfrm>
            <a:off x="342900" y="9181396"/>
            <a:ext cx="1600200" cy="527402"/>
          </a:xfrm>
          <a:prstGeom prst="rect">
            <a:avLst/>
          </a:prstGeom>
        </p:spPr>
        <p:txBody>
          <a:bodyPr vert="horz" lIns="91440" tIns="45720" rIns="91440" bIns="45720" rtlCol="0" anchor="ctr"/>
          <a:lstStyle>
            <a:lvl1pPr algn="l">
              <a:defRPr sz="1200">
                <a:solidFill>
                  <a:schemeClr val="tx1">
                    <a:tint val="75000"/>
                  </a:schemeClr>
                </a:solidFill>
              </a:defRPr>
            </a:lvl1pPr>
          </a:lstStyle>
          <a:p>
            <a:fld id="{B225F07B-39AC-4545-BC69-7C860D7890D8}" type="datetimeFigureOut">
              <a:rPr lang="en-GB" smtClean="0"/>
              <a:t>09/11/2018</a:t>
            </a:fld>
            <a:endParaRPr lang="en-GB"/>
          </a:p>
        </p:txBody>
      </p:sp>
      <p:sp>
        <p:nvSpPr>
          <p:cNvPr id="5" name="Footer Placeholder 4"/>
          <p:cNvSpPr>
            <a:spLocks noGrp="1"/>
          </p:cNvSpPr>
          <p:nvPr>
            <p:ph type="ftr" sz="quarter" idx="3"/>
          </p:nvPr>
        </p:nvSpPr>
        <p:spPr>
          <a:xfrm>
            <a:off x="2343150" y="9181396"/>
            <a:ext cx="2171700" cy="527402"/>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4914900" y="9181396"/>
            <a:ext cx="1600200" cy="527402"/>
          </a:xfrm>
          <a:prstGeom prst="rect">
            <a:avLst/>
          </a:prstGeom>
        </p:spPr>
        <p:txBody>
          <a:bodyPr vert="horz" lIns="91440" tIns="45720" rIns="91440" bIns="45720" rtlCol="0" anchor="ctr"/>
          <a:lstStyle>
            <a:lvl1pPr algn="r">
              <a:defRPr sz="1200">
                <a:solidFill>
                  <a:schemeClr val="tx1">
                    <a:tint val="75000"/>
                  </a:schemeClr>
                </a:solidFill>
              </a:defRPr>
            </a:lvl1pPr>
          </a:lstStyle>
          <a:p>
            <a:fld id="{51400F6C-70A2-4FB4-8C4E-7C255C1BF72B}" type="slidenum">
              <a:rPr lang="en-GB" smtClean="0"/>
              <a:t>‹#›</a:t>
            </a:fld>
            <a:endParaRPr lang="en-GB"/>
          </a:p>
        </p:txBody>
      </p:sp>
    </p:spTree>
    <p:extLst>
      <p:ext uri="{BB962C8B-B14F-4D97-AF65-F5344CB8AC3E}">
        <p14:creationId xmlns:p14="http://schemas.microsoft.com/office/powerpoint/2010/main" val="256649273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s://forms.office.com/Pages/ResponsePage.aspx?id=EjMT6-MTfk-Kzv7pM632fdJHniPWjiJGs9V3Muy8uVpUMFcyOEMzNUlXR1BaNDQxU045RllKVEVDOC4u" TargetMode="External"/><Relationship Id="rId2" Type="http://schemas.openxmlformats.org/officeDocument/2006/relationships/image" Target="../media/image1.jpe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5680" y="0"/>
            <a:ext cx="1531111" cy="8625408"/>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p:cNvSpPr/>
          <p:nvPr/>
        </p:nvSpPr>
        <p:spPr>
          <a:xfrm rot="5400000">
            <a:off x="2985556" y="5665535"/>
            <a:ext cx="867943" cy="6787696"/>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TextBox 5"/>
          <p:cNvSpPr txBox="1"/>
          <p:nvPr/>
        </p:nvSpPr>
        <p:spPr>
          <a:xfrm>
            <a:off x="83278" y="56456"/>
            <a:ext cx="1387095" cy="6247864"/>
          </a:xfrm>
          <a:prstGeom prst="rect">
            <a:avLst/>
          </a:prstGeom>
          <a:noFill/>
        </p:spPr>
        <p:txBody>
          <a:bodyPr wrap="square" rtlCol="0">
            <a:spAutoFit/>
          </a:bodyPr>
          <a:lstStyle/>
          <a:p>
            <a:pPr algn="ctr"/>
            <a:r>
              <a:rPr lang="en-GB" sz="1050" i="1" u="sng" dirty="0" smtClean="0"/>
              <a:t>Exam Questions – use the KO and your own knowledge to answer these questions:</a:t>
            </a:r>
          </a:p>
          <a:p>
            <a:pPr algn="ctr"/>
            <a:endParaRPr lang="en-GB" sz="1050" i="1" u="sng" dirty="0"/>
          </a:p>
          <a:p>
            <a:pPr algn="ctr"/>
            <a:endParaRPr lang="en-GB" sz="1050" i="1" u="sng" dirty="0" smtClean="0"/>
          </a:p>
          <a:p>
            <a:pPr marL="228600" indent="-228600">
              <a:buAutoNum type="arabicPeriod"/>
            </a:pPr>
            <a:r>
              <a:rPr lang="en-GB" sz="1050" b="1" dirty="0" smtClean="0"/>
              <a:t>Explain how vegetation in the hot desert is adapted to its climate (4)</a:t>
            </a:r>
          </a:p>
          <a:p>
            <a:pPr marL="228600" indent="-228600">
              <a:buAutoNum type="arabicPeriod"/>
            </a:pPr>
            <a:endParaRPr lang="en-GB" sz="1050" b="1" dirty="0"/>
          </a:p>
          <a:p>
            <a:pPr marL="228600" indent="-228600">
              <a:buAutoNum type="arabicPeriod"/>
            </a:pPr>
            <a:r>
              <a:rPr lang="en-GB" sz="1050" b="1" dirty="0" smtClean="0"/>
              <a:t>Suggest one way desert animal adapt to their physical environment (2)</a:t>
            </a:r>
          </a:p>
          <a:p>
            <a:pPr marL="228600" indent="-228600">
              <a:buAutoNum type="arabicPeriod"/>
            </a:pPr>
            <a:endParaRPr lang="en-GB" sz="1050" b="1" dirty="0"/>
          </a:p>
          <a:p>
            <a:pPr marL="228600" indent="-228600">
              <a:buAutoNum type="arabicPeriod"/>
            </a:pPr>
            <a:r>
              <a:rPr lang="en-GB" sz="1050" b="1" dirty="0" smtClean="0"/>
              <a:t>Describe the causes of desertification in fringe areas of hot deserts (4)</a:t>
            </a:r>
          </a:p>
          <a:p>
            <a:pPr marL="228600" indent="-228600">
              <a:buAutoNum type="arabicPeriod"/>
            </a:pPr>
            <a:endParaRPr lang="en-GB" sz="1050" b="1" dirty="0"/>
          </a:p>
          <a:p>
            <a:pPr marL="228600" indent="-228600">
              <a:buAutoNum type="arabicPeriod"/>
            </a:pPr>
            <a:r>
              <a:rPr lang="en-GB" sz="1050" b="1" dirty="0" smtClean="0"/>
              <a:t>To what extent does a hot desert environment you have studied provide economic opportunities (6)</a:t>
            </a:r>
          </a:p>
          <a:p>
            <a:pPr algn="ctr"/>
            <a:endParaRPr lang="en-GB" sz="1050" i="1" u="sng" dirty="0"/>
          </a:p>
          <a:p>
            <a:endParaRPr lang="en-GB" sz="1050" b="1" dirty="0"/>
          </a:p>
          <a:p>
            <a:pPr algn="ctr"/>
            <a:r>
              <a:rPr lang="en-GB" sz="1050" i="1" u="sng" dirty="0" smtClean="0"/>
              <a:t>Come up with at least two of your own exam questions </a:t>
            </a:r>
          </a:p>
          <a:p>
            <a:pPr marL="228600" indent="-228600">
              <a:buAutoNum type="arabicPeriod"/>
            </a:pPr>
            <a:endParaRPr lang="en-GB" sz="1100" b="1" dirty="0"/>
          </a:p>
          <a:p>
            <a:pPr marL="228600" indent="-228600">
              <a:buAutoNum type="arabicPeriod"/>
            </a:pPr>
            <a:endParaRPr lang="en-GB" sz="1100" b="1" dirty="0"/>
          </a:p>
        </p:txBody>
      </p:sp>
      <p:sp>
        <p:nvSpPr>
          <p:cNvPr id="7" name="TextBox 6"/>
          <p:cNvSpPr txBox="1"/>
          <p:nvPr/>
        </p:nvSpPr>
        <p:spPr>
          <a:xfrm>
            <a:off x="83278" y="8646313"/>
            <a:ext cx="6355649" cy="246221"/>
          </a:xfrm>
          <a:prstGeom prst="rect">
            <a:avLst/>
          </a:prstGeom>
          <a:noFill/>
        </p:spPr>
        <p:txBody>
          <a:bodyPr wrap="square" rtlCol="0">
            <a:spAutoFit/>
          </a:bodyPr>
          <a:lstStyle/>
          <a:p>
            <a:r>
              <a:rPr lang="en-GB" sz="1000" i="1" dirty="0" smtClean="0"/>
              <a:t>Summary: write 3 bullet point summarise three key concepts on this knowledge organiser. </a:t>
            </a:r>
            <a:endParaRPr lang="en-GB" sz="1000" i="1" dirty="0"/>
          </a:p>
        </p:txBody>
      </p:sp>
      <p:sp>
        <p:nvSpPr>
          <p:cNvPr id="8" name="TextBox 7"/>
          <p:cNvSpPr txBox="1"/>
          <p:nvPr/>
        </p:nvSpPr>
        <p:spPr>
          <a:xfrm>
            <a:off x="1556792" y="0"/>
            <a:ext cx="5301208" cy="381643"/>
          </a:xfrm>
          <a:prstGeom prst="rect">
            <a:avLst/>
          </a:prstGeom>
          <a:solidFill>
            <a:srgbClr val="FFC000"/>
          </a:solidFill>
        </p:spPr>
        <p:txBody>
          <a:bodyPr wrap="square" rtlCol="0">
            <a:spAutoFit/>
          </a:bodyPr>
          <a:lstStyle/>
          <a:p>
            <a:pPr algn="ctr"/>
            <a:r>
              <a:rPr lang="en-GB" sz="940" b="1" dirty="0" smtClean="0"/>
              <a:t>Ecosystems – The Thar Desert, India/Pakistan: Key Concept Knowledge Organiser</a:t>
            </a:r>
          </a:p>
          <a:p>
            <a:pPr algn="ctr"/>
            <a:r>
              <a:rPr lang="en-GB" sz="940" i="1" dirty="0" smtClean="0"/>
              <a:t>(Please remember this should be used in addition to, not in place of your book)</a:t>
            </a:r>
          </a:p>
        </p:txBody>
      </p:sp>
      <p:graphicFrame>
        <p:nvGraphicFramePr>
          <p:cNvPr id="9" name="Table 8"/>
          <p:cNvGraphicFramePr>
            <a:graphicFrameLocks noGrp="1"/>
          </p:cNvGraphicFramePr>
          <p:nvPr>
            <p:extLst>
              <p:ext uri="{D42A27DB-BD31-4B8C-83A1-F6EECF244321}">
                <p14:modId xmlns:p14="http://schemas.microsoft.com/office/powerpoint/2010/main" val="732775114"/>
              </p:ext>
            </p:extLst>
          </p:nvPr>
        </p:nvGraphicFramePr>
        <p:xfrm>
          <a:off x="1556791" y="374851"/>
          <a:ext cx="3096345" cy="4569134"/>
        </p:xfrm>
        <a:graphic>
          <a:graphicData uri="http://schemas.openxmlformats.org/drawingml/2006/table">
            <a:tbl>
              <a:tblPr firstRow="1" bandRow="1">
                <a:tableStyleId>{5940675A-B579-460E-94D1-54222C63F5DA}</a:tableStyleId>
              </a:tblPr>
              <a:tblGrid>
                <a:gridCol w="3096345"/>
              </a:tblGrid>
              <a:tr h="257669">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920" b="1" dirty="0" smtClean="0"/>
                        <a:t>1. </a:t>
                      </a:r>
                      <a:r>
                        <a:rPr lang="en-GB" sz="900" b="0" dirty="0" smtClean="0"/>
                        <a:t> What are the physical characteristics of the hot</a:t>
                      </a:r>
                      <a:r>
                        <a:rPr lang="en-GB" sz="900" b="0" baseline="0" dirty="0" smtClean="0"/>
                        <a:t> desert</a:t>
                      </a:r>
                      <a:r>
                        <a:rPr lang="en-GB" sz="900" b="0" dirty="0" smtClean="0"/>
                        <a:t>?</a:t>
                      </a:r>
                    </a:p>
                  </a:txBody>
                  <a:tcPr>
                    <a:solidFill>
                      <a:schemeClr val="bg1">
                        <a:lumMod val="75000"/>
                      </a:schemeClr>
                    </a:solidFill>
                  </a:tcPr>
                </a:tc>
              </a:tr>
              <a:tr h="401090">
                <a:tc>
                  <a:txBody>
                    <a:bodyPr/>
                    <a:lstStyle/>
                    <a:p>
                      <a:r>
                        <a:rPr lang="en-GB" sz="920" b="1" dirty="0" smtClean="0"/>
                        <a:t>Climate: arid</a:t>
                      </a:r>
                      <a:r>
                        <a:rPr lang="en-GB" sz="920" b="0" dirty="0" smtClean="0"/>
                        <a:t> (dry) with</a:t>
                      </a:r>
                      <a:r>
                        <a:rPr lang="en-GB" sz="920" b="0" baseline="0" dirty="0" smtClean="0"/>
                        <a:t> less than </a:t>
                      </a:r>
                      <a:r>
                        <a:rPr lang="en-GB" sz="920" b="1" baseline="0" dirty="0" smtClean="0"/>
                        <a:t>250mm</a:t>
                      </a:r>
                      <a:r>
                        <a:rPr lang="en-GB" sz="920" b="0" baseline="0" dirty="0" smtClean="0"/>
                        <a:t> per year of precipitation, and often a dry season of several months with 0mm. </a:t>
                      </a:r>
                      <a:r>
                        <a:rPr lang="en-GB" sz="920" b="1" baseline="0" dirty="0" smtClean="0"/>
                        <a:t>Extreme heat </a:t>
                      </a:r>
                      <a:r>
                        <a:rPr lang="en-GB" sz="920" b="0" baseline="0" dirty="0" smtClean="0"/>
                        <a:t>during the day (53</a:t>
                      </a:r>
                      <a:r>
                        <a:rPr lang="en-GB" sz="920" b="0" baseline="30000" dirty="0" smtClean="0"/>
                        <a:t>0</a:t>
                      </a:r>
                      <a:r>
                        <a:rPr lang="en-GB" sz="920" b="0" baseline="0" dirty="0" smtClean="0"/>
                        <a:t>C), but little cloud cover means night time temperatures can drop to freezing.</a:t>
                      </a:r>
                    </a:p>
                    <a:p>
                      <a:endParaRPr lang="en-GB" sz="920" b="0" baseline="0" dirty="0" smtClean="0"/>
                    </a:p>
                    <a:p>
                      <a:r>
                        <a:rPr lang="en-GB" sz="920" b="1" baseline="0" dirty="0" smtClean="0"/>
                        <a:t>Soil: </a:t>
                      </a:r>
                      <a:r>
                        <a:rPr lang="en-GB" sz="920" b="0" baseline="0" dirty="0" smtClean="0"/>
                        <a:t>loose and sandy</a:t>
                      </a:r>
                      <a:endParaRPr lang="en-GB" sz="920" b="0" dirty="0"/>
                    </a:p>
                  </a:txBody>
                  <a:tcPr>
                    <a:noFill/>
                  </a:tcPr>
                </a:tc>
              </a:tr>
              <a:tr h="401090">
                <a:tc>
                  <a:txBody>
                    <a:bodyPr/>
                    <a:lstStyle/>
                    <a:p>
                      <a:r>
                        <a:rPr lang="en-GB" sz="920" b="0" dirty="0" smtClean="0"/>
                        <a:t>2. </a:t>
                      </a:r>
                      <a:r>
                        <a:rPr lang="en-GB" sz="920" b="1" dirty="0" smtClean="0"/>
                        <a:t>How do plants adapt</a:t>
                      </a:r>
                      <a:r>
                        <a:rPr lang="en-GB" sz="920" b="1" baseline="0" dirty="0" smtClean="0"/>
                        <a:t> to the hot desert environment </a:t>
                      </a:r>
                      <a:r>
                        <a:rPr lang="en-GB" sz="920" b="0" i="1" baseline="0" dirty="0" smtClean="0"/>
                        <a:t>(please note these are not all the adaptions)</a:t>
                      </a:r>
                      <a:endParaRPr lang="en-GB" sz="920" b="1" dirty="0"/>
                    </a:p>
                  </a:txBody>
                  <a:tcPr>
                    <a:solidFill>
                      <a:schemeClr val="bg1">
                        <a:lumMod val="75000"/>
                      </a:schemeClr>
                    </a:solidFill>
                  </a:tcPr>
                </a:tc>
              </a:tr>
              <a:tr h="1481752">
                <a:tc>
                  <a:txBody>
                    <a:bodyPr/>
                    <a:lstStyle/>
                    <a:p>
                      <a:pPr marL="228600" marR="0" indent="-228600" algn="l" defTabSz="914400" rtl="0" eaLnBrk="1" fontAlgn="auto" latinLnBrk="0" hangingPunct="1">
                        <a:lnSpc>
                          <a:spcPct val="100000"/>
                        </a:lnSpc>
                        <a:spcBef>
                          <a:spcPts val="0"/>
                        </a:spcBef>
                        <a:spcAft>
                          <a:spcPts val="0"/>
                        </a:spcAft>
                        <a:buClrTx/>
                        <a:buSzTx/>
                        <a:buFontTx/>
                        <a:buAutoNum type="alphaLcPeriod"/>
                        <a:tabLst/>
                        <a:defRPr/>
                      </a:pPr>
                      <a:r>
                        <a:rPr lang="en-GB" sz="920" b="1" baseline="0" dirty="0" smtClean="0"/>
                        <a:t>Waxy Cuticle</a:t>
                      </a:r>
                      <a:r>
                        <a:rPr lang="en-GB" sz="920" b="0" baseline="0" dirty="0" smtClean="0"/>
                        <a:t>– hot desert plants such as the </a:t>
                      </a:r>
                      <a:r>
                        <a:rPr lang="en-GB" sz="920" b="1" baseline="0" dirty="0" smtClean="0"/>
                        <a:t>barrel cactus </a:t>
                      </a:r>
                      <a:r>
                        <a:rPr lang="en-GB" sz="920" b="0" baseline="0" dirty="0" smtClean="0"/>
                        <a:t>have a waxy skin to reduce water loss by </a:t>
                      </a:r>
                      <a:r>
                        <a:rPr lang="en-GB" sz="920" b="1" baseline="0" dirty="0" smtClean="0"/>
                        <a:t>evapotranspiration</a:t>
                      </a:r>
                      <a:r>
                        <a:rPr lang="en-GB" sz="920" b="0" baseline="0" dirty="0" smtClean="0"/>
                        <a:t> – important as less than 250mm of precipitation per year.</a:t>
                      </a:r>
                    </a:p>
                    <a:p>
                      <a:pPr marL="228600" marR="0" indent="-228600" algn="l" defTabSz="914400" rtl="0" eaLnBrk="1" fontAlgn="auto" latinLnBrk="0" hangingPunct="1">
                        <a:lnSpc>
                          <a:spcPct val="100000"/>
                        </a:lnSpc>
                        <a:spcBef>
                          <a:spcPts val="0"/>
                        </a:spcBef>
                        <a:spcAft>
                          <a:spcPts val="0"/>
                        </a:spcAft>
                        <a:buClrTx/>
                        <a:buSzTx/>
                        <a:buFontTx/>
                        <a:buAutoNum type="alphaLcPeriod"/>
                        <a:tabLst/>
                        <a:defRPr/>
                      </a:pPr>
                      <a:r>
                        <a:rPr lang="en-GB" sz="920" b="1" baseline="0" dirty="0" smtClean="0"/>
                        <a:t>Succulents</a:t>
                      </a:r>
                      <a:r>
                        <a:rPr lang="en-GB" sz="920" b="0" baseline="0" dirty="0" smtClean="0"/>
                        <a:t>– the majority of desert plants are succulents – this means they are hollow and can store water in them to provide water during the dry season when there is no rainfall.</a:t>
                      </a:r>
                    </a:p>
                    <a:p>
                      <a:pPr marL="228600" marR="0" indent="-228600" algn="l" defTabSz="914400" rtl="0" eaLnBrk="1" fontAlgn="auto" latinLnBrk="0" hangingPunct="1">
                        <a:lnSpc>
                          <a:spcPct val="100000"/>
                        </a:lnSpc>
                        <a:spcBef>
                          <a:spcPts val="0"/>
                        </a:spcBef>
                        <a:spcAft>
                          <a:spcPts val="0"/>
                        </a:spcAft>
                        <a:buClrTx/>
                        <a:buSzTx/>
                        <a:buFontTx/>
                        <a:buAutoNum type="alphaLcPeriod"/>
                        <a:tabLst/>
                        <a:defRPr/>
                      </a:pPr>
                      <a:r>
                        <a:rPr lang="en-GB" sz="920" b="1" baseline="0" dirty="0" smtClean="0"/>
                        <a:t>Long Tap Roots – </a:t>
                      </a:r>
                      <a:r>
                        <a:rPr lang="en-GB" sz="920" b="0" baseline="0" dirty="0" smtClean="0"/>
                        <a:t>these are roots that reach down to the water table (commonly over 1.5m) to access water and also bind together the loose sandy desert soils.</a:t>
                      </a:r>
                      <a:endParaRPr lang="en-GB" sz="920" b="1" baseline="0" dirty="0" smtClean="0"/>
                    </a:p>
                  </a:txBody>
                  <a:tcPr>
                    <a:noFill/>
                  </a:tcPr>
                </a:tc>
              </a:tr>
              <a:tr h="24084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920" b="1" baseline="0" dirty="0" smtClean="0"/>
                        <a:t>How do animals adapt to the hot desert environment?</a:t>
                      </a:r>
                    </a:p>
                  </a:txBody>
                  <a:tcPr>
                    <a:solidFill>
                      <a:schemeClr val="bg1">
                        <a:lumMod val="75000"/>
                      </a:schemeClr>
                    </a:solidFill>
                  </a:tcPr>
                </a:tc>
              </a:tr>
              <a:tr h="1103117">
                <a:tc>
                  <a:txBody>
                    <a:bodyPr/>
                    <a:lstStyle/>
                    <a:p>
                      <a:pPr marL="228600" marR="0" indent="-228600" algn="l" defTabSz="914400" rtl="0" eaLnBrk="1" fontAlgn="auto" latinLnBrk="0" hangingPunct="1">
                        <a:lnSpc>
                          <a:spcPct val="100000"/>
                        </a:lnSpc>
                        <a:spcBef>
                          <a:spcPts val="0"/>
                        </a:spcBef>
                        <a:spcAft>
                          <a:spcPts val="0"/>
                        </a:spcAft>
                        <a:buClrTx/>
                        <a:buSzTx/>
                        <a:buFontTx/>
                        <a:buAutoNum type="alphaLcPeriod"/>
                        <a:tabLst/>
                        <a:defRPr/>
                      </a:pPr>
                      <a:r>
                        <a:rPr lang="en-GB" sz="920" b="1" baseline="0" dirty="0" smtClean="0"/>
                        <a:t>Rattle Snakes </a:t>
                      </a:r>
                      <a:r>
                        <a:rPr lang="en-GB" sz="920" b="0" baseline="0" dirty="0" smtClean="0"/>
                        <a:t>are </a:t>
                      </a:r>
                      <a:r>
                        <a:rPr lang="en-GB" sz="920" b="1" baseline="0" dirty="0" smtClean="0"/>
                        <a:t>crepuscular </a:t>
                      </a:r>
                      <a:r>
                        <a:rPr lang="en-GB" sz="920" b="0" baseline="0" dirty="0" smtClean="0"/>
                        <a:t>which means they are only active at dawn and dusk to avoid the extreme heat of the day and cold of the night. They also do not urinate to reduce water waste.</a:t>
                      </a:r>
                    </a:p>
                    <a:p>
                      <a:pPr marL="228600" marR="0" indent="-228600" algn="l" defTabSz="914400" rtl="0" eaLnBrk="1" fontAlgn="auto" latinLnBrk="0" hangingPunct="1">
                        <a:lnSpc>
                          <a:spcPct val="100000"/>
                        </a:lnSpc>
                        <a:spcBef>
                          <a:spcPts val="0"/>
                        </a:spcBef>
                        <a:spcAft>
                          <a:spcPts val="0"/>
                        </a:spcAft>
                        <a:buClrTx/>
                        <a:buSzTx/>
                        <a:buFontTx/>
                        <a:buAutoNum type="alphaLcPeriod"/>
                        <a:tabLst/>
                        <a:defRPr/>
                      </a:pPr>
                      <a:r>
                        <a:rPr lang="en-GB" sz="920" b="1" baseline="0" dirty="0" smtClean="0"/>
                        <a:t>Camels </a:t>
                      </a:r>
                      <a:r>
                        <a:rPr lang="en-GB" sz="920" b="0" baseline="0" dirty="0" smtClean="0"/>
                        <a:t>have long eyelashes to prevent sand getting into eyes during sandstorms and large-padded feet to allow them to walk on the hot and loose sandy soils.</a:t>
                      </a:r>
                      <a:endParaRPr lang="en-GB" sz="920" b="1" baseline="0" dirty="0" smtClean="0"/>
                    </a:p>
                  </a:txBody>
                  <a:tcPr>
                    <a:noFill/>
                  </a:tcPr>
                </a:tc>
              </a:tr>
            </a:tbl>
          </a:graphicData>
        </a:graphic>
      </p:graphicFrame>
      <p:graphicFrame>
        <p:nvGraphicFramePr>
          <p:cNvPr id="10" name="Table 9"/>
          <p:cNvGraphicFramePr>
            <a:graphicFrameLocks noGrp="1"/>
          </p:cNvGraphicFramePr>
          <p:nvPr>
            <p:extLst>
              <p:ext uri="{D42A27DB-BD31-4B8C-83A1-F6EECF244321}">
                <p14:modId xmlns:p14="http://schemas.microsoft.com/office/powerpoint/2010/main" val="3819342703"/>
              </p:ext>
            </p:extLst>
          </p:nvPr>
        </p:nvGraphicFramePr>
        <p:xfrm>
          <a:off x="1556792" y="4953000"/>
          <a:ext cx="3096344" cy="3646144"/>
        </p:xfrm>
        <a:graphic>
          <a:graphicData uri="http://schemas.openxmlformats.org/drawingml/2006/table">
            <a:tbl>
              <a:tblPr firstRow="1" bandRow="1">
                <a:tableStyleId>{5940675A-B579-460E-94D1-54222C63F5DA}</a:tableStyleId>
              </a:tblPr>
              <a:tblGrid>
                <a:gridCol w="3096344"/>
              </a:tblGrid>
              <a:tr h="278054">
                <a:tc>
                  <a:txBody>
                    <a:bodyPr/>
                    <a:lstStyle/>
                    <a:p>
                      <a:r>
                        <a:rPr lang="en-GB" sz="920" b="0" dirty="0" smtClean="0"/>
                        <a:t>3. </a:t>
                      </a:r>
                      <a:r>
                        <a:rPr lang="en-GB" sz="920" b="1" dirty="0" smtClean="0"/>
                        <a:t>Economic</a:t>
                      </a:r>
                      <a:r>
                        <a:rPr lang="en-GB" sz="920" b="1" baseline="0" dirty="0" smtClean="0"/>
                        <a:t> Opportunities provided by the Thar Desert</a:t>
                      </a:r>
                      <a:endParaRPr lang="en-GB" sz="920" b="1" dirty="0"/>
                    </a:p>
                  </a:txBody>
                  <a:tcPr>
                    <a:solidFill>
                      <a:schemeClr val="bg1">
                        <a:lumMod val="75000"/>
                      </a:schemeClr>
                    </a:solidFill>
                  </a:tcPr>
                </a:tc>
              </a:tr>
              <a:tr h="1368152">
                <a:tc>
                  <a:txBody>
                    <a:bodyPr/>
                    <a:lstStyle/>
                    <a:p>
                      <a:pPr marL="228600" marR="0" indent="-228600" algn="l" defTabSz="914400" rtl="0" eaLnBrk="1" fontAlgn="auto" latinLnBrk="0" hangingPunct="1">
                        <a:lnSpc>
                          <a:spcPct val="100000"/>
                        </a:lnSpc>
                        <a:spcBef>
                          <a:spcPts val="0"/>
                        </a:spcBef>
                        <a:spcAft>
                          <a:spcPts val="0"/>
                        </a:spcAft>
                        <a:buClrTx/>
                        <a:buSzTx/>
                        <a:buFontTx/>
                        <a:buAutoNum type="alphaLcPeriod"/>
                        <a:tabLst/>
                        <a:defRPr/>
                      </a:pPr>
                      <a:r>
                        <a:rPr lang="en-GB" sz="920" b="1" baseline="0" dirty="0" smtClean="0"/>
                        <a:t>Mining for Oil – </a:t>
                      </a:r>
                      <a:r>
                        <a:rPr lang="en-GB" sz="920" b="0" baseline="0" dirty="0" smtClean="0"/>
                        <a:t>34 million tonnes of oil to be mined however this is often done by foreign companies leading to </a:t>
                      </a:r>
                      <a:r>
                        <a:rPr lang="en-GB" sz="920" b="1" baseline="0" dirty="0" smtClean="0"/>
                        <a:t>economic leakage.</a:t>
                      </a:r>
                      <a:endParaRPr lang="en-GB" sz="920" b="0" baseline="0" dirty="0" smtClean="0"/>
                    </a:p>
                    <a:p>
                      <a:pPr marL="228600" marR="0" indent="-228600" algn="l" defTabSz="914400" rtl="0" eaLnBrk="1" fontAlgn="auto" latinLnBrk="0" hangingPunct="1">
                        <a:lnSpc>
                          <a:spcPct val="100000"/>
                        </a:lnSpc>
                        <a:spcBef>
                          <a:spcPts val="0"/>
                        </a:spcBef>
                        <a:spcAft>
                          <a:spcPts val="0"/>
                        </a:spcAft>
                        <a:buClrTx/>
                        <a:buSzTx/>
                        <a:buFontTx/>
                        <a:buAutoNum type="alphaLcPeriod"/>
                        <a:tabLst/>
                        <a:defRPr/>
                      </a:pPr>
                      <a:r>
                        <a:rPr lang="en-GB" sz="920" b="1" baseline="0" dirty="0" smtClean="0"/>
                        <a:t>Mining for gypsum</a:t>
                      </a:r>
                      <a:r>
                        <a:rPr lang="en-GB" sz="920" b="0" baseline="0" dirty="0" smtClean="0"/>
                        <a:t>– a material used in construction, however needs to be mined in large quantities (as it is cheap) resulting in environmental damage.</a:t>
                      </a:r>
                    </a:p>
                    <a:p>
                      <a:pPr marL="228600" marR="0" indent="-228600" algn="l" defTabSz="914400" rtl="0" eaLnBrk="1" fontAlgn="auto" latinLnBrk="0" hangingPunct="1">
                        <a:lnSpc>
                          <a:spcPct val="100000"/>
                        </a:lnSpc>
                        <a:spcBef>
                          <a:spcPts val="0"/>
                        </a:spcBef>
                        <a:spcAft>
                          <a:spcPts val="0"/>
                        </a:spcAft>
                        <a:buClrTx/>
                        <a:buSzTx/>
                        <a:buFontTx/>
                        <a:buAutoNum type="alphaLcPeriod"/>
                        <a:tabLst/>
                        <a:defRPr/>
                      </a:pPr>
                      <a:r>
                        <a:rPr lang="en-GB" sz="920" b="1" baseline="0" dirty="0" smtClean="0"/>
                        <a:t>Tourism– </a:t>
                      </a:r>
                      <a:r>
                        <a:rPr lang="en-GB" sz="920" b="0" baseline="0" dirty="0" smtClean="0"/>
                        <a:t>growing industry in the Thar Desert – tourists pay 500 Rupees (£3.50) for a camel ride.</a:t>
                      </a:r>
                    </a:p>
                    <a:p>
                      <a:pPr marL="228600" marR="0" indent="-228600" algn="l" defTabSz="914400" rtl="0" eaLnBrk="1" fontAlgn="auto" latinLnBrk="0" hangingPunct="1">
                        <a:lnSpc>
                          <a:spcPct val="100000"/>
                        </a:lnSpc>
                        <a:spcBef>
                          <a:spcPts val="0"/>
                        </a:spcBef>
                        <a:spcAft>
                          <a:spcPts val="0"/>
                        </a:spcAft>
                        <a:buClrTx/>
                        <a:buSzTx/>
                        <a:buFontTx/>
                        <a:buAutoNum type="alphaLcPeriod"/>
                        <a:tabLst/>
                        <a:defRPr/>
                      </a:pPr>
                      <a:r>
                        <a:rPr lang="en-GB" sz="920" b="1" baseline="0" dirty="0" smtClean="0"/>
                        <a:t>Solar Power</a:t>
                      </a:r>
                    </a:p>
                    <a:p>
                      <a:pPr marL="228600" marR="0" indent="-228600" algn="l" defTabSz="914400" rtl="0" eaLnBrk="1" fontAlgn="auto" latinLnBrk="0" hangingPunct="1">
                        <a:lnSpc>
                          <a:spcPct val="100000"/>
                        </a:lnSpc>
                        <a:spcBef>
                          <a:spcPts val="0"/>
                        </a:spcBef>
                        <a:spcAft>
                          <a:spcPts val="0"/>
                        </a:spcAft>
                        <a:buClrTx/>
                        <a:buSzTx/>
                        <a:buFontTx/>
                        <a:buAutoNum type="alphaLcPeriod"/>
                        <a:tabLst/>
                        <a:defRPr/>
                      </a:pPr>
                      <a:r>
                        <a:rPr lang="en-GB" sz="920" b="1" baseline="0" dirty="0" smtClean="0"/>
                        <a:t>Subsistence and Commercial Farming</a:t>
                      </a:r>
                    </a:p>
                  </a:txBody>
                  <a:tcPr>
                    <a:noFill/>
                  </a:tcPr>
                </a:tc>
              </a:tr>
              <a:tr h="24084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920" b="1" baseline="0" dirty="0" smtClean="0"/>
                        <a:t>4. Challenges posed by the Thar Desert</a:t>
                      </a:r>
                    </a:p>
                  </a:txBody>
                  <a:tcPr>
                    <a:solidFill>
                      <a:schemeClr val="bg1">
                        <a:lumMod val="75000"/>
                      </a:schemeClr>
                    </a:solidFill>
                  </a:tcPr>
                </a:tc>
              </a:tr>
              <a:tr h="1593257">
                <a:tc>
                  <a:txBody>
                    <a:bodyPr/>
                    <a:lstStyle/>
                    <a:p>
                      <a:pPr marL="228600" marR="0" indent="-228600" algn="l" defTabSz="914400" rtl="0" eaLnBrk="1" fontAlgn="auto" latinLnBrk="0" hangingPunct="1">
                        <a:lnSpc>
                          <a:spcPct val="100000"/>
                        </a:lnSpc>
                        <a:spcBef>
                          <a:spcPts val="0"/>
                        </a:spcBef>
                        <a:spcAft>
                          <a:spcPts val="0"/>
                        </a:spcAft>
                        <a:buClrTx/>
                        <a:buSzTx/>
                        <a:buFontTx/>
                        <a:buAutoNum type="alphaLcPeriod"/>
                        <a:tabLst/>
                        <a:defRPr/>
                      </a:pPr>
                      <a:r>
                        <a:rPr lang="en-GB" sz="920" b="1" baseline="0" dirty="0" smtClean="0"/>
                        <a:t>Climate: Extreme Heat (53</a:t>
                      </a:r>
                      <a:r>
                        <a:rPr lang="en-GB" sz="920" b="1" baseline="30000" dirty="0" smtClean="0"/>
                        <a:t>0</a:t>
                      </a:r>
                      <a:r>
                        <a:rPr lang="en-GB" sz="920" b="1" baseline="0" dirty="0" smtClean="0"/>
                        <a:t>C) and low precipitation (max 250mm) = </a:t>
                      </a:r>
                      <a:r>
                        <a:rPr lang="en-GB" sz="920" b="0" baseline="0" dirty="0" smtClean="0"/>
                        <a:t>water stress and poor crop yields. Residents have an average  3-4km daily walk to get water which means several hours a day is wasted fetching water. Also means that people in the Thar generally live a </a:t>
                      </a:r>
                      <a:r>
                        <a:rPr lang="en-GB" sz="920" b="1" baseline="0" dirty="0" smtClean="0"/>
                        <a:t>nomadic </a:t>
                      </a:r>
                      <a:r>
                        <a:rPr lang="en-GB" sz="920" b="0" baseline="0" dirty="0" smtClean="0"/>
                        <a:t>lifestyle – never establishing a permanent settlement and moving around in search of water.</a:t>
                      </a:r>
                    </a:p>
                    <a:p>
                      <a:pPr marL="228600" marR="0" indent="-228600" algn="l" defTabSz="914400" rtl="0" eaLnBrk="1" fontAlgn="auto" latinLnBrk="0" hangingPunct="1">
                        <a:lnSpc>
                          <a:spcPct val="100000"/>
                        </a:lnSpc>
                        <a:spcBef>
                          <a:spcPts val="0"/>
                        </a:spcBef>
                        <a:spcAft>
                          <a:spcPts val="0"/>
                        </a:spcAft>
                        <a:buClrTx/>
                        <a:buSzTx/>
                        <a:buFontTx/>
                        <a:buAutoNum type="alphaLcPeriod"/>
                        <a:tabLst/>
                        <a:defRPr/>
                      </a:pPr>
                      <a:r>
                        <a:rPr lang="en-GB" sz="920" b="1" baseline="0" dirty="0" smtClean="0"/>
                        <a:t>Inaccessible – </a:t>
                      </a:r>
                      <a:r>
                        <a:rPr lang="en-GB" sz="920" b="0" baseline="0" dirty="0" smtClean="0"/>
                        <a:t>very few roads in the desert, plus dunes moved  by sandstorms  often block the ones that do exist  making accessing the desert very difficult.</a:t>
                      </a:r>
                      <a:endParaRPr lang="en-GB" sz="920" b="1" baseline="0" dirty="0" smtClean="0"/>
                    </a:p>
                  </a:txBody>
                  <a:tcPr>
                    <a:noFill/>
                  </a:tcPr>
                </a:tc>
              </a:tr>
            </a:tbl>
          </a:graphicData>
        </a:graphic>
      </p:graphicFrame>
      <p:graphicFrame>
        <p:nvGraphicFramePr>
          <p:cNvPr id="11" name="Table 10"/>
          <p:cNvGraphicFramePr>
            <a:graphicFrameLocks noGrp="1"/>
          </p:cNvGraphicFramePr>
          <p:nvPr>
            <p:extLst>
              <p:ext uri="{D42A27DB-BD31-4B8C-83A1-F6EECF244321}">
                <p14:modId xmlns:p14="http://schemas.microsoft.com/office/powerpoint/2010/main" val="1126012473"/>
              </p:ext>
            </p:extLst>
          </p:nvPr>
        </p:nvGraphicFramePr>
        <p:xfrm>
          <a:off x="4653136" y="381643"/>
          <a:ext cx="2160240" cy="4949952"/>
        </p:xfrm>
        <a:graphic>
          <a:graphicData uri="http://schemas.openxmlformats.org/drawingml/2006/table">
            <a:tbl>
              <a:tblPr firstRow="1" bandRow="1">
                <a:tableStyleId>{5940675A-B579-460E-94D1-54222C63F5DA}</a:tableStyleId>
              </a:tblPr>
              <a:tblGrid>
                <a:gridCol w="2160240"/>
              </a:tblGrid>
              <a:tr h="503409">
                <a:tc>
                  <a:txBody>
                    <a:bodyPr/>
                    <a:lstStyle/>
                    <a:p>
                      <a:r>
                        <a:rPr lang="en-GB" sz="920" b="0" dirty="0" smtClean="0"/>
                        <a:t>5.</a:t>
                      </a:r>
                      <a:r>
                        <a:rPr lang="en-GB" sz="920" b="0" baseline="0" dirty="0" smtClean="0"/>
                        <a:t> </a:t>
                      </a:r>
                      <a:r>
                        <a:rPr lang="en-GB" sz="920" b="1" baseline="0" dirty="0" smtClean="0"/>
                        <a:t>Environmental Damage in the Thar Desert = desertification:</a:t>
                      </a:r>
                    </a:p>
                    <a:p>
                      <a:r>
                        <a:rPr lang="en-GB" sz="920" b="0" baseline="0" dirty="0" smtClean="0"/>
                        <a:t>Desertification is the spread of deserts into previously non-arid area surrounding deserts. </a:t>
                      </a:r>
                      <a:r>
                        <a:rPr lang="en-GB" sz="920" b="0" i="1" u="sng" baseline="0" dirty="0" smtClean="0"/>
                        <a:t>Exam tip – if the exam question asks about environmental damage in hot deserts you should refer to desertification!</a:t>
                      </a:r>
                      <a:endParaRPr lang="en-GB" sz="920" b="0" i="1" u="sng" dirty="0"/>
                    </a:p>
                  </a:txBody>
                  <a:tcPr>
                    <a:solidFill>
                      <a:schemeClr val="bg1">
                        <a:lumMod val="75000"/>
                      </a:schemeClr>
                    </a:solidFill>
                  </a:tcPr>
                </a:tc>
              </a:tr>
              <a:tr h="136531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920" b="1" baseline="0" dirty="0" smtClean="0"/>
                        <a:t>Causes:</a:t>
                      </a: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920" b="1" baseline="0" dirty="0" smtClean="0"/>
                        <a:t>Physical - Climate Change = </a:t>
                      </a:r>
                      <a:r>
                        <a:rPr lang="en-GB" sz="920" b="0" baseline="0" dirty="0" smtClean="0"/>
                        <a:t>reduced rainfall</a:t>
                      </a: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920" b="1" baseline="0" dirty="0" smtClean="0"/>
                        <a:t>Human – </a:t>
                      </a:r>
                      <a:r>
                        <a:rPr lang="en-GB" sz="920" b="0" baseline="0" dirty="0" smtClean="0"/>
                        <a:t>the Thar has pop. density of 83 people per km</a:t>
                      </a:r>
                      <a:r>
                        <a:rPr lang="en-GB" sz="920" b="0" baseline="30000" dirty="0" smtClean="0"/>
                        <a:t>2</a:t>
                      </a:r>
                      <a:r>
                        <a:rPr lang="en-GB" sz="920" b="1" baseline="0" dirty="0" smtClean="0"/>
                        <a:t>. </a:t>
                      </a:r>
                      <a:r>
                        <a:rPr lang="en-GB" sz="920" b="0" baseline="0" dirty="0" smtClean="0"/>
                        <a:t>This large population is leading to increased desertification due to soil erosion caused by:</a:t>
                      </a:r>
                    </a:p>
                    <a:p>
                      <a:pPr marL="171450" marR="0" indent="-171450" algn="l" defTabSz="914400" rtl="0" eaLnBrk="1" fontAlgn="auto" latinLnBrk="0" hangingPunct="1">
                        <a:lnSpc>
                          <a:spcPct val="100000"/>
                        </a:lnSpc>
                        <a:spcBef>
                          <a:spcPts val="0"/>
                        </a:spcBef>
                        <a:spcAft>
                          <a:spcPts val="0"/>
                        </a:spcAft>
                        <a:buClrTx/>
                        <a:buSzTx/>
                        <a:buFontTx/>
                        <a:buChar char="-"/>
                        <a:tabLst/>
                        <a:defRPr/>
                      </a:pPr>
                      <a:r>
                        <a:rPr lang="en-GB" sz="920" b="1" baseline="0" dirty="0" smtClean="0"/>
                        <a:t>Overgrazing</a:t>
                      </a:r>
                      <a:r>
                        <a:rPr lang="en-GB" sz="920" b="0" baseline="0" dirty="0" smtClean="0"/>
                        <a:t> – too many goats and cattle means that vegetation is damaged.</a:t>
                      </a:r>
                    </a:p>
                    <a:p>
                      <a:pPr marL="171450" marR="0" indent="-171450" algn="l" defTabSz="914400" rtl="0" eaLnBrk="1" fontAlgn="auto" latinLnBrk="0" hangingPunct="1">
                        <a:lnSpc>
                          <a:spcPct val="100000"/>
                        </a:lnSpc>
                        <a:spcBef>
                          <a:spcPts val="0"/>
                        </a:spcBef>
                        <a:spcAft>
                          <a:spcPts val="0"/>
                        </a:spcAft>
                        <a:buClrTx/>
                        <a:buSzTx/>
                        <a:buFontTx/>
                        <a:buChar char="-"/>
                        <a:tabLst/>
                        <a:defRPr/>
                      </a:pPr>
                      <a:r>
                        <a:rPr lang="en-GB" sz="920" b="1" baseline="0" dirty="0" smtClean="0"/>
                        <a:t>Over-cultivation </a:t>
                      </a:r>
                      <a:r>
                        <a:rPr lang="en-GB" sz="920" b="0" baseline="0" dirty="0" smtClean="0"/>
                        <a:t>– where land is used for so many crops that it runs out of nutrients and vegetation fails to grow.</a:t>
                      </a:r>
                    </a:p>
                    <a:p>
                      <a:pPr marL="171450" marR="0" indent="-171450" algn="l" defTabSz="914400" rtl="0" eaLnBrk="1" fontAlgn="auto" latinLnBrk="0" hangingPunct="1">
                        <a:lnSpc>
                          <a:spcPct val="100000"/>
                        </a:lnSpc>
                        <a:spcBef>
                          <a:spcPts val="0"/>
                        </a:spcBef>
                        <a:spcAft>
                          <a:spcPts val="0"/>
                        </a:spcAft>
                        <a:buClrTx/>
                        <a:buSzTx/>
                        <a:buFontTx/>
                        <a:buChar char="-"/>
                        <a:tabLst/>
                        <a:defRPr/>
                      </a:pPr>
                      <a:r>
                        <a:rPr lang="en-GB" sz="920" b="1" baseline="0" dirty="0" smtClean="0"/>
                        <a:t>Over irrigation </a:t>
                      </a:r>
                      <a:r>
                        <a:rPr lang="en-GB" sz="920" b="0" baseline="0" dirty="0" smtClean="0"/>
                        <a:t>– when the ground is watered too much water can sit on the surface. When this water evaporates it leaves behind salt deposits that prevent vegetation from growing.</a:t>
                      </a:r>
                    </a:p>
                    <a:p>
                      <a:pPr marL="171450" marR="0" indent="-171450" algn="l" defTabSz="914400" rtl="0" eaLnBrk="1" fontAlgn="auto" latinLnBrk="0" hangingPunct="1">
                        <a:lnSpc>
                          <a:spcPct val="100000"/>
                        </a:lnSpc>
                        <a:spcBef>
                          <a:spcPts val="0"/>
                        </a:spcBef>
                        <a:spcAft>
                          <a:spcPts val="0"/>
                        </a:spcAft>
                        <a:buClrTx/>
                        <a:buSzTx/>
                        <a:buFontTx/>
                        <a:buChar char="-"/>
                        <a:tabLst/>
                        <a:defRPr/>
                      </a:pPr>
                      <a:r>
                        <a:rPr lang="en-GB" sz="920" b="1" baseline="0" dirty="0" smtClean="0"/>
                        <a:t>Deforestation</a:t>
                      </a:r>
                    </a:p>
                    <a:p>
                      <a:pPr marL="171450" marR="0" indent="-171450" algn="l" defTabSz="914400" rtl="0" eaLnBrk="1" fontAlgn="auto" latinLnBrk="0" hangingPunct="1">
                        <a:lnSpc>
                          <a:spcPct val="100000"/>
                        </a:lnSpc>
                        <a:spcBef>
                          <a:spcPts val="0"/>
                        </a:spcBef>
                        <a:spcAft>
                          <a:spcPts val="0"/>
                        </a:spcAft>
                        <a:buClrTx/>
                        <a:buSzTx/>
                        <a:buFontTx/>
                        <a:buChar char="-"/>
                        <a:tabLst/>
                        <a:defRPr/>
                      </a:pPr>
                      <a:endParaRPr lang="en-GB" sz="920" b="0" baseline="0" dirty="0" smtClean="0"/>
                    </a:p>
                    <a:p>
                      <a:pPr marL="0" marR="0" indent="0" algn="ctr" defTabSz="914400" rtl="0" eaLnBrk="1" fontAlgn="auto" latinLnBrk="0" hangingPunct="1">
                        <a:lnSpc>
                          <a:spcPct val="100000"/>
                        </a:lnSpc>
                        <a:spcBef>
                          <a:spcPts val="0"/>
                        </a:spcBef>
                        <a:spcAft>
                          <a:spcPts val="0"/>
                        </a:spcAft>
                        <a:buClrTx/>
                        <a:buSzTx/>
                        <a:buFontTx/>
                        <a:buNone/>
                        <a:tabLst/>
                        <a:defRPr/>
                      </a:pPr>
                      <a:r>
                        <a:rPr lang="en-GB" sz="920" b="1" u="sng" baseline="0" dirty="0" smtClean="0"/>
                        <a:t>Without vegetation desert soils are not bound together and therefore more likely to erode = desertification.</a:t>
                      </a:r>
                    </a:p>
                  </a:txBody>
                  <a:tcPr>
                    <a:noFill/>
                  </a:tcPr>
                </a:tc>
              </a:tr>
            </a:tbl>
          </a:graphicData>
        </a:graphic>
      </p:graphicFrame>
      <p:graphicFrame>
        <p:nvGraphicFramePr>
          <p:cNvPr id="12" name="Table 11"/>
          <p:cNvGraphicFramePr>
            <a:graphicFrameLocks noGrp="1"/>
          </p:cNvGraphicFramePr>
          <p:nvPr>
            <p:extLst>
              <p:ext uri="{D42A27DB-BD31-4B8C-83A1-F6EECF244321}">
                <p14:modId xmlns:p14="http://schemas.microsoft.com/office/powerpoint/2010/main" val="4246801741"/>
              </p:ext>
            </p:extLst>
          </p:nvPr>
        </p:nvGraphicFramePr>
        <p:xfrm>
          <a:off x="4663678" y="5313039"/>
          <a:ext cx="2160240" cy="3299238"/>
        </p:xfrm>
        <a:graphic>
          <a:graphicData uri="http://schemas.openxmlformats.org/drawingml/2006/table">
            <a:tbl>
              <a:tblPr firstRow="1" bandRow="1">
                <a:tableStyleId>{5940675A-B579-460E-94D1-54222C63F5DA}</a:tableStyleId>
              </a:tblPr>
              <a:tblGrid>
                <a:gridCol w="2160240"/>
              </a:tblGrid>
              <a:tr h="403638">
                <a:tc>
                  <a:txBody>
                    <a:bodyPr/>
                    <a:lstStyle/>
                    <a:p>
                      <a:r>
                        <a:rPr lang="en-GB" sz="920" b="0" dirty="0" smtClean="0"/>
                        <a:t>6. Strategies to reduce</a:t>
                      </a:r>
                      <a:r>
                        <a:rPr lang="en-GB" sz="920" b="0" baseline="0" dirty="0" smtClean="0"/>
                        <a:t> the risk of desertification in the Thar</a:t>
                      </a:r>
                      <a:endParaRPr lang="en-GB" sz="920" b="0" dirty="0"/>
                    </a:p>
                  </a:txBody>
                  <a:tcPr>
                    <a:solidFill>
                      <a:schemeClr val="bg1">
                        <a:lumMod val="75000"/>
                      </a:schemeClr>
                    </a:solidFill>
                  </a:tcPr>
                </a:tc>
              </a:tr>
              <a:tr h="2808312">
                <a:tc>
                  <a:txBody>
                    <a:bodyPr/>
                    <a:lstStyle/>
                    <a:p>
                      <a: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920" b="1" baseline="0" dirty="0" smtClean="0"/>
                        <a:t>Shelter Belts: </a:t>
                      </a:r>
                      <a:r>
                        <a:rPr lang="en-GB" sz="920" b="0" baseline="0" dirty="0" smtClean="0"/>
                        <a:t>bands of trees planted deliberately to bind soil together to reduce soil erosion and provide fruits for local farmers. The shelter belts also provide shade reducing evaporation and providing room for farmers to grow crops.</a:t>
                      </a:r>
                    </a:p>
                    <a:p>
                      <a: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920" b="1" baseline="0" dirty="0" smtClean="0"/>
                        <a:t>Bunds: </a:t>
                      </a:r>
                      <a:r>
                        <a:rPr lang="en-GB" sz="920" b="0" baseline="0" dirty="0" smtClean="0"/>
                        <a:t>simple stone walls built across slopes to reduce surface runoff allowing water to permeate into soil, increasing soil moisture and therefore reducing soil erosion.</a:t>
                      </a:r>
                    </a:p>
                    <a:p>
                      <a: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920" b="0" baseline="0" dirty="0" smtClean="0"/>
                    </a:p>
                    <a:p>
                      <a: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920" b="0" baseline="0" dirty="0" smtClean="0"/>
                    </a:p>
                    <a:p>
                      <a: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920" b="0" baseline="0" dirty="0" smtClean="0"/>
                    </a:p>
                    <a:p>
                      <a: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920" b="0" baseline="0" dirty="0" smtClean="0"/>
                    </a:p>
                    <a:p>
                      <a: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920" b="0" baseline="0" dirty="0" smtClean="0"/>
                    </a:p>
                    <a:p>
                      <a: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920" b="0" baseline="0" dirty="0" smtClean="0"/>
                    </a:p>
                    <a:p>
                      <a: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920" b="0" baseline="0" dirty="0" smtClean="0"/>
                    </a:p>
                    <a:p>
                      <a: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920" b="0" baseline="0" dirty="0" smtClean="0"/>
                    </a:p>
                  </a:txBody>
                  <a:tcPr>
                    <a:noFill/>
                  </a:tcPr>
                </a:tc>
              </a:tr>
            </a:tbl>
          </a:graphicData>
        </a:graphic>
      </p:graphicFrame>
      <p:pic>
        <p:nvPicPr>
          <p:cNvPr id="1026" name="Picture 2" descr="Image result for bunds desertification"/>
          <p:cNvPicPr>
            <a:picLocks noChangeAspect="1" noChangeArrowheads="1"/>
          </p:cNvPicPr>
          <p:nvPr/>
        </p:nvPicPr>
        <p:blipFill rotWithShape="1">
          <a:blip r:embed="rId2">
            <a:extLst>
              <a:ext uri="{28A0092B-C50C-407E-A947-70E740481C1C}">
                <a14:useLocalDpi xmlns:a14="http://schemas.microsoft.com/office/drawing/2010/main" val="0"/>
              </a:ext>
            </a:extLst>
          </a:blip>
          <a:srcRect l="13402" t="16983" r="18008" b="21775"/>
          <a:stretch/>
        </p:blipFill>
        <p:spPr bwMode="auto">
          <a:xfrm>
            <a:off x="4676404" y="7475826"/>
            <a:ext cx="2070214" cy="1005566"/>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p:cNvSpPr/>
          <p:nvPr/>
        </p:nvSpPr>
        <p:spPr>
          <a:xfrm>
            <a:off x="1868" y="9493352"/>
            <a:ext cx="6856132" cy="369332"/>
          </a:xfrm>
          <a:prstGeom prst="rect">
            <a:avLst/>
          </a:prstGeom>
        </p:spPr>
        <p:txBody>
          <a:bodyPr wrap="square">
            <a:spAutoFit/>
          </a:bodyPr>
          <a:lstStyle/>
          <a:p>
            <a:r>
              <a:rPr lang="en-GB" sz="900" dirty="0" smtClean="0"/>
              <a:t>Follow the link to test/quiz yourself on the content of this knowledge </a:t>
            </a:r>
            <a:r>
              <a:rPr lang="en-GB" sz="900" dirty="0"/>
              <a:t>organiser: </a:t>
            </a:r>
            <a:r>
              <a:rPr lang="en-GB" sz="900" dirty="0">
                <a:hlinkClick r:id="rId3"/>
              </a:rPr>
              <a:t>https://</a:t>
            </a:r>
            <a:r>
              <a:rPr lang="en-GB" sz="900" dirty="0" smtClean="0">
                <a:hlinkClick r:id="rId3"/>
              </a:rPr>
              <a:t>forms.office.com/Pages/ResponsePage.aspx?id=EjMT6-MTfk-Kzv7pM632fdJHniPWjiJGs9V3Muy8uVpUMFcyOEMzNUlXR1BaNDQxU045RllKVEVDOC4u</a:t>
            </a:r>
            <a:endParaRPr lang="en-GB" sz="900" dirty="0"/>
          </a:p>
        </p:txBody>
      </p:sp>
    </p:spTree>
    <p:extLst>
      <p:ext uri="{BB962C8B-B14F-4D97-AF65-F5344CB8AC3E}">
        <p14:creationId xmlns:p14="http://schemas.microsoft.com/office/powerpoint/2010/main" val="1887498873"/>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106</TotalTime>
  <Words>848</Words>
  <Application>Microsoft Office PowerPoint</Application>
  <PresentationFormat>A4 Paper (210x297 mm)</PresentationFormat>
  <Paragraphs>57</Paragraphs>
  <Slides>1</Slides>
  <Notes>0</Notes>
  <HiddenSlides>0</HiddenSlides>
  <MMClips>0</MMClips>
  <ScaleCrop>false</ScaleCrop>
  <HeadingPairs>
    <vt:vector size="4" baseType="variant">
      <vt:variant>
        <vt:lpstr>Theme</vt:lpstr>
      </vt:variant>
      <vt:variant>
        <vt:i4>1</vt:i4>
      </vt:variant>
      <vt:variant>
        <vt:lpstr>Slide Titles</vt:lpstr>
      </vt:variant>
      <vt:variant>
        <vt:i4>1</vt:i4>
      </vt:variant>
    </vt:vector>
  </HeadingPairs>
  <TitlesOfParts>
    <vt:vector size="2" baseType="lpstr">
      <vt:lpstr>Office Theme</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Crockett, Benjamin</dc:creator>
  <cp:lastModifiedBy>Crockett, Benjamin</cp:lastModifiedBy>
  <cp:revision>5</cp:revision>
  <cp:lastPrinted>2018-11-09T08:13:57Z</cp:lastPrinted>
  <dcterms:created xsi:type="dcterms:W3CDTF">2018-11-01T18:36:00Z</dcterms:created>
  <dcterms:modified xsi:type="dcterms:W3CDTF">2018-11-09T08:18:57Z</dcterms:modified>
</cp:coreProperties>
</file>