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906000" type="A4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366" y="-78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077283"/>
            <a:ext cx="5829300" cy="212336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CBCED-5D86-413A-AB63-A0A0BD0B664B}" type="datetimeFigureOut">
              <a:rPr lang="en-GB" smtClean="0"/>
              <a:t>08/11/2018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99819-E833-46D5-AC58-EF3C7EDDE7D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72851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CBCED-5D86-413A-AB63-A0A0BD0B664B}" type="datetimeFigureOut">
              <a:rPr lang="en-GB" smtClean="0"/>
              <a:t>08/11/2018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99819-E833-46D5-AC58-EF3C7EDDE7D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88029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529697"/>
            <a:ext cx="1157288" cy="112680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6" y="529697"/>
            <a:ext cx="3357563" cy="112680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CBCED-5D86-413A-AB63-A0A0BD0B664B}" type="datetimeFigureOut">
              <a:rPr lang="en-GB" smtClean="0"/>
              <a:t>08/11/2018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99819-E833-46D5-AC58-EF3C7EDDE7D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3675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CBCED-5D86-413A-AB63-A0A0BD0B664B}" type="datetimeFigureOut">
              <a:rPr lang="en-GB" smtClean="0"/>
              <a:t>08/11/2018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99819-E833-46D5-AC58-EF3C7EDDE7D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5609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6365522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4198587"/>
            <a:ext cx="5829300" cy="216693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CBCED-5D86-413A-AB63-A0A0BD0B664B}" type="datetimeFigureOut">
              <a:rPr lang="en-GB" smtClean="0"/>
              <a:t>08/11/2018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99819-E833-46D5-AC58-EF3C7EDDE7D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2813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6" y="3081867"/>
            <a:ext cx="2257425" cy="871590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1" y="3081867"/>
            <a:ext cx="2257425" cy="871590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CBCED-5D86-413A-AB63-A0A0BD0B664B}" type="datetimeFigureOut">
              <a:rPr lang="en-GB" smtClean="0"/>
              <a:t>08/11/2018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99819-E833-46D5-AC58-EF3C7EDDE7D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8857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70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70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CBCED-5D86-413A-AB63-A0A0BD0B664B}" type="datetimeFigureOut">
              <a:rPr lang="en-GB" smtClean="0"/>
              <a:t>08/11/2018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99819-E833-46D5-AC58-EF3C7EDDE7D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83690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CBCED-5D86-413A-AB63-A0A0BD0B664B}" type="datetimeFigureOut">
              <a:rPr lang="en-GB" smtClean="0"/>
              <a:t>08/11/2018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99819-E833-46D5-AC58-EF3C7EDDE7D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0926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CBCED-5D86-413A-AB63-A0A0BD0B664B}" type="datetimeFigureOut">
              <a:rPr lang="en-GB" smtClean="0"/>
              <a:t>08/11/2018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99819-E833-46D5-AC58-EF3C7EDDE7D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8058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1" y="394406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8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1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CBCED-5D86-413A-AB63-A0A0BD0B664B}" type="datetimeFigureOut">
              <a:rPr lang="en-GB" smtClean="0"/>
              <a:t>08/11/2018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99819-E833-46D5-AC58-EF3C7EDDE7D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22516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934201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752823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CBCED-5D86-413A-AB63-A0A0BD0B664B}" type="datetimeFigureOut">
              <a:rPr lang="en-GB" smtClean="0"/>
              <a:t>08/11/2018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99819-E833-46D5-AC58-EF3C7EDDE7D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8695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311402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3CBCED-5D86-413A-AB63-A0A0BD0B664B}" type="datetimeFigureOut">
              <a:rPr lang="en-GB" smtClean="0"/>
              <a:t>08/11/2018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9181396"/>
            <a:ext cx="21717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499819-E833-46D5-AC58-EF3C7EDDE7D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6931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forms.office.com/Pages/ResponsePage.aspx?id=EjMT6-MTfk-Kzv7pM632fdJHniPWjiJGs9V3Muy8uVpURDFLUTdVQTVRVFE1WU4yQ09SSkdMVTBUMy4u" TargetMode="Externa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5680" y="0"/>
            <a:ext cx="1531111" cy="8553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/>
        </p:nvSpPr>
        <p:spPr>
          <a:xfrm rot="5400000">
            <a:off x="2916790" y="5695326"/>
            <a:ext cx="938720" cy="672093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0033175"/>
              </p:ext>
            </p:extLst>
          </p:nvPr>
        </p:nvGraphicFramePr>
        <p:xfrm>
          <a:off x="1556792" y="488504"/>
          <a:ext cx="3168352" cy="35318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68352"/>
              </a:tblGrid>
              <a:tr h="246885">
                <a:tc>
                  <a:txBody>
                    <a:bodyPr/>
                    <a:lstStyle/>
                    <a:p>
                      <a:r>
                        <a:rPr lang="en-GB" sz="1000" dirty="0" smtClean="0"/>
                        <a:t>1. What is an </a:t>
                      </a:r>
                      <a:r>
                        <a:rPr lang="en-GB" sz="1000" b="1" dirty="0" smtClean="0"/>
                        <a:t>ecosystem?</a:t>
                      </a:r>
                      <a:endParaRPr lang="en-GB" sz="1000" b="1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0184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 smtClean="0"/>
                        <a:t>Ecosystem:</a:t>
                      </a:r>
                      <a:r>
                        <a:rPr lang="en-GB" sz="1000" b="1" baseline="0" dirty="0" smtClean="0"/>
                        <a:t> </a:t>
                      </a:r>
                      <a:r>
                        <a:rPr lang="en-GB" sz="1000" dirty="0" smtClean="0"/>
                        <a:t>a natural</a:t>
                      </a:r>
                      <a:r>
                        <a:rPr lang="en-GB" sz="1000" baseline="0" dirty="0" smtClean="0"/>
                        <a:t> system that is made up of biotic  and abiotic components that interact.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baseline="0" dirty="0" smtClean="0"/>
                        <a:t>Biotic: </a:t>
                      </a:r>
                      <a:r>
                        <a:rPr lang="en-GB" sz="1000" b="0" baseline="0" dirty="0" smtClean="0"/>
                        <a:t>the living parts of an ecosystem (i.e. plants and animals)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baseline="0" dirty="0" smtClean="0"/>
                        <a:t>Abiotic: </a:t>
                      </a:r>
                      <a:r>
                        <a:rPr lang="en-GB" sz="1000" b="0" baseline="0" dirty="0" smtClean="0"/>
                        <a:t>the non-living parts of an ecosystem such as sunlight and water.</a:t>
                      </a:r>
                      <a:endParaRPr lang="en-GB" sz="1000" b="1" dirty="0" smtClean="0"/>
                    </a:p>
                  </a:txBody>
                  <a:tcPr/>
                </a:tc>
              </a:tr>
              <a:tr h="4011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dirty="0" smtClean="0"/>
                        <a:t>Ecosystems can exist</a:t>
                      </a:r>
                      <a:r>
                        <a:rPr lang="en-GB" sz="1000" b="0" baseline="0" dirty="0" smtClean="0"/>
                        <a:t> at a variety of scales from a </a:t>
                      </a:r>
                      <a:r>
                        <a:rPr lang="en-GB" sz="1000" b="1" baseline="0" dirty="0" smtClean="0"/>
                        <a:t>pond </a:t>
                      </a:r>
                      <a:r>
                        <a:rPr lang="en-GB" sz="1000" b="0" baseline="0" dirty="0" smtClean="0"/>
                        <a:t>(small scale) to a </a:t>
                      </a:r>
                      <a:r>
                        <a:rPr lang="en-GB" sz="1000" b="1" baseline="0" dirty="0" smtClean="0"/>
                        <a:t>biome</a:t>
                      </a:r>
                      <a:r>
                        <a:rPr lang="en-GB" sz="1000" b="0" baseline="0" dirty="0" smtClean="0"/>
                        <a:t> (global scale) such as the </a:t>
                      </a:r>
                      <a:r>
                        <a:rPr lang="en-GB" sz="1000" b="1" baseline="0" dirty="0" smtClean="0"/>
                        <a:t>Tropical Rainforest.</a:t>
                      </a:r>
                      <a:endParaRPr lang="en-GB" sz="1000" b="1" dirty="0" smtClean="0"/>
                    </a:p>
                  </a:txBody>
                  <a:tcPr/>
                </a:tc>
              </a:tr>
              <a:tr h="4011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 smtClean="0"/>
                        <a:t>Producer:</a:t>
                      </a:r>
                      <a:r>
                        <a:rPr lang="en-GB" sz="1000" b="1" baseline="0" dirty="0" smtClean="0"/>
                        <a:t> </a:t>
                      </a:r>
                      <a:r>
                        <a:rPr lang="en-GB" sz="1000" b="0" baseline="0" dirty="0" smtClean="0"/>
                        <a:t>a plant that uses photosynthesis to create its own energy from sunlight.</a:t>
                      </a:r>
                      <a:endParaRPr lang="en-GB" sz="1000" b="1" dirty="0" smtClean="0"/>
                    </a:p>
                  </a:txBody>
                  <a:tcPr/>
                </a:tc>
              </a:tr>
              <a:tr h="70979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 smtClean="0"/>
                        <a:t>Consumer: </a:t>
                      </a:r>
                      <a:r>
                        <a:rPr lang="en-GB" sz="1000" b="0" dirty="0" smtClean="0"/>
                        <a:t>an</a:t>
                      </a:r>
                      <a:r>
                        <a:rPr lang="en-GB" sz="1000" b="0" baseline="0" dirty="0" smtClean="0"/>
                        <a:t> animal that gains its energy from eating another organism. This maybe a herbivore (only eats plants), a carnivore (only eats meat) or an omnivore (eats both plants and meat).</a:t>
                      </a:r>
                      <a:endParaRPr lang="en-GB" sz="1000" b="1" dirty="0" smtClean="0"/>
                    </a:p>
                  </a:txBody>
                  <a:tcPr/>
                </a:tc>
              </a:tr>
              <a:tr h="6069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 smtClean="0"/>
                        <a:t>Decomposers:</a:t>
                      </a:r>
                      <a:r>
                        <a:rPr lang="en-GB" sz="1000" b="1" baseline="0" dirty="0" smtClean="0"/>
                        <a:t> </a:t>
                      </a:r>
                      <a:r>
                        <a:rPr lang="en-GB" sz="1000" b="0" baseline="0" dirty="0" smtClean="0"/>
                        <a:t>Fungi and bacteria that break down dead and waste material to </a:t>
                      </a:r>
                      <a:r>
                        <a:rPr lang="en-GB" sz="1000" b="1" baseline="0" dirty="0" smtClean="0"/>
                        <a:t>recycle nutrients </a:t>
                      </a:r>
                      <a:r>
                        <a:rPr lang="en-GB" sz="1000" b="0" baseline="0" dirty="0" smtClean="0"/>
                        <a:t>into the soil.</a:t>
                      </a:r>
                      <a:endParaRPr lang="en-GB" sz="1000" b="1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556792" y="0"/>
            <a:ext cx="5301208" cy="46166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 smtClean="0"/>
              <a:t>The Living World – Ecosystems : Key Concept Knowledge Organiser</a:t>
            </a:r>
          </a:p>
          <a:p>
            <a:pPr algn="ctr"/>
            <a:r>
              <a:rPr lang="en-GB" sz="1200" i="1" dirty="0" smtClean="0"/>
              <a:t>(Please remember this should be used in addition to, not in place of your book)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0139672"/>
              </p:ext>
            </p:extLst>
          </p:nvPr>
        </p:nvGraphicFramePr>
        <p:xfrm>
          <a:off x="4725145" y="488503"/>
          <a:ext cx="2088232" cy="338437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8232"/>
              </a:tblGrid>
              <a:tr h="578604">
                <a:tc>
                  <a:txBody>
                    <a:bodyPr/>
                    <a:lstStyle/>
                    <a:p>
                      <a:r>
                        <a:rPr lang="en-GB" sz="1000" b="0" dirty="0" smtClean="0"/>
                        <a:t>2.</a:t>
                      </a:r>
                      <a:r>
                        <a:rPr lang="en-GB" sz="1000" b="0" baseline="0" dirty="0" smtClean="0"/>
                        <a:t> How do parts of an ecosystem interact or rely on each other in an ecosystem?</a:t>
                      </a:r>
                      <a:endParaRPr lang="en-GB" sz="10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80577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 smtClean="0"/>
                        <a:t>Food chain: </a:t>
                      </a:r>
                      <a:r>
                        <a:rPr lang="en-GB" sz="1000" b="0" dirty="0" smtClean="0"/>
                        <a:t>food</a:t>
                      </a:r>
                      <a:r>
                        <a:rPr lang="en-GB" sz="1000" b="0" baseline="0" dirty="0" smtClean="0"/>
                        <a:t> chains show the direct links between different organisms in an ecosystem</a:t>
                      </a:r>
                      <a:endParaRPr lang="en-GB" sz="1000" b="1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 smtClean="0"/>
                        <a:t>Food webs: </a:t>
                      </a:r>
                      <a:r>
                        <a:rPr lang="en-GB" sz="1000" b="0" dirty="0" smtClean="0"/>
                        <a:t>food webs</a:t>
                      </a:r>
                      <a:r>
                        <a:rPr lang="en-GB" sz="1000" b="0" baseline="0" dirty="0" smtClean="0"/>
                        <a:t> show the complex interaction between plants and animals in an ecosystem – i.e. who eats who. It is important to be able to explain how a change in one part of the food web can impact on other parts of it.</a:t>
                      </a:r>
                      <a:endParaRPr lang="en-GB" sz="1000" b="1" dirty="0" smtClean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" name="Picture 5" descr="Image result for food web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5781" y="2720752"/>
            <a:ext cx="1606488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3393367"/>
              </p:ext>
            </p:extLst>
          </p:nvPr>
        </p:nvGraphicFramePr>
        <p:xfrm>
          <a:off x="1556792" y="3872880"/>
          <a:ext cx="3168352" cy="471355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68352"/>
              </a:tblGrid>
              <a:tr h="314818">
                <a:tc>
                  <a:txBody>
                    <a:bodyPr/>
                    <a:lstStyle/>
                    <a:p>
                      <a:r>
                        <a:rPr lang="en-GB" sz="1000" b="0" dirty="0" smtClean="0"/>
                        <a:t>3. What</a:t>
                      </a:r>
                      <a:r>
                        <a:rPr lang="en-GB" sz="1000" b="0" baseline="0" dirty="0" smtClean="0"/>
                        <a:t> is nutrient cycling?</a:t>
                      </a:r>
                      <a:endParaRPr lang="en-GB" sz="10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439873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 smtClean="0"/>
                        <a:t>The</a:t>
                      </a:r>
                      <a:r>
                        <a:rPr lang="en-GB" sz="1000" b="1" baseline="0" dirty="0" smtClean="0"/>
                        <a:t> nutrient cycle </a:t>
                      </a:r>
                      <a:r>
                        <a:rPr lang="en-GB" sz="1000" b="0" baseline="0" dirty="0" smtClean="0"/>
                        <a:t>shows how the nutrients in an ecosystem are used by plants to grow and then </a:t>
                      </a:r>
                      <a:r>
                        <a:rPr lang="en-GB" sz="1000" b="1" baseline="0" dirty="0" smtClean="0"/>
                        <a:t>recycled</a:t>
                      </a:r>
                      <a:r>
                        <a:rPr lang="en-GB" sz="1000" b="0" baseline="0" dirty="0" smtClean="0"/>
                        <a:t>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baseline="0" dirty="0" smtClean="0"/>
                        <a:t>Nutrient Stores: </a:t>
                      </a:r>
                      <a:r>
                        <a:rPr lang="en-GB" sz="1000" b="0" baseline="0" dirty="0" smtClean="0"/>
                        <a:t>places that </a:t>
                      </a:r>
                      <a:r>
                        <a:rPr lang="en-GB" sz="1000" b="1" baseline="0" dirty="0" smtClean="0"/>
                        <a:t>store</a:t>
                      </a:r>
                      <a:r>
                        <a:rPr lang="en-GB" sz="1000" b="0" baseline="0" dirty="0" smtClean="0"/>
                        <a:t> nutrients such as the soil and plants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baseline="0" dirty="0" smtClean="0"/>
                        <a:t>Nutrient Flows: </a:t>
                      </a:r>
                      <a:r>
                        <a:rPr lang="en-GB" sz="1000" b="0" baseline="0" dirty="0" smtClean="0"/>
                        <a:t>the movement of nutrients from one </a:t>
                      </a:r>
                      <a:r>
                        <a:rPr lang="en-GB" sz="1000" b="1" baseline="0" dirty="0" smtClean="0"/>
                        <a:t>store</a:t>
                      </a:r>
                      <a:r>
                        <a:rPr lang="en-GB" sz="1000" b="0" baseline="0" dirty="0" smtClean="0"/>
                        <a:t> to another, or out of the ecosystem.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0" baseline="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baseline="0" dirty="0" smtClean="0"/>
                        <a:t>a. Weathering of rocks </a:t>
                      </a:r>
                      <a:r>
                        <a:rPr lang="en-GB" sz="1000" b="1" baseline="0" dirty="0" smtClean="0"/>
                        <a:t>recycles nutrients </a:t>
                      </a:r>
                      <a:r>
                        <a:rPr lang="en-GB" sz="1000" b="0" i="0" baseline="0" dirty="0" smtClean="0"/>
                        <a:t>back</a:t>
                      </a:r>
                      <a:r>
                        <a:rPr lang="en-GB" sz="1000" b="0" baseline="0" dirty="0" smtClean="0"/>
                        <a:t> into the soil.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baseline="0" dirty="0" smtClean="0"/>
                        <a:t>b. Plants take these </a:t>
                      </a:r>
                      <a:r>
                        <a:rPr lang="en-GB" sz="1000" b="1" baseline="0" dirty="0" smtClean="0"/>
                        <a:t>nutrients</a:t>
                      </a:r>
                      <a:r>
                        <a:rPr lang="en-GB" sz="1000" b="0" baseline="0" dirty="0" smtClean="0"/>
                        <a:t> in and </a:t>
                      </a:r>
                      <a:r>
                        <a:rPr lang="en-GB" sz="1000" b="1" baseline="0" dirty="0" smtClean="0"/>
                        <a:t>store</a:t>
                      </a:r>
                      <a:r>
                        <a:rPr lang="en-GB" sz="1000" b="0" baseline="0" dirty="0" smtClean="0"/>
                        <a:t> them as they grow their biomass (bodies)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baseline="0" dirty="0" smtClean="0"/>
                        <a:t>c. Leaves from the vegetation fall off as leaf litter (</a:t>
                      </a:r>
                      <a:r>
                        <a:rPr lang="en-GB" sz="1000" b="1" baseline="0" dirty="0" smtClean="0"/>
                        <a:t>nutrient flow</a:t>
                      </a:r>
                      <a:r>
                        <a:rPr lang="en-GB" sz="1000" b="0" baseline="0" dirty="0" smtClean="0"/>
                        <a:t>), </a:t>
                      </a:r>
                      <a:r>
                        <a:rPr lang="en-GB" sz="1000" b="1" baseline="0" dirty="0" smtClean="0"/>
                        <a:t>nutrients</a:t>
                      </a:r>
                      <a:r>
                        <a:rPr lang="en-GB" sz="1000" b="0" baseline="0" dirty="0" smtClean="0"/>
                        <a:t> will be </a:t>
                      </a:r>
                      <a:r>
                        <a:rPr lang="en-GB" sz="1000" b="1" baseline="0" dirty="0" smtClean="0"/>
                        <a:t>stored</a:t>
                      </a:r>
                      <a:r>
                        <a:rPr lang="en-GB" sz="1000" b="0" baseline="0" dirty="0" smtClean="0"/>
                        <a:t> in the soil.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baseline="0" dirty="0" smtClean="0"/>
                        <a:t>d. Some of the nutrients are lost as the leaf litter is washed away by surface runoff (</a:t>
                      </a:r>
                      <a:r>
                        <a:rPr lang="en-GB" sz="1000" b="1" baseline="0" dirty="0" smtClean="0"/>
                        <a:t>flow</a:t>
                      </a:r>
                      <a:r>
                        <a:rPr lang="en-GB" sz="1000" b="0" baseline="0" dirty="0" smtClean="0"/>
                        <a:t>) 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baseline="0" dirty="0" smtClean="0"/>
                        <a:t>e. Decomposers such as fungi break down dead and waste material </a:t>
                      </a:r>
                      <a:r>
                        <a:rPr lang="en-GB" sz="1000" b="1" baseline="0" dirty="0" smtClean="0"/>
                        <a:t>recycling</a:t>
                      </a:r>
                      <a:r>
                        <a:rPr lang="en-GB" sz="1000" b="0" baseline="0" dirty="0" smtClean="0"/>
                        <a:t> nutrients back  into the soil.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baseline="0" dirty="0" smtClean="0"/>
                        <a:t>f. Some of these nutrients are lost out of the soil by leaching (</a:t>
                      </a:r>
                      <a:r>
                        <a:rPr lang="en-GB" sz="1000" b="1" baseline="0" dirty="0" smtClean="0"/>
                        <a:t>flow</a:t>
                      </a:r>
                      <a:r>
                        <a:rPr lang="en-GB" sz="1000" b="0" baseline="0" dirty="0" smtClean="0"/>
                        <a:t>).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0" baseline="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0" baseline="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0" baseline="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0" baseline="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0" baseline="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0" baseline="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0" baseline="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baseline="0" dirty="0" smtClean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2" name="Picture 8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92"/>
          <a:stretch/>
        </p:blipFill>
        <p:spPr bwMode="auto">
          <a:xfrm>
            <a:off x="2738824" y="7022598"/>
            <a:ext cx="1626279" cy="1530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3010630"/>
              </p:ext>
            </p:extLst>
          </p:nvPr>
        </p:nvGraphicFramePr>
        <p:xfrm>
          <a:off x="4725144" y="3872879"/>
          <a:ext cx="2088232" cy="216024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8232"/>
              </a:tblGrid>
              <a:tr h="278567">
                <a:tc>
                  <a:txBody>
                    <a:bodyPr/>
                    <a:lstStyle/>
                    <a:p>
                      <a:r>
                        <a:rPr lang="en-GB" sz="1000" b="0" dirty="0" smtClean="0"/>
                        <a:t>4. Global distribution</a:t>
                      </a:r>
                      <a:r>
                        <a:rPr lang="en-GB" sz="1000" b="0" baseline="0" dirty="0" smtClean="0"/>
                        <a:t> of ecosystems.</a:t>
                      </a:r>
                      <a:endParaRPr lang="en-GB" sz="10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816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0" dirty="0" smtClean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4" name="Picture 9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6" t="17826" r="2892" b="5472"/>
          <a:stretch/>
        </p:blipFill>
        <p:spPr bwMode="auto">
          <a:xfrm>
            <a:off x="4852921" y="4265064"/>
            <a:ext cx="1872208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0240768"/>
              </p:ext>
            </p:extLst>
          </p:nvPr>
        </p:nvGraphicFramePr>
        <p:xfrm>
          <a:off x="4725145" y="6033121"/>
          <a:ext cx="2088231" cy="2520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8231"/>
              </a:tblGrid>
              <a:tr h="1143256">
                <a:tc>
                  <a:txBody>
                    <a:bodyPr/>
                    <a:lstStyle/>
                    <a:p>
                      <a:r>
                        <a:rPr lang="en-GB" sz="900" b="0" dirty="0" smtClean="0"/>
                        <a:t>Tropical Rainforest (</a:t>
                      </a:r>
                      <a:r>
                        <a:rPr lang="en-GB" sz="900" b="1" dirty="0" smtClean="0">
                          <a:solidFill>
                            <a:srgbClr val="FF0000"/>
                          </a:solidFill>
                        </a:rPr>
                        <a:t>using GCSE</a:t>
                      </a:r>
                      <a:r>
                        <a:rPr lang="en-GB" sz="900" b="0" dirty="0" smtClean="0"/>
                        <a:t>):</a:t>
                      </a:r>
                    </a:p>
                    <a:p>
                      <a:endParaRPr lang="en-GB" sz="900" b="0" dirty="0" smtClean="0"/>
                    </a:p>
                    <a:p>
                      <a:r>
                        <a:rPr lang="en-GB" sz="900" b="1" i="1" dirty="0" smtClean="0">
                          <a:solidFill>
                            <a:srgbClr val="FF0000"/>
                          </a:solidFill>
                        </a:rPr>
                        <a:t>In general </a:t>
                      </a:r>
                      <a:r>
                        <a:rPr lang="en-GB" sz="900" b="0" dirty="0" smtClean="0"/>
                        <a:t>TRF</a:t>
                      </a:r>
                      <a:r>
                        <a:rPr lang="en-GB" sz="900" b="0" baseline="0" dirty="0" smtClean="0"/>
                        <a:t> are found straddling the equator between the tropics of Cancer and Capricorn. </a:t>
                      </a:r>
                      <a:r>
                        <a:rPr lang="en-GB" sz="900" b="1" i="1" baseline="0" dirty="0" smtClean="0">
                          <a:solidFill>
                            <a:srgbClr val="FF0000"/>
                          </a:solidFill>
                        </a:rPr>
                        <a:t>For example the</a:t>
                      </a:r>
                      <a:r>
                        <a:rPr lang="en-GB" sz="900" b="0" baseline="0" dirty="0" smtClean="0"/>
                        <a:t> Amazon in South America, </a:t>
                      </a:r>
                      <a:r>
                        <a:rPr lang="en-GB" sz="900" b="1" i="1" baseline="0" dirty="0" smtClean="0">
                          <a:solidFill>
                            <a:srgbClr val="FF0000"/>
                          </a:solidFill>
                        </a:rPr>
                        <a:t>however</a:t>
                      </a:r>
                      <a:r>
                        <a:rPr lang="en-GB" sz="900" b="0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GB" sz="900" b="1" i="1" baseline="0" dirty="0" smtClean="0">
                          <a:solidFill>
                            <a:srgbClr val="FF0000"/>
                          </a:solidFill>
                        </a:rPr>
                        <a:t>there are </a:t>
                      </a:r>
                      <a:r>
                        <a:rPr lang="en-GB" sz="900" b="0" baseline="0" dirty="0" smtClean="0"/>
                        <a:t>no TRFs in central Africa.</a:t>
                      </a:r>
                      <a:endParaRPr lang="en-GB" sz="900" b="0" dirty="0"/>
                    </a:p>
                  </a:txBody>
                  <a:tcPr/>
                </a:tc>
              </a:tr>
              <a:tr h="13770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dirty="0" smtClean="0"/>
                        <a:t>Hot Desert (</a:t>
                      </a:r>
                      <a:r>
                        <a:rPr lang="en-GB" sz="900" b="1" dirty="0" smtClean="0">
                          <a:solidFill>
                            <a:srgbClr val="0070C0"/>
                          </a:solidFill>
                        </a:rPr>
                        <a:t>using GCSE</a:t>
                      </a:r>
                      <a:r>
                        <a:rPr lang="en-GB" sz="900" b="0" dirty="0" smtClean="0"/>
                        <a:t>):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dirty="0" smtClean="0"/>
                        <a:t>In general </a:t>
                      </a:r>
                      <a:r>
                        <a:rPr lang="en-GB" sz="900" b="1" i="1" dirty="0" smtClean="0">
                          <a:solidFill>
                            <a:srgbClr val="0070C0"/>
                          </a:solidFill>
                        </a:rPr>
                        <a:t>hot deserts</a:t>
                      </a:r>
                      <a:r>
                        <a:rPr lang="en-GB" sz="900" b="1" i="1" baseline="0" dirty="0" smtClean="0">
                          <a:solidFill>
                            <a:srgbClr val="0070C0"/>
                          </a:solidFill>
                        </a:rPr>
                        <a:t> are found between 15 and 35 degrees south or north of the equator</a:t>
                      </a:r>
                      <a:r>
                        <a:rPr lang="en-GB" sz="900" b="0" baseline="0" dirty="0" smtClean="0"/>
                        <a:t>. For example the </a:t>
                      </a:r>
                      <a:r>
                        <a:rPr lang="en-GB" sz="900" b="1" i="1" baseline="0" dirty="0" smtClean="0">
                          <a:solidFill>
                            <a:srgbClr val="0070C0"/>
                          </a:solidFill>
                        </a:rPr>
                        <a:t>Sahara Desert in north Africa</a:t>
                      </a:r>
                      <a:r>
                        <a:rPr lang="en-GB" sz="900" b="0" baseline="0" dirty="0" smtClean="0"/>
                        <a:t>, however the </a:t>
                      </a:r>
                      <a:r>
                        <a:rPr lang="en-GB" sz="900" b="1" i="1" baseline="0" dirty="0" smtClean="0">
                          <a:solidFill>
                            <a:srgbClr val="0070C0"/>
                          </a:solidFill>
                        </a:rPr>
                        <a:t>Patagonian desert is found much further south in South America</a:t>
                      </a:r>
                      <a:r>
                        <a:rPr lang="en-GB" sz="900" b="0" baseline="0" dirty="0" smtClean="0"/>
                        <a:t>.</a:t>
                      </a:r>
                      <a:endParaRPr lang="en-GB" sz="900" b="0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97687" y="230832"/>
            <a:ext cx="1387095" cy="7709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00" i="1" u="sng" dirty="0" smtClean="0"/>
              <a:t>Exam Questions – use the KO to answer these questions:</a:t>
            </a:r>
          </a:p>
          <a:p>
            <a:endParaRPr lang="en-GB" sz="1100" i="1" dirty="0"/>
          </a:p>
          <a:p>
            <a:endParaRPr lang="en-GB" sz="1100" i="1" dirty="0" smtClean="0"/>
          </a:p>
          <a:p>
            <a:pPr marL="228600" indent="-228600">
              <a:buAutoNum type="arabicPeriod"/>
            </a:pPr>
            <a:r>
              <a:rPr lang="en-GB" sz="1100" b="1" dirty="0" smtClean="0"/>
              <a:t>Explain the role of decomposers in an ecosystem (3)</a:t>
            </a:r>
          </a:p>
          <a:p>
            <a:pPr marL="228600" indent="-228600">
              <a:buAutoNum type="arabicPeriod"/>
            </a:pPr>
            <a:endParaRPr lang="en-GB" sz="1100" b="1" dirty="0"/>
          </a:p>
          <a:p>
            <a:pPr marL="228600" indent="-228600">
              <a:buAutoNum type="arabicPeriod"/>
            </a:pPr>
            <a:r>
              <a:rPr lang="en-GB" sz="1100" b="1" dirty="0" smtClean="0"/>
              <a:t>Compare the biotic and abiotic factors in an ecosystem (2)</a:t>
            </a:r>
          </a:p>
          <a:p>
            <a:pPr marL="228600" indent="-228600">
              <a:buAutoNum type="arabicPeriod"/>
            </a:pPr>
            <a:endParaRPr lang="en-GB" sz="1100" b="1" dirty="0"/>
          </a:p>
          <a:p>
            <a:pPr marL="228600" indent="-228600">
              <a:buAutoNum type="arabicPeriod"/>
            </a:pPr>
            <a:r>
              <a:rPr lang="en-GB" sz="1100" b="1" dirty="0" smtClean="0"/>
              <a:t>Suggest how a disease in the rabbit population may affect the ecosystem shown in the food web in box 3? (4 marks)</a:t>
            </a:r>
          </a:p>
          <a:p>
            <a:pPr marL="228600" indent="-228600">
              <a:buAutoNum type="arabicPeriod"/>
            </a:pPr>
            <a:endParaRPr lang="en-GB" sz="1100" b="1" dirty="0"/>
          </a:p>
          <a:p>
            <a:pPr marL="228600" indent="-228600">
              <a:buAutoNum type="arabicPeriod"/>
            </a:pPr>
            <a:r>
              <a:rPr lang="en-GB" sz="1100" b="1" dirty="0" smtClean="0"/>
              <a:t>Explain how nutrients are used and recycled in an ecosystem (6 marks)</a:t>
            </a:r>
          </a:p>
          <a:p>
            <a:pPr algn="ctr"/>
            <a:endParaRPr lang="en-GB" sz="1100" b="1" dirty="0"/>
          </a:p>
          <a:p>
            <a:pPr algn="ctr"/>
            <a:r>
              <a:rPr lang="en-GB" sz="1100" i="1" u="sng" dirty="0" smtClean="0"/>
              <a:t>Come up with at least two of your own exam questions </a:t>
            </a:r>
          </a:p>
          <a:p>
            <a:endParaRPr lang="en-GB" sz="1100" b="1" dirty="0" smtClean="0"/>
          </a:p>
          <a:p>
            <a:r>
              <a:rPr lang="en-GB" sz="1100" b="1" dirty="0" smtClean="0"/>
              <a:t>Q:</a:t>
            </a:r>
          </a:p>
          <a:p>
            <a:endParaRPr lang="en-GB" sz="1100" b="1" dirty="0"/>
          </a:p>
          <a:p>
            <a:endParaRPr lang="en-GB" sz="1100" b="1" dirty="0" smtClean="0"/>
          </a:p>
          <a:p>
            <a:endParaRPr lang="en-GB" sz="1100" b="1" dirty="0"/>
          </a:p>
          <a:p>
            <a:endParaRPr lang="en-GB" sz="1100" b="1" dirty="0" smtClean="0"/>
          </a:p>
          <a:p>
            <a:endParaRPr lang="en-GB" sz="1100" b="1" dirty="0"/>
          </a:p>
          <a:p>
            <a:r>
              <a:rPr lang="en-GB" sz="1100" b="1" dirty="0" smtClean="0"/>
              <a:t>Q:</a:t>
            </a:r>
            <a:endParaRPr lang="en-GB" sz="1100" b="1" dirty="0"/>
          </a:p>
          <a:p>
            <a:pPr marL="228600" indent="-228600">
              <a:buAutoNum type="arabicPeriod"/>
            </a:pPr>
            <a:endParaRPr lang="en-GB" sz="11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72768" y="8586434"/>
            <a:ext cx="6355649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i="1" u="sng" dirty="0" smtClean="0"/>
              <a:t>Summary (write 3 bullet points to summarise the key concepts on this knowledge organiser)</a:t>
            </a:r>
          </a:p>
          <a:p>
            <a:endParaRPr lang="en-GB" sz="1100" i="1" u="sng" dirty="0"/>
          </a:p>
          <a:p>
            <a:endParaRPr lang="en-GB" sz="1100" i="1" dirty="0" smtClean="0"/>
          </a:p>
          <a:p>
            <a:endParaRPr lang="en-GB" sz="1100" i="1" dirty="0"/>
          </a:p>
          <a:p>
            <a:endParaRPr lang="en-GB" sz="1100" i="1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33806" y="9567446"/>
            <a:ext cx="66489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 smtClean="0"/>
              <a:t>Want to test </a:t>
            </a:r>
            <a:r>
              <a:rPr lang="en-GB" sz="800" dirty="0" err="1" smtClean="0"/>
              <a:t>youself</a:t>
            </a:r>
            <a:r>
              <a:rPr lang="en-GB" sz="800" dirty="0" smtClean="0"/>
              <a:t> – follow this link to an </a:t>
            </a:r>
            <a:r>
              <a:rPr lang="en-GB" sz="800" dirty="0"/>
              <a:t>online quiz </a:t>
            </a:r>
            <a:r>
              <a:rPr lang="en-GB" sz="800" dirty="0">
                <a:hlinkClick r:id="rId5"/>
              </a:rPr>
              <a:t>https://</a:t>
            </a:r>
            <a:r>
              <a:rPr lang="en-GB" sz="800" dirty="0" smtClean="0">
                <a:hlinkClick r:id="rId5"/>
              </a:rPr>
              <a:t>forms.office.com/Pages/ResponsePage.aspx?id=EjMT6-MTfk-Kzv7pM632fdJHniPWjiJGs9V3Muy8uVpURDFLUTdVQTVRVFE1WU4yQ09SSkdMVTBUMy4u</a:t>
            </a:r>
            <a:r>
              <a:rPr lang="en-GB" sz="800" dirty="0" smtClean="0"/>
              <a:t> </a:t>
            </a:r>
            <a:endParaRPr lang="en-GB" sz="800" dirty="0"/>
          </a:p>
        </p:txBody>
      </p:sp>
    </p:spTree>
    <p:extLst>
      <p:ext uri="{BB962C8B-B14F-4D97-AF65-F5344CB8AC3E}">
        <p14:creationId xmlns:p14="http://schemas.microsoft.com/office/powerpoint/2010/main" val="36591793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645</Words>
  <Application>Microsoft Office PowerPoint</Application>
  <PresentationFormat>A4 Paper (210x297 mm)</PresentationFormat>
  <Paragraphs>61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Crockett, Benjamin</dc:creator>
  <cp:lastModifiedBy>Crockett, Benjamin</cp:lastModifiedBy>
  <cp:revision>7</cp:revision>
  <cp:lastPrinted>2018-11-08T14:45:16Z</cp:lastPrinted>
  <dcterms:created xsi:type="dcterms:W3CDTF">2018-11-01T17:41:10Z</dcterms:created>
  <dcterms:modified xsi:type="dcterms:W3CDTF">2018-11-08T15:40:50Z</dcterms:modified>
</cp:coreProperties>
</file>