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12192000" cy="6858000"/>
  <p:notesSz cx="6788150" cy="9923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7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34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5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8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01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7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49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3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9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56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64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E306-AF83-4716-9F03-266A293AA97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24/09/2018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44F16-65FD-4820-A11E-F47CEF625D9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49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6329" y="184958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>
                <a:solidFill>
                  <a:prstClr val="black"/>
                </a:solidFill>
              </a:rPr>
              <a:t>Topic </a:t>
            </a:r>
            <a:r>
              <a:rPr lang="en-GB" sz="2000" b="1" u="sng" dirty="0" smtClean="0">
                <a:solidFill>
                  <a:prstClr val="black"/>
                </a:solidFill>
              </a:rPr>
              <a:t>2: </a:t>
            </a:r>
            <a:r>
              <a:rPr lang="en-GB" sz="2000" b="1" u="sng" dirty="0">
                <a:solidFill>
                  <a:prstClr val="black"/>
                </a:solidFill>
              </a:rPr>
              <a:t>Crime, punishment and law enforcement in </a:t>
            </a:r>
            <a:r>
              <a:rPr lang="en-GB" sz="2000" b="1" u="sng" dirty="0" smtClean="0">
                <a:solidFill>
                  <a:prstClr val="black"/>
                </a:solidFill>
              </a:rPr>
              <a:t>Early Modern </a:t>
            </a:r>
            <a:r>
              <a:rPr lang="en-GB" sz="2000" b="1" u="sng" dirty="0">
                <a:solidFill>
                  <a:prstClr val="black"/>
                </a:solidFill>
              </a:rPr>
              <a:t>England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845192"/>
              </p:ext>
            </p:extLst>
          </p:nvPr>
        </p:nvGraphicFramePr>
        <p:xfrm>
          <a:off x="180788" y="585068"/>
          <a:ext cx="4539130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9130"/>
              </a:tblGrid>
              <a:tr h="27554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Vagabond / Vagrant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unemployed homeless people who travelled to towns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looking for work. 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Confidence Trickster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someone who makes others believe something that is not true to get money from them.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Recusant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A Catholic who refused to attend Protestant church services.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Enclosure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fencing off land so that only a rich landowner can use it.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Smuggling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to bring things into the country illegally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Import Duties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taxes paid on goods brought into the country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Witchcraft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People, usually women, were believed to have magical powers given to them by the devil.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err="1" smtClean="0">
                          <a:solidFill>
                            <a:schemeClr val="tx1"/>
                          </a:solidFill>
                        </a:rPr>
                        <a:t>Demonologie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Book written by King James 1 which encouraged people to find witches.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Gunpowder Plot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a plan in 1605 by a group of Catholics to assassinate King James 1.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905673"/>
              </p:ext>
            </p:extLst>
          </p:nvPr>
        </p:nvGraphicFramePr>
        <p:xfrm>
          <a:off x="4882030" y="605771"/>
          <a:ext cx="3334123" cy="350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123"/>
              </a:tblGrid>
              <a:tr h="308629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Moral Law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Laws against activities like drinking or gambling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Town Constable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employed in towns to arrest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criminals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Night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Watchman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patrolled streets at night with a bell and lamp.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smtClean="0">
                          <a:solidFill>
                            <a:schemeClr val="tx1"/>
                          </a:solidFill>
                        </a:rPr>
                        <a:t>Thief taker</a:t>
                      </a:r>
                      <a:r>
                        <a:rPr lang="en-GB" sz="120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someone who was paid a reward for catching criminals.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Game Act 1671 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- It became illegal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fish or hunt on 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enclosed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land.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Recusancy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Acts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Catholics had to pay heavy fines for not attending Protestant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church services.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Matthew Hopkins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a lawyer who was employed to find witches in the east of England in 1645.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677105"/>
              </p:ext>
            </p:extLst>
          </p:nvPr>
        </p:nvGraphicFramePr>
        <p:xfrm>
          <a:off x="8407400" y="605771"/>
          <a:ext cx="3603812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812"/>
              </a:tblGrid>
              <a:tr h="29518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Bridewell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A prison for orphans and vagrants,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</a:rPr>
                        <a:t>created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in London in 1556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Gatehouse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building at the entrance to a town, often used as an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early prison.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Transportation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being sent away from England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to do work overseas for a certain length of time.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Bloody Code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a set of severe punishments for minor crimes designed to deter criminals.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Hard Labour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difficult work that people who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had been transported or put in ‘</a:t>
                      </a:r>
                      <a:r>
                        <a:rPr lang="en-GB" sz="1200" baseline="0" dirty="0" err="1" smtClean="0">
                          <a:solidFill>
                            <a:schemeClr val="tx1"/>
                          </a:solidFill>
                        </a:rPr>
                        <a:t>Bridewells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’ had to do.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House of correction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buildings used to hold criminals set up in each county after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1601.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017303"/>
              </p:ext>
            </p:extLst>
          </p:nvPr>
        </p:nvGraphicFramePr>
        <p:xfrm>
          <a:off x="8407399" y="3926973"/>
          <a:ext cx="3637429" cy="268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7429"/>
              </a:tblGrid>
              <a:tr h="257953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Recant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– to say in public that you have changed your religious beliefs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Martyr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being prepared to die for your beliefs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Reformation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The period beginning in 1517 in which people criticised the Catholic Church and Protestantism was created.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Protectorate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The period from 1653-1660 when England was ruled by a Lord Protector instead of a king.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Rehabilitation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a punishment designed to change someone for the better.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7" y="5609867"/>
            <a:ext cx="8035365" cy="139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348" y="5789999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1509 – Henry VIII becomes king.  He is </a:t>
            </a:r>
            <a:r>
              <a:rPr lang="en-GB" sz="900" b="1" dirty="0" smtClean="0">
                <a:solidFill>
                  <a:prstClr val="black"/>
                </a:solidFill>
              </a:rPr>
              <a:t>Catholic.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5994" y="4826454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1534 – The English Reformation begins.  Henry increases punishments for heresy and treason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53" y="4923812"/>
            <a:ext cx="9339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>
                <a:solidFill>
                  <a:prstClr val="black"/>
                </a:solidFill>
              </a:rPr>
              <a:t>1485 Henry Tudor becomes king of England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7460" y="5768581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1547 - Edward VI becomes king.  He is </a:t>
            </a:r>
            <a:r>
              <a:rPr lang="en-GB" sz="900" b="1" dirty="0" smtClean="0">
                <a:solidFill>
                  <a:prstClr val="black"/>
                </a:solidFill>
              </a:rPr>
              <a:t>Protestant.  </a:t>
            </a:r>
            <a:r>
              <a:rPr lang="en-GB" sz="900" dirty="0" smtClean="0">
                <a:solidFill>
                  <a:prstClr val="black"/>
                </a:solidFill>
              </a:rPr>
              <a:t>The </a:t>
            </a:r>
            <a:r>
              <a:rPr lang="en-GB" sz="900" b="1" dirty="0" smtClean="0">
                <a:solidFill>
                  <a:prstClr val="black"/>
                </a:solidFill>
              </a:rPr>
              <a:t>Vagrancy Act </a:t>
            </a:r>
            <a:r>
              <a:rPr lang="en-GB" sz="900" dirty="0" smtClean="0">
                <a:solidFill>
                  <a:prstClr val="black"/>
                </a:solidFill>
              </a:rPr>
              <a:t>is introduced.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7979" y="4773649"/>
            <a:ext cx="1247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1553 – Mary I becomes queen.  She is </a:t>
            </a:r>
            <a:r>
              <a:rPr lang="en-GB" sz="900" b="1" dirty="0" smtClean="0">
                <a:solidFill>
                  <a:prstClr val="black"/>
                </a:solidFill>
              </a:rPr>
              <a:t>Catholic </a:t>
            </a:r>
            <a:r>
              <a:rPr lang="en-GB" sz="900" dirty="0" smtClean="0">
                <a:solidFill>
                  <a:prstClr val="black"/>
                </a:solidFill>
              </a:rPr>
              <a:t>and burns hundreds of Protestants alive for heresy.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4248" y="5832928"/>
            <a:ext cx="11545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1558 – Elizabeth I becomes queen.  She is </a:t>
            </a:r>
            <a:r>
              <a:rPr lang="en-GB" sz="900" b="1" dirty="0" smtClean="0">
                <a:solidFill>
                  <a:prstClr val="black"/>
                </a:solidFill>
              </a:rPr>
              <a:t>Protestant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5567" y="4795752"/>
            <a:ext cx="12417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1570 – Elizabeth increases punishments against Catholics, including </a:t>
            </a:r>
            <a:r>
              <a:rPr lang="en-GB" sz="900" b="1" dirty="0" err="1" smtClean="0">
                <a:solidFill>
                  <a:prstClr val="black"/>
                </a:solidFill>
              </a:rPr>
              <a:t>recusancy</a:t>
            </a:r>
            <a:r>
              <a:rPr lang="en-GB" sz="900" b="1" dirty="0" smtClean="0">
                <a:solidFill>
                  <a:prstClr val="black"/>
                </a:solidFill>
              </a:rPr>
              <a:t> </a:t>
            </a:r>
            <a:r>
              <a:rPr lang="en-GB" sz="900" dirty="0" smtClean="0">
                <a:solidFill>
                  <a:prstClr val="black"/>
                </a:solidFill>
              </a:rPr>
              <a:t>fines.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3128" y="577539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1603 – James I becomes king.  He publishes a new edition of </a:t>
            </a:r>
            <a:r>
              <a:rPr lang="en-GB" sz="900" b="1" dirty="0" err="1" smtClean="0">
                <a:solidFill>
                  <a:prstClr val="black"/>
                </a:solidFill>
              </a:rPr>
              <a:t>Demonologie</a:t>
            </a:r>
            <a:r>
              <a:rPr lang="en-GB" sz="900" dirty="0" smtClean="0">
                <a:solidFill>
                  <a:prstClr val="black"/>
                </a:solidFill>
              </a:rPr>
              <a:t>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5695" y="479526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1642-1649 – The Civil War causes massive unrest in society.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0005" y="4795261"/>
            <a:ext cx="11900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1605 – The Gunpowder Plot fails.  James 1 becomes much harsher towards Catholics.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281" y="5789999"/>
            <a:ext cx="1070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1645 – Matthew Hopkins begins his witchcraft trials in the east of England.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48535" y="5801085"/>
            <a:ext cx="11309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1610 – </a:t>
            </a:r>
            <a:r>
              <a:rPr lang="en-GB" sz="900" b="1" dirty="0" smtClean="0">
                <a:solidFill>
                  <a:prstClr val="black"/>
                </a:solidFill>
              </a:rPr>
              <a:t>Transportation</a:t>
            </a:r>
            <a:r>
              <a:rPr lang="en-GB" sz="900" dirty="0" smtClean="0">
                <a:solidFill>
                  <a:prstClr val="black"/>
                </a:solidFill>
              </a:rPr>
              <a:t> to America begins to be used as a punishment.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91489" y="4826454"/>
            <a:ext cx="126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1653-60 – harsh Puritan moral laws are introduced during the Protectorate.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38267" y="5837830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1688 – The beginning of the </a:t>
            </a:r>
            <a:r>
              <a:rPr lang="en-GB" sz="900" b="1" dirty="0" smtClean="0">
                <a:solidFill>
                  <a:prstClr val="black"/>
                </a:solidFill>
              </a:rPr>
              <a:t>Bloody Code</a:t>
            </a:r>
            <a:r>
              <a:rPr lang="en-GB" sz="900" dirty="0" smtClean="0">
                <a:solidFill>
                  <a:prstClr val="black"/>
                </a:solidFill>
              </a:rPr>
              <a:t>.</a:t>
            </a:r>
            <a:endParaRPr lang="en-GB" sz="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1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6329" y="184958"/>
            <a:ext cx="958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>
                <a:solidFill>
                  <a:prstClr val="black"/>
                </a:solidFill>
              </a:rPr>
              <a:t>Topic </a:t>
            </a:r>
            <a:r>
              <a:rPr lang="en-GB" sz="2000" b="1" u="sng" dirty="0" smtClean="0">
                <a:solidFill>
                  <a:prstClr val="black"/>
                </a:solidFill>
              </a:rPr>
              <a:t>2: </a:t>
            </a:r>
            <a:r>
              <a:rPr lang="en-GB" sz="2000" b="1" u="sng" dirty="0">
                <a:solidFill>
                  <a:prstClr val="black"/>
                </a:solidFill>
              </a:rPr>
              <a:t>Crime, punishment and law enforcement in </a:t>
            </a:r>
            <a:r>
              <a:rPr lang="en-GB" sz="2000" b="1" u="sng" dirty="0" smtClean="0">
                <a:solidFill>
                  <a:prstClr val="black"/>
                </a:solidFill>
              </a:rPr>
              <a:t>Early Modern </a:t>
            </a:r>
            <a:r>
              <a:rPr lang="en-GB" sz="2000" b="1" u="sng" dirty="0">
                <a:solidFill>
                  <a:prstClr val="black"/>
                </a:solidFill>
              </a:rPr>
              <a:t>England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53847"/>
              </p:ext>
            </p:extLst>
          </p:nvPr>
        </p:nvGraphicFramePr>
        <p:xfrm>
          <a:off x="180788" y="585066"/>
          <a:ext cx="4566578" cy="406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6578"/>
              </a:tblGrid>
              <a:tr h="33990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Crimes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Vagabond / Vagrant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Confidence Trickster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Recusant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Enclosure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Smuggling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Import Duties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Witchcraft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baseline="0" dirty="0" err="1" smtClean="0">
                          <a:solidFill>
                            <a:schemeClr val="tx1"/>
                          </a:solidFill>
                        </a:rPr>
                        <a:t>Demonologie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553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Gunpowder Plot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503811"/>
              </p:ext>
            </p:extLst>
          </p:nvPr>
        </p:nvGraphicFramePr>
        <p:xfrm>
          <a:off x="4882031" y="605771"/>
          <a:ext cx="3334122" cy="4167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122"/>
              </a:tblGrid>
              <a:tr h="442873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Law Enforcement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Moral Law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Town Constable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Night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Watchman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Thief taker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Game Act 1671 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Recusancy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Acts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2144">
                <a:tc>
                  <a:txBody>
                    <a:bodyPr/>
                    <a:lstStyle/>
                    <a:p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Matthew Hopkins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23894"/>
              </p:ext>
            </p:extLst>
          </p:nvPr>
        </p:nvGraphicFramePr>
        <p:xfrm>
          <a:off x="8407399" y="605773"/>
          <a:ext cx="3614711" cy="3096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4711"/>
              </a:tblGrid>
              <a:tr h="373108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Punishment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</a:rPr>
                        <a:t>Bridewell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Gatehouse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Transportation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Bloody Code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Hard Labour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948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House of correction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593047"/>
              </p:ext>
            </p:extLst>
          </p:nvPr>
        </p:nvGraphicFramePr>
        <p:xfrm>
          <a:off x="8407399" y="3926973"/>
          <a:ext cx="3629703" cy="265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9703"/>
              </a:tblGrid>
              <a:tr h="3753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Important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</a:rPr>
                        <a:t> words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</a:rPr>
                        <a:t>Recant</a:t>
                      </a: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Martyr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Reformation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Protectorate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baseline="0" dirty="0" smtClean="0">
                          <a:solidFill>
                            <a:schemeClr val="tx1"/>
                          </a:solidFill>
                        </a:rPr>
                        <a:t>Rehabilitation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180787" y="5609867"/>
            <a:ext cx="8035365" cy="139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348" y="5789999"/>
            <a:ext cx="11967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1509 – Henry VIII becomes king.  He is </a:t>
            </a:r>
            <a:r>
              <a:rPr lang="en-GB" sz="900" b="1" dirty="0" smtClean="0">
                <a:solidFill>
                  <a:prstClr val="black"/>
                </a:solidFill>
              </a:rPr>
              <a:t>Catholic.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5994" y="4826454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1534 – The English Reformation begins.  Henry increases punishments for heresy and treason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53" y="4923812"/>
            <a:ext cx="9339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>
                <a:solidFill>
                  <a:prstClr val="black"/>
                </a:solidFill>
              </a:rPr>
              <a:t>1485 Henry Tudor becomes king of England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7460" y="5768581"/>
            <a:ext cx="11967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1547 - Edward VI becomes king.  He is </a:t>
            </a:r>
            <a:r>
              <a:rPr lang="en-GB" sz="900" b="1" dirty="0" smtClean="0">
                <a:solidFill>
                  <a:prstClr val="black"/>
                </a:solidFill>
              </a:rPr>
              <a:t>Protestant.  </a:t>
            </a:r>
            <a:r>
              <a:rPr lang="en-GB" sz="900" dirty="0" smtClean="0">
                <a:solidFill>
                  <a:prstClr val="black"/>
                </a:solidFill>
              </a:rPr>
              <a:t>The </a:t>
            </a:r>
            <a:r>
              <a:rPr lang="en-GB" sz="900" b="1" dirty="0" smtClean="0">
                <a:solidFill>
                  <a:prstClr val="black"/>
                </a:solidFill>
              </a:rPr>
              <a:t>Vagrancy Act </a:t>
            </a:r>
            <a:r>
              <a:rPr lang="en-GB" sz="900" dirty="0" smtClean="0">
                <a:solidFill>
                  <a:prstClr val="black"/>
                </a:solidFill>
              </a:rPr>
              <a:t>is introduced.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7979" y="4773649"/>
            <a:ext cx="1247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1553 – Mary I becomes queen.  She is </a:t>
            </a:r>
            <a:r>
              <a:rPr lang="en-GB" sz="900" b="1" dirty="0" smtClean="0">
                <a:solidFill>
                  <a:prstClr val="black"/>
                </a:solidFill>
              </a:rPr>
              <a:t>Catholic </a:t>
            </a:r>
            <a:r>
              <a:rPr lang="en-GB" sz="900" dirty="0" smtClean="0">
                <a:solidFill>
                  <a:prstClr val="black"/>
                </a:solidFill>
              </a:rPr>
              <a:t>and burns hundreds of Protestants alive for heresy.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4248" y="5832928"/>
            <a:ext cx="11545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1558 – Elizabeth I becomes queen.  She is </a:t>
            </a:r>
            <a:r>
              <a:rPr lang="en-GB" sz="900" b="1" dirty="0" smtClean="0">
                <a:solidFill>
                  <a:prstClr val="black"/>
                </a:solidFill>
              </a:rPr>
              <a:t>Protestant</a:t>
            </a:r>
            <a:endParaRPr lang="en-GB" sz="9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5567" y="4795752"/>
            <a:ext cx="12417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1570 – Elizabeth increases punishments against Catholics, including </a:t>
            </a:r>
            <a:r>
              <a:rPr lang="en-GB" sz="900" b="1" dirty="0" err="1" smtClean="0">
                <a:solidFill>
                  <a:prstClr val="black"/>
                </a:solidFill>
              </a:rPr>
              <a:t>recusancy</a:t>
            </a:r>
            <a:r>
              <a:rPr lang="en-GB" sz="900" b="1" dirty="0" smtClean="0">
                <a:solidFill>
                  <a:prstClr val="black"/>
                </a:solidFill>
              </a:rPr>
              <a:t> </a:t>
            </a:r>
            <a:r>
              <a:rPr lang="en-GB" sz="900" dirty="0" smtClean="0">
                <a:solidFill>
                  <a:prstClr val="black"/>
                </a:solidFill>
              </a:rPr>
              <a:t>fines.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3128" y="577539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1603 – James I becomes king.  He publishes a new edition of </a:t>
            </a:r>
            <a:r>
              <a:rPr lang="en-GB" sz="900" b="1" dirty="0" err="1" smtClean="0">
                <a:solidFill>
                  <a:prstClr val="black"/>
                </a:solidFill>
              </a:rPr>
              <a:t>Demonologie</a:t>
            </a:r>
            <a:r>
              <a:rPr lang="en-GB" sz="900" dirty="0" smtClean="0">
                <a:solidFill>
                  <a:prstClr val="black"/>
                </a:solidFill>
              </a:rPr>
              <a:t>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5695" y="4795261"/>
            <a:ext cx="8934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1642-1649 – The Civil War causes massive unrest in society.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0005" y="4795261"/>
            <a:ext cx="11900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1605 – The Gunpowder Plot fails.  James 1 becomes much harsher towards Catholics.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281" y="5789999"/>
            <a:ext cx="1070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1645 – Matthew Hopkins begins his witchcraft trials in the east of England.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48535" y="5801085"/>
            <a:ext cx="11309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1610 – </a:t>
            </a:r>
            <a:r>
              <a:rPr lang="en-GB" sz="900" b="1" dirty="0" smtClean="0">
                <a:solidFill>
                  <a:prstClr val="black"/>
                </a:solidFill>
              </a:rPr>
              <a:t>Transportation</a:t>
            </a:r>
            <a:r>
              <a:rPr lang="en-GB" sz="900" dirty="0" smtClean="0">
                <a:solidFill>
                  <a:prstClr val="black"/>
                </a:solidFill>
              </a:rPr>
              <a:t> to America begins to be used as a punishment.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91489" y="4826454"/>
            <a:ext cx="126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1653-60 – harsh Puritan moral laws are introduced during the Protectorate.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38267" y="5837830"/>
            <a:ext cx="89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>
                <a:solidFill>
                  <a:prstClr val="black"/>
                </a:solidFill>
              </a:rPr>
              <a:t>1688 – The beginning of the </a:t>
            </a:r>
            <a:r>
              <a:rPr lang="en-GB" sz="900" b="1" dirty="0" smtClean="0">
                <a:solidFill>
                  <a:prstClr val="black"/>
                </a:solidFill>
              </a:rPr>
              <a:t>Bloody Code</a:t>
            </a:r>
            <a:r>
              <a:rPr lang="en-GB" sz="900" dirty="0" smtClean="0">
                <a:solidFill>
                  <a:prstClr val="black"/>
                </a:solidFill>
              </a:rPr>
              <a:t>.</a:t>
            </a:r>
            <a:endParaRPr lang="en-GB" sz="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4707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869</Words>
  <Application>Microsoft Office PowerPoint</Application>
  <PresentationFormat>Custom</PresentationFormat>
  <Paragraphs>92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Brinded</dc:creator>
  <cp:lastModifiedBy>Runeckles, Christopher</cp:lastModifiedBy>
  <cp:revision>11</cp:revision>
  <cp:lastPrinted>2018-09-24T16:05:55Z</cp:lastPrinted>
  <dcterms:created xsi:type="dcterms:W3CDTF">2018-05-31T05:35:40Z</dcterms:created>
  <dcterms:modified xsi:type="dcterms:W3CDTF">2018-09-24T16:19:11Z</dcterms:modified>
</cp:coreProperties>
</file>