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12192000" cy="6858000"/>
  <p:notesSz cx="6788150" cy="99234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63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31/10/2018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279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31/10/2018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134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31/10/2018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53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31/10/2018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583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31/10/2018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901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31/10/2018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371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31/10/2018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5496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31/10/2018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533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31/10/2018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496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31/10/2018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567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31/10/2018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764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0CE306-AF83-4716-9F03-266A293AA97D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31/10/2018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D44F16-65FD-4820-A11E-F47CEF625D95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549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6329" y="184958"/>
            <a:ext cx="95877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u="sng" dirty="0">
                <a:solidFill>
                  <a:prstClr val="black"/>
                </a:solidFill>
              </a:rPr>
              <a:t>Topic </a:t>
            </a:r>
            <a:r>
              <a:rPr lang="en-GB" sz="2000" b="1" u="sng" dirty="0" smtClean="0">
                <a:solidFill>
                  <a:prstClr val="black"/>
                </a:solidFill>
              </a:rPr>
              <a:t>: </a:t>
            </a:r>
            <a:r>
              <a:rPr lang="en-GB" sz="2000" b="1" u="sng" dirty="0">
                <a:solidFill>
                  <a:prstClr val="black"/>
                </a:solidFill>
              </a:rPr>
              <a:t>Crime, punishment and law enforcement in </a:t>
            </a:r>
            <a:r>
              <a:rPr lang="en-GB" sz="2000" b="1" u="sng" dirty="0" smtClean="0">
                <a:solidFill>
                  <a:prstClr val="black"/>
                </a:solidFill>
              </a:rPr>
              <a:t>Modern </a:t>
            </a:r>
            <a:r>
              <a:rPr lang="en-GB" sz="2000" b="1" u="sng" dirty="0">
                <a:solidFill>
                  <a:prstClr val="black"/>
                </a:solidFill>
              </a:rPr>
              <a:t>England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8497728"/>
              </p:ext>
            </p:extLst>
          </p:nvPr>
        </p:nvGraphicFramePr>
        <p:xfrm>
          <a:off x="180788" y="585068"/>
          <a:ext cx="4539130" cy="4785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9130"/>
              </a:tblGrid>
              <a:tr h="275544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1"/>
                          </a:solidFill>
                        </a:rPr>
                        <a:t>Crimes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Hate Crime – A crime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motivated by prejudice against the victim’s race, gender or sexual  orientation. 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Abortion – Terminating a </a:t>
                      </a:r>
                      <a:r>
                        <a:rPr lang="en-GB" sz="1200" baseline="0" dirty="0" err="1" smtClean="0">
                          <a:solidFill>
                            <a:schemeClr val="tx1"/>
                          </a:solidFill>
                        </a:rPr>
                        <a:t>precgnancy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was illegal in Britain until 1967 other than for strict medical reasons. </a:t>
                      </a:r>
                      <a:endParaRPr lang="en-GB" sz="120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Drink-driving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– It became illegal to drive a car while drunk in 1925/ Despite this is was still considered normal to drink heavily but social attitudes have changed drastically over time. 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Speeding – Government advertising highlighting the dangers of speeding have made it a less acceptable social crime. </a:t>
                      </a:r>
                      <a:endParaRPr lang="en-GB" sz="120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Drug-taking – Drugs first became illegal in 1971 – some </a:t>
                      </a:r>
                      <a:r>
                        <a:rPr lang="en-GB" sz="1200" baseline="0" dirty="0" err="1" smtClean="0">
                          <a:solidFill>
                            <a:schemeClr val="tx1"/>
                          </a:solidFill>
                        </a:rPr>
                        <a:t>legaility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issues remain controversial. </a:t>
                      </a:r>
                      <a:endParaRPr lang="en-GB" sz="120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Race crime – In 1968 it made it illegal to refuse jobs, housing or public services to anyone on the basis of their race, ethnic background or country of origin. </a:t>
                      </a:r>
                      <a:endParaRPr lang="en-GB" sz="120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Domestic violence – violence or intimidation between people who are, or had previously been, in a relationship. </a:t>
                      </a:r>
                      <a:endParaRPr lang="en-GB" sz="120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Cyber-crime – crimes carried out using the internet and other digital technology. </a:t>
                      </a:r>
                      <a:endParaRPr lang="en-GB" sz="120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4833">
                <a:tc>
                  <a:txBody>
                    <a:bodyPr/>
                    <a:lstStyle/>
                    <a:p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Fraud – Impersonating other people or businesses to make money illegally. </a:t>
                      </a:r>
                      <a:endParaRPr lang="en-GB" sz="120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3179857"/>
              </p:ext>
            </p:extLst>
          </p:nvPr>
        </p:nvGraphicFramePr>
        <p:xfrm>
          <a:off x="4882030" y="605771"/>
          <a:ext cx="3334123" cy="2904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34123"/>
              </a:tblGrid>
              <a:tr h="308629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1"/>
                          </a:solidFill>
                        </a:rPr>
                        <a:t>Law Enforcement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Metropolitan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Police - 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Neighbour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hood watch - 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CCTV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- 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DNA - 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Fingerprints </a:t>
                      </a:r>
                      <a:r>
                        <a:rPr lang="en-GB" sz="1200" smtClean="0">
                          <a:solidFill>
                            <a:schemeClr val="tx1"/>
                          </a:solidFill>
                        </a:rPr>
                        <a:t>- </a:t>
                      </a:r>
                      <a:r>
                        <a:rPr lang="en-GB" sz="1200" smtClean="0">
                          <a:solidFill>
                            <a:schemeClr val="tx1"/>
                          </a:solidFill>
                        </a:rPr>
                        <a:t> 1901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Armed police -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Forensic Science -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1892105"/>
              </p:ext>
            </p:extLst>
          </p:nvPr>
        </p:nvGraphicFramePr>
        <p:xfrm>
          <a:off x="8407400" y="605771"/>
          <a:ext cx="3603812" cy="2529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3812"/>
              </a:tblGrid>
              <a:tr h="295182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1"/>
                          </a:solidFill>
                        </a:rPr>
                        <a:t>Punishment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0" dirty="0" smtClean="0">
                          <a:solidFill>
                            <a:schemeClr val="tx1"/>
                          </a:solidFill>
                        </a:rPr>
                        <a:t>Pentonville</a:t>
                      </a: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 Prison</a:t>
                      </a:r>
                      <a:endParaRPr lang="en-GB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Open Prisons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Capital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Punishment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Borstals 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Hard Labour 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White Feathers 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0332678"/>
              </p:ext>
            </p:extLst>
          </p:nvPr>
        </p:nvGraphicFramePr>
        <p:xfrm>
          <a:off x="8407399" y="3926973"/>
          <a:ext cx="3637429" cy="215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37429"/>
              </a:tblGrid>
              <a:tr h="257953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1"/>
                          </a:solidFill>
                        </a:rPr>
                        <a:t>Important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</a:rPr>
                        <a:t> words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Rehabilitation -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Media -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baseline="0" smtClean="0">
                          <a:solidFill>
                            <a:schemeClr val="tx1"/>
                          </a:solidFill>
                        </a:rPr>
                        <a:t>Technology - </a:t>
                      </a:r>
                      <a:endParaRPr lang="en-GB" sz="1200" b="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9" name="Right Arrow 8"/>
          <p:cNvSpPr/>
          <p:nvPr/>
        </p:nvSpPr>
        <p:spPr>
          <a:xfrm>
            <a:off x="180787" y="5609867"/>
            <a:ext cx="8035365" cy="1398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9348" y="5789999"/>
            <a:ext cx="11967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>
                <a:solidFill>
                  <a:prstClr val="black"/>
                </a:solidFill>
              </a:rPr>
              <a:t>1968 – Abortion Act passed</a:t>
            </a:r>
            <a:endParaRPr lang="en-GB" sz="900" b="1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85933" y="3691671"/>
            <a:ext cx="11967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>
                <a:solidFill>
                  <a:prstClr val="black"/>
                </a:solidFill>
              </a:rPr>
              <a:t>1976 – Domestic violence Act</a:t>
            </a:r>
            <a:endParaRPr lang="en-GB" sz="900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52023" y="3691671"/>
            <a:ext cx="9339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dirty="0" smtClean="0">
                <a:solidFill>
                  <a:prstClr val="black"/>
                </a:solidFill>
              </a:rPr>
              <a:t>1967 – Sexual offences Act – </a:t>
            </a:r>
            <a:r>
              <a:rPr lang="en-GB" sz="900" b="1" dirty="0" err="1" smtClean="0">
                <a:solidFill>
                  <a:prstClr val="black"/>
                </a:solidFill>
              </a:rPr>
              <a:t>dicriminalises</a:t>
            </a:r>
            <a:r>
              <a:rPr lang="en-GB" sz="900" b="1" dirty="0" smtClean="0">
                <a:solidFill>
                  <a:prstClr val="black"/>
                </a:solidFill>
              </a:rPr>
              <a:t> homosexuality for men aged over 21.</a:t>
            </a:r>
            <a:endParaRPr lang="en-GB" sz="900" b="1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27460" y="5768581"/>
            <a:ext cx="11967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>
                <a:solidFill>
                  <a:prstClr val="black"/>
                </a:solidFill>
              </a:rPr>
              <a:t>1991 – Law recognises rape within marriage as a crime</a:t>
            </a:r>
            <a:endParaRPr lang="en-GB" sz="900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85933" y="4153336"/>
            <a:ext cx="12475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>
                <a:solidFill>
                  <a:prstClr val="black"/>
                </a:solidFill>
              </a:rPr>
              <a:t>2000 – </a:t>
            </a:r>
            <a:r>
              <a:rPr lang="en-GB" sz="900" dirty="0" err="1" smtClean="0">
                <a:solidFill>
                  <a:prstClr val="black"/>
                </a:solidFill>
              </a:rPr>
              <a:t>Terroism</a:t>
            </a:r>
            <a:r>
              <a:rPr lang="en-GB" sz="900" dirty="0" smtClean="0">
                <a:solidFill>
                  <a:prstClr val="black"/>
                </a:solidFill>
              </a:rPr>
              <a:t> Act</a:t>
            </a:r>
            <a:endParaRPr lang="en-GB" sz="900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24248" y="5832928"/>
            <a:ext cx="11545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>
                <a:solidFill>
                  <a:prstClr val="black"/>
                </a:solidFill>
              </a:rPr>
              <a:t>2005 – </a:t>
            </a:r>
            <a:r>
              <a:rPr lang="en-GB" sz="900" dirty="0" err="1" smtClean="0">
                <a:solidFill>
                  <a:prstClr val="black"/>
                </a:solidFill>
              </a:rPr>
              <a:t>Crimial</a:t>
            </a:r>
            <a:r>
              <a:rPr lang="en-GB" sz="900" dirty="0" smtClean="0">
                <a:solidFill>
                  <a:prstClr val="black"/>
                </a:solidFill>
              </a:rPr>
              <a:t> Justice |Act raises severity of ‘hate crimes.’ </a:t>
            </a:r>
            <a:endParaRPr lang="en-GB" sz="900" b="1" dirty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89952" y="3691671"/>
            <a:ext cx="1241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>
                <a:solidFill>
                  <a:prstClr val="black"/>
                </a:solidFill>
              </a:rPr>
              <a:t>2006 – Racial and Religious hatred Act</a:t>
            </a:r>
            <a:endParaRPr lang="en-GB" sz="900" dirty="0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03128" y="5775391"/>
            <a:ext cx="89348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>
                <a:solidFill>
                  <a:prstClr val="black"/>
                </a:solidFill>
              </a:rPr>
              <a:t>2015 – Moder</a:t>
            </a:r>
            <a:r>
              <a:rPr lang="en-GB" sz="900" dirty="0" smtClean="0">
                <a:solidFill>
                  <a:prstClr val="black"/>
                </a:solidFill>
              </a:rPr>
              <a:t>n Slavery Act</a:t>
            </a:r>
            <a:endParaRPr lang="en-GB" sz="900" dirty="0">
              <a:solidFill>
                <a:prstClr val="black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65695" y="4795261"/>
            <a:ext cx="89348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>
                <a:solidFill>
                  <a:prstClr val="black"/>
                </a:solidFill>
              </a:rPr>
              <a:t>1642-1649 – The Civil War causes massive unrest in society.</a:t>
            </a:r>
            <a:endParaRPr lang="en-GB" sz="900" dirty="0">
              <a:solidFill>
                <a:prstClr val="black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10005" y="4795261"/>
            <a:ext cx="11900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>
                <a:solidFill>
                  <a:prstClr val="black"/>
                </a:solidFill>
              </a:rPr>
              <a:t>1605 – The Gunpowder Plot fails.  James 1 becomes much harsher towards Catholics.</a:t>
            </a:r>
            <a:endParaRPr lang="en-GB" sz="900" dirty="0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84281" y="5789999"/>
            <a:ext cx="107067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>
                <a:solidFill>
                  <a:prstClr val="black"/>
                </a:solidFill>
              </a:rPr>
              <a:t>1645 – Matthew Hopkins begins his witchcraft trials in the east of England.</a:t>
            </a:r>
            <a:endParaRPr lang="en-GB" sz="900" dirty="0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48535" y="5801085"/>
            <a:ext cx="113095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>
                <a:solidFill>
                  <a:prstClr val="black"/>
                </a:solidFill>
              </a:rPr>
              <a:t>1610 – </a:t>
            </a:r>
            <a:r>
              <a:rPr lang="en-GB" sz="900" b="1" dirty="0" smtClean="0">
                <a:solidFill>
                  <a:prstClr val="black"/>
                </a:solidFill>
              </a:rPr>
              <a:t>Transportation</a:t>
            </a:r>
            <a:r>
              <a:rPr lang="en-GB" sz="900" dirty="0" smtClean="0">
                <a:solidFill>
                  <a:prstClr val="black"/>
                </a:solidFill>
              </a:rPr>
              <a:t> to America begins to be used as a punishment.</a:t>
            </a:r>
            <a:endParaRPr lang="en-GB" sz="900" dirty="0">
              <a:solidFill>
                <a:prstClr val="black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91489" y="4826454"/>
            <a:ext cx="1266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>
                <a:solidFill>
                  <a:prstClr val="black"/>
                </a:solidFill>
              </a:rPr>
              <a:t>1653-60 – harsh Puritan moral laws are introduced during the Protectorate.</a:t>
            </a:r>
            <a:endParaRPr lang="en-GB" sz="900" dirty="0">
              <a:solidFill>
                <a:prstClr val="black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538267" y="5837830"/>
            <a:ext cx="893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>
                <a:solidFill>
                  <a:prstClr val="black"/>
                </a:solidFill>
              </a:rPr>
              <a:t>1688 – The beginning of the </a:t>
            </a:r>
            <a:r>
              <a:rPr lang="en-GB" sz="900" b="1" dirty="0" smtClean="0">
                <a:solidFill>
                  <a:prstClr val="black"/>
                </a:solidFill>
              </a:rPr>
              <a:t>Bloody Code</a:t>
            </a:r>
            <a:r>
              <a:rPr lang="en-GB" sz="900" dirty="0" smtClean="0">
                <a:solidFill>
                  <a:prstClr val="black"/>
                </a:solidFill>
              </a:rPr>
              <a:t>.</a:t>
            </a:r>
            <a:endParaRPr lang="en-GB" sz="9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811216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370</Words>
  <Application>Microsoft Office PowerPoint</Application>
  <PresentationFormat>Custom</PresentationFormat>
  <Paragraphs>44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1_Office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 Brinded</dc:creator>
  <cp:lastModifiedBy>Clarke, Bethany</cp:lastModifiedBy>
  <cp:revision>15</cp:revision>
  <cp:lastPrinted>2018-09-24T16:05:55Z</cp:lastPrinted>
  <dcterms:created xsi:type="dcterms:W3CDTF">2018-05-31T05:35:40Z</dcterms:created>
  <dcterms:modified xsi:type="dcterms:W3CDTF">2018-10-31T11:08:47Z</dcterms:modified>
</cp:coreProperties>
</file>