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-73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pPr/>
              <a:t>17/02/2018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077224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pPr/>
              <a:t>17/02/2018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618369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pPr/>
              <a:t>17/02/2018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395376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pPr/>
              <a:t>17/02/2018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18278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pPr/>
              <a:t>17/02/2018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24947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pPr/>
              <a:t>17/02/2018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609350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pPr/>
              <a:t>17/02/2018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132628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pPr/>
              <a:t>17/02/2018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49331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pPr/>
              <a:t>17/02/2018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27185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pPr/>
              <a:t>17/02/2018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542084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pPr/>
              <a:t>17/02/2018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896035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CE306-AF83-4716-9F03-266A293AA97D}" type="datetimeFigureOut">
              <a:rPr lang="en-GB" smtClean="0"/>
              <a:pPr/>
              <a:t>17/02/2018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44F16-65FD-4820-A11E-F47CEF625D9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610779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2367" y="0"/>
            <a:ext cx="9507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u="sng" dirty="0" smtClean="0"/>
              <a:t>Topic </a:t>
            </a:r>
            <a:r>
              <a:rPr lang="en-GB" sz="2000" b="1" u="sng" dirty="0" smtClean="0"/>
              <a:t>3: US involvement in the Vietnam War 1954-75</a:t>
            </a:r>
            <a:endParaRPr lang="en-GB" sz="2000" b="1" u="sn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6570749"/>
              </p:ext>
            </p:extLst>
          </p:nvPr>
        </p:nvGraphicFramePr>
        <p:xfrm>
          <a:off x="162859" y="481289"/>
          <a:ext cx="3575423" cy="613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5423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Key terms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Vietminh: </a:t>
                      </a:r>
                      <a:r>
                        <a:rPr lang="en-GB" sz="1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member of a Communist-dominated nationalist movement, formed in 1941, that fought for independence from French rule. Members of the Vietminh later joined with the Vietcong.</a:t>
                      </a:r>
                      <a:endParaRPr lang="en-GB" sz="1200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Domino</a:t>
                      </a:r>
                      <a:r>
                        <a:rPr lang="en-GB" sz="1200" b="1" baseline="0" dirty="0" smtClean="0"/>
                        <a:t> Theory</a:t>
                      </a:r>
                      <a:r>
                        <a:rPr lang="en-GB" sz="1200" b="1" baseline="0" dirty="0" smtClean="0"/>
                        <a:t>: </a:t>
                      </a:r>
                      <a:r>
                        <a:rPr lang="en-GB" sz="1200" b="0" baseline="0" dirty="0" smtClean="0"/>
                        <a:t>If Vietnam became communist, other countries in Southeast Asia would follow. </a:t>
                      </a:r>
                      <a:endParaRPr lang="en-GB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Ho Chi Minh</a:t>
                      </a:r>
                      <a:r>
                        <a:rPr lang="en-GB" sz="1200" b="1" baseline="0" dirty="0" smtClean="0"/>
                        <a:t> trail</a:t>
                      </a:r>
                      <a:r>
                        <a:rPr lang="en-GB" sz="1200" b="1" baseline="0" dirty="0" smtClean="0"/>
                        <a:t>: </a:t>
                      </a:r>
                      <a:r>
                        <a:rPr lang="en-GB" sz="1200" b="0" baseline="0" dirty="0" smtClean="0"/>
                        <a:t>Series of paths and trails that ran from North Vietnam, mainly through Laos and Cambodia to South Vietnam. 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Guerrilla</a:t>
                      </a:r>
                      <a:r>
                        <a:rPr lang="en-GB" sz="1200" b="1" baseline="0" dirty="0" smtClean="0"/>
                        <a:t> warfare</a:t>
                      </a:r>
                      <a:r>
                        <a:rPr lang="en-GB" sz="1200" b="1" dirty="0" smtClean="0"/>
                        <a:t>:</a:t>
                      </a:r>
                      <a:r>
                        <a:rPr lang="en-GB" sz="1200" b="0" dirty="0" smtClean="0"/>
                        <a:t> fighting in small groups,</a:t>
                      </a:r>
                      <a:r>
                        <a:rPr lang="en-GB" sz="1200" b="0" baseline="0" dirty="0" smtClean="0"/>
                        <a:t> using such methods as sabotage and sudden ambush.</a:t>
                      </a:r>
                      <a:endParaRPr lang="en-GB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Strategic Hamlets</a:t>
                      </a:r>
                      <a:r>
                        <a:rPr lang="en-GB" sz="1200" b="1" dirty="0" smtClean="0"/>
                        <a:t>: </a:t>
                      </a:r>
                      <a:r>
                        <a:rPr lang="en-GB" sz="1200" b="0" dirty="0" smtClean="0"/>
                        <a:t>large</a:t>
                      </a:r>
                      <a:r>
                        <a:rPr lang="en-GB" sz="1200" b="0" baseline="0" dirty="0" smtClean="0"/>
                        <a:t> new villages surrounded by barbed wire and guarded by the ARVN</a:t>
                      </a:r>
                      <a:endParaRPr lang="en-GB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Vietcong (VC</a:t>
                      </a:r>
                      <a:r>
                        <a:rPr lang="en-GB" sz="1200" b="1" dirty="0" smtClean="0"/>
                        <a:t>): </a:t>
                      </a:r>
                      <a:r>
                        <a:rPr lang="en-GB" sz="1200" b="0" dirty="0" smtClean="0"/>
                        <a:t>Communist led guerrilla army and</a:t>
                      </a:r>
                      <a:r>
                        <a:rPr lang="en-GB" sz="1200" b="0" baseline="0" dirty="0" smtClean="0"/>
                        <a:t> political movement  whose aim was to topple the South Vietnamese government.</a:t>
                      </a:r>
                      <a:endParaRPr lang="en-GB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ARVN</a:t>
                      </a:r>
                      <a:r>
                        <a:rPr lang="en-GB" sz="1200" b="1" dirty="0" smtClean="0"/>
                        <a:t>: </a:t>
                      </a:r>
                      <a:r>
                        <a:rPr lang="en-GB" sz="1200" b="0" dirty="0" smtClean="0"/>
                        <a:t>The</a:t>
                      </a:r>
                      <a:r>
                        <a:rPr lang="en-GB" sz="1200" b="0" baseline="0" dirty="0" smtClean="0"/>
                        <a:t> South Vietnamese army (army of the republic of Vietnam)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Operation</a:t>
                      </a:r>
                      <a:r>
                        <a:rPr lang="en-GB" sz="1200" b="1" baseline="0" dirty="0" smtClean="0"/>
                        <a:t> Rolling Thunder</a:t>
                      </a:r>
                      <a:r>
                        <a:rPr lang="en-GB" sz="1200" b="1" baseline="0" dirty="0" smtClean="0"/>
                        <a:t>: </a:t>
                      </a:r>
                      <a:r>
                        <a:rPr lang="en-GB" sz="1200" b="0" baseline="0" dirty="0" smtClean="0"/>
                        <a:t>In February 1965, bombing campaign of North Vietnam to force peace.</a:t>
                      </a:r>
                      <a:endParaRPr lang="en-GB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Search and Destroy: </a:t>
                      </a:r>
                      <a:r>
                        <a:rPr lang="en-GB" sz="1200" b="0" dirty="0" smtClean="0"/>
                        <a:t>The main US counter-insurgency</a:t>
                      </a:r>
                      <a:r>
                        <a:rPr lang="en-GB" sz="1200" b="0" baseline="0" dirty="0" smtClean="0"/>
                        <a:t> tactic against the Vietcong.</a:t>
                      </a:r>
                      <a:endParaRPr lang="en-GB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Agent Orange: </a:t>
                      </a:r>
                      <a:r>
                        <a:rPr lang="en-GB" sz="1200" b="0" dirty="0" smtClean="0"/>
                        <a:t>A strong herbicide</a:t>
                      </a:r>
                      <a:r>
                        <a:rPr lang="en-GB" sz="1200" b="0" baseline="0" dirty="0" smtClean="0"/>
                        <a:t> used to destroy the Jungles </a:t>
                      </a:r>
                      <a:r>
                        <a:rPr lang="en-GB" sz="1200" b="0" baseline="0" smtClean="0"/>
                        <a:t>the Vietcong </a:t>
                      </a:r>
                      <a:r>
                        <a:rPr lang="en-GB" sz="1200" b="0" baseline="0" dirty="0" smtClean="0"/>
                        <a:t>hid in.</a:t>
                      </a:r>
                      <a:endParaRPr lang="en-GB" sz="1200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Vietnamisation: </a:t>
                      </a:r>
                      <a:r>
                        <a:rPr lang="en-GB" sz="1200" b="0" dirty="0" smtClean="0"/>
                        <a:t>Policy</a:t>
                      </a:r>
                      <a:r>
                        <a:rPr lang="en-GB" sz="1200" b="0" baseline="0" dirty="0" smtClean="0"/>
                        <a:t> used by Nixon to enable the USA to withdraw troops.</a:t>
                      </a:r>
                      <a:endParaRPr lang="en-GB" sz="1200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37618371"/>
              </p:ext>
            </p:extLst>
          </p:nvPr>
        </p:nvGraphicFramePr>
        <p:xfrm>
          <a:off x="3913094" y="481289"/>
          <a:ext cx="4995379" cy="3754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95379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Key figures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smtClean="0">
                          <a:solidFill>
                            <a:schemeClr val="tx1"/>
                          </a:solidFill>
                        </a:rPr>
                        <a:t>President Truman: </a:t>
                      </a:r>
                      <a:r>
                        <a:rPr lang="en-GB" sz="1200" b="0" smtClean="0">
                          <a:solidFill>
                            <a:schemeClr val="tx1"/>
                          </a:solidFill>
                        </a:rPr>
                        <a:t>American</a:t>
                      </a:r>
                      <a:r>
                        <a:rPr lang="en-GB" sz="1200" b="0" baseline="0" smtClean="0">
                          <a:solidFill>
                            <a:schemeClr val="tx1"/>
                          </a:solidFill>
                        </a:rPr>
                        <a:t> President 1945-53, encouraged the policy of Containment</a:t>
                      </a:r>
                      <a:endParaRPr lang="en-GB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President Eisenhower: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American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President 1953-61, believed in the domino theory</a:t>
                      </a:r>
                      <a:endParaRPr lang="en-GB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smtClean="0">
                          <a:solidFill>
                            <a:schemeClr val="tx1"/>
                          </a:solidFill>
                        </a:rPr>
                        <a:t>President Kennedy: </a:t>
                      </a:r>
                      <a:r>
                        <a:rPr lang="en-GB" sz="1200" b="0" smtClean="0">
                          <a:solidFill>
                            <a:schemeClr val="tx1"/>
                          </a:solidFill>
                        </a:rPr>
                        <a:t>American</a:t>
                      </a:r>
                      <a:r>
                        <a:rPr lang="en-GB" sz="1200" b="0" baseline="0" smtClean="0">
                          <a:solidFill>
                            <a:schemeClr val="tx1"/>
                          </a:solidFill>
                        </a:rPr>
                        <a:t> President 1961-63, continued US involvement in Vietnam with Advisors and Strategic Hamlets</a:t>
                      </a:r>
                      <a:endParaRPr lang="en-GB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President Johnson: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American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President 1963-69, Increased US involvement in Vietnam after the Gulf of Tonkin Incident in 1964</a:t>
                      </a:r>
                      <a:endParaRPr lang="en-GB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President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Nixon: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American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President 1969-74, Ended US involvement in Vietnam with Vietnamisation.</a:t>
                      </a:r>
                      <a:endParaRPr lang="en-GB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Ho Chi Minh: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set up the league for the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Independence of Vietnam. Became President of North Vietnam in 1954. </a:t>
                      </a:r>
                      <a:endParaRPr lang="en-GB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Ngo Dinh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Diem: 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President of  South Vietnam, He was a catholic when most Vietnamese were Buddhists. He was very unpopular for his persecution of the Buddhists and harsh punishments towards the Vietminh.</a:t>
                      </a:r>
                      <a:endParaRPr lang="en-GB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31201433"/>
              </p:ext>
            </p:extLst>
          </p:nvPr>
        </p:nvGraphicFramePr>
        <p:xfrm>
          <a:off x="3913094" y="4348559"/>
          <a:ext cx="4988859" cy="231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88859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Important</a:t>
                      </a:r>
                      <a:r>
                        <a:rPr lang="en-GB" sz="1600" baseline="0" dirty="0" smtClean="0">
                          <a:solidFill>
                            <a:schemeClr val="tx1"/>
                          </a:solidFill>
                        </a:rPr>
                        <a:t> exam terminology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Infer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to work out information from a source that the source does not tell you directly.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Interpretation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one historian’s opinion about a historical person or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event.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Enquiry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to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study a particular person or event to find out more information.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Significance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how important something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or someone is or was.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Extent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how much or how far (for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example – to what extent do you agree?)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341596"/>
              </p:ext>
            </p:extLst>
          </p:nvPr>
        </p:nvGraphicFramePr>
        <p:xfrm>
          <a:off x="9036424" y="2757129"/>
          <a:ext cx="3025588" cy="393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5588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Key dates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13</a:t>
                      </a:r>
                      <a:r>
                        <a:rPr lang="en-GB" sz="1200" b="1" baseline="30000" dirty="0" smtClean="0"/>
                        <a:t>th</a:t>
                      </a:r>
                      <a:r>
                        <a:rPr lang="en-GB" sz="1200" b="1" dirty="0" smtClean="0"/>
                        <a:t> March 1954 </a:t>
                      </a:r>
                      <a:r>
                        <a:rPr lang="en-GB" sz="1200" dirty="0" smtClean="0"/>
                        <a:t>– </a:t>
                      </a:r>
                      <a:r>
                        <a:rPr lang="en-GB" sz="1200" b="1" dirty="0" smtClean="0"/>
                        <a:t>Battle of </a:t>
                      </a:r>
                      <a:r>
                        <a:rPr lang="en-GB" sz="1200" b="1" dirty="0" err="1" smtClean="0"/>
                        <a:t>Dien</a:t>
                      </a:r>
                      <a:r>
                        <a:rPr lang="en-GB" sz="1200" b="1" dirty="0" smtClean="0"/>
                        <a:t> Bien </a:t>
                      </a:r>
                      <a:r>
                        <a:rPr lang="en-GB" sz="1200" b="1" dirty="0" err="1" smtClean="0"/>
                        <a:t>Phu</a:t>
                      </a:r>
                      <a:r>
                        <a:rPr lang="en-GB" sz="1200" dirty="0" smtClean="0"/>
                        <a:t>, a battle</a:t>
                      </a:r>
                      <a:r>
                        <a:rPr lang="en-GB" sz="1200" baseline="0" dirty="0" smtClean="0"/>
                        <a:t> between the French and Vietnamese</a:t>
                      </a:r>
                      <a:endParaRPr lang="en-GB" sz="12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January 1962 </a:t>
                      </a:r>
                      <a:r>
                        <a:rPr lang="en-GB" sz="1200" b="0" dirty="0" smtClean="0"/>
                        <a:t>– </a:t>
                      </a:r>
                      <a:r>
                        <a:rPr lang="en-GB" sz="1200" b="1" dirty="0" smtClean="0"/>
                        <a:t>Strategic</a:t>
                      </a:r>
                      <a:r>
                        <a:rPr lang="en-GB" sz="1200" b="1" baseline="0" dirty="0" smtClean="0"/>
                        <a:t> Hamlet program</a:t>
                      </a:r>
                      <a:r>
                        <a:rPr lang="en-GB" sz="1200" b="0" baseline="0" dirty="0" smtClean="0"/>
                        <a:t>, 5000 built by September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1</a:t>
                      </a:r>
                      <a:r>
                        <a:rPr lang="en-GB" sz="1200" b="1" baseline="30000" dirty="0" smtClean="0"/>
                        <a:t>st</a:t>
                      </a:r>
                      <a:r>
                        <a:rPr lang="en-GB" sz="1200" b="1" dirty="0" smtClean="0"/>
                        <a:t> November 1963</a:t>
                      </a:r>
                      <a:r>
                        <a:rPr lang="en-GB" sz="1200" b="1" baseline="0" dirty="0" smtClean="0"/>
                        <a:t> </a:t>
                      </a:r>
                      <a:r>
                        <a:rPr lang="en-GB" sz="1200" b="0" baseline="0" dirty="0" smtClean="0"/>
                        <a:t>– </a:t>
                      </a:r>
                      <a:r>
                        <a:rPr lang="en-GB" sz="1200" b="1" baseline="0" dirty="0" smtClean="0"/>
                        <a:t>Diem </a:t>
                      </a:r>
                      <a:r>
                        <a:rPr lang="en-GB" sz="1200" b="1" baseline="0" dirty="0" smtClean="0"/>
                        <a:t>assassinated</a:t>
                      </a:r>
                      <a:r>
                        <a:rPr lang="en-GB" sz="1200" b="0" baseline="0" dirty="0" smtClean="0"/>
                        <a:t>, unpopular president of South Vietnam</a:t>
                      </a:r>
                      <a:endParaRPr lang="en-GB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August 1964</a:t>
                      </a:r>
                      <a:r>
                        <a:rPr lang="en-GB" sz="1200" b="1" baseline="0" dirty="0" smtClean="0"/>
                        <a:t> </a:t>
                      </a:r>
                      <a:r>
                        <a:rPr lang="en-GB" sz="1200" b="0" baseline="0" dirty="0" smtClean="0"/>
                        <a:t>– </a:t>
                      </a:r>
                      <a:r>
                        <a:rPr lang="en-GB" sz="1200" b="1" baseline="0" dirty="0" smtClean="0"/>
                        <a:t>Gulf of Tonkin incident</a:t>
                      </a:r>
                      <a:r>
                        <a:rPr lang="en-GB" sz="1200" b="0" baseline="0" dirty="0" smtClean="0"/>
                        <a:t>, triggered increased US Involvement in Vietnam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1964-1970</a:t>
                      </a:r>
                      <a:r>
                        <a:rPr lang="en-GB" sz="1200" b="0" baseline="0" dirty="0" smtClean="0"/>
                        <a:t> - </a:t>
                      </a:r>
                      <a:r>
                        <a:rPr lang="en-GB" sz="1200" b="1" baseline="0" dirty="0" smtClean="0"/>
                        <a:t> Operation Ranch Hand</a:t>
                      </a:r>
                      <a:r>
                        <a:rPr lang="en-GB" sz="1200" b="0" baseline="0" dirty="0" smtClean="0"/>
                        <a:t>, 24% of South Vietnam was sprayed with a herbicide</a:t>
                      </a:r>
                      <a:endParaRPr lang="en-GB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30</a:t>
                      </a:r>
                      <a:r>
                        <a:rPr lang="en-GB" sz="1200" b="1" baseline="30000" dirty="0" smtClean="0"/>
                        <a:t>Th</a:t>
                      </a:r>
                      <a:r>
                        <a:rPr lang="en-GB" sz="1200" b="1" baseline="0" dirty="0" smtClean="0"/>
                        <a:t> January 1968</a:t>
                      </a:r>
                      <a:r>
                        <a:rPr lang="en-GB" sz="1200" b="0" baseline="0" dirty="0" smtClean="0"/>
                        <a:t> – </a:t>
                      </a:r>
                      <a:r>
                        <a:rPr lang="en-GB" sz="1200" b="1" baseline="0" dirty="0" smtClean="0"/>
                        <a:t>The </a:t>
                      </a:r>
                      <a:r>
                        <a:rPr lang="en-GB" sz="1200" b="1" baseline="0" dirty="0" err="1" smtClean="0"/>
                        <a:t>Tet</a:t>
                      </a:r>
                      <a:r>
                        <a:rPr lang="en-GB" sz="1200" b="1" baseline="0" dirty="0" smtClean="0"/>
                        <a:t> Offensive</a:t>
                      </a:r>
                      <a:r>
                        <a:rPr lang="en-GB" sz="1200" b="0" baseline="0" dirty="0" smtClean="0"/>
                        <a:t>, Vietcong attacks on 26 cities  and US bases in South Vietnam</a:t>
                      </a:r>
                      <a:endParaRPr lang="en-GB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25</a:t>
                      </a:r>
                      <a:r>
                        <a:rPr lang="en-GB" sz="1200" b="1" baseline="30000" dirty="0" smtClean="0"/>
                        <a:t>th</a:t>
                      </a:r>
                      <a:r>
                        <a:rPr lang="en-GB" sz="1200" b="1" dirty="0" smtClean="0"/>
                        <a:t> July 1969 </a:t>
                      </a:r>
                      <a:r>
                        <a:rPr lang="en-GB" sz="1200" b="0" dirty="0" smtClean="0"/>
                        <a:t>– </a:t>
                      </a:r>
                      <a:r>
                        <a:rPr lang="en-GB" sz="1200" b="1" dirty="0" smtClean="0"/>
                        <a:t>The Nixon Doctrine</a:t>
                      </a:r>
                      <a:r>
                        <a:rPr lang="en-GB" sz="1200" b="0" dirty="0" smtClean="0"/>
                        <a:t>, the US role in Southeast</a:t>
                      </a:r>
                      <a:r>
                        <a:rPr lang="en-GB" sz="1200" b="0" baseline="0" dirty="0" smtClean="0"/>
                        <a:t> Asian politics 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" name="Picture 2" descr="Image result for us involvement in vietna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05612" y="502228"/>
            <a:ext cx="2857500" cy="1990725"/>
          </a:xfrm>
          <a:prstGeom prst="rect">
            <a:avLst/>
          </a:prstGeom>
          <a:noFill/>
          <a:ln w="22225" cmpd="thickThin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0419672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1008</TotalTime>
  <Words>531</Words>
  <Application>Microsoft Office PowerPoint</Application>
  <PresentationFormat>Custom</PresentationFormat>
  <Paragraphs>35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Brinded</dc:creator>
  <cp:lastModifiedBy>George</cp:lastModifiedBy>
  <cp:revision>22</cp:revision>
  <dcterms:created xsi:type="dcterms:W3CDTF">2018-01-01T14:51:16Z</dcterms:created>
  <dcterms:modified xsi:type="dcterms:W3CDTF">2018-02-18T15:43:26Z</dcterms:modified>
</cp:coreProperties>
</file>