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50" d="100"/>
          <a:sy n="50" d="100"/>
        </p:scale>
        <p:origin x="108" y="-18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CE306-AF83-4716-9F03-266A293AA97D}" type="datetimeFigureOut">
              <a:rPr lang="en-GB" smtClean="0"/>
              <a:t>07/03/2018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44F16-65FD-4820-A11E-F47CEF625D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72243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CE306-AF83-4716-9F03-266A293AA97D}" type="datetimeFigureOut">
              <a:rPr lang="en-GB" smtClean="0"/>
              <a:t>07/03/2018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44F16-65FD-4820-A11E-F47CEF625D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83697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CE306-AF83-4716-9F03-266A293AA97D}" type="datetimeFigureOut">
              <a:rPr lang="en-GB" smtClean="0"/>
              <a:t>07/03/2018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44F16-65FD-4820-A11E-F47CEF625D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53767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CE306-AF83-4716-9F03-266A293AA97D}" type="datetimeFigureOut">
              <a:rPr lang="en-GB" smtClean="0"/>
              <a:t>07/03/2018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44F16-65FD-4820-A11E-F47CEF625D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2787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CE306-AF83-4716-9F03-266A293AA97D}" type="datetimeFigureOut">
              <a:rPr lang="en-GB" smtClean="0"/>
              <a:t>07/03/2018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44F16-65FD-4820-A11E-F47CEF625D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9478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CE306-AF83-4716-9F03-266A293AA97D}" type="datetimeFigureOut">
              <a:rPr lang="en-GB" smtClean="0"/>
              <a:t>07/03/2018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44F16-65FD-4820-A11E-F47CEF625D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93507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CE306-AF83-4716-9F03-266A293AA97D}" type="datetimeFigureOut">
              <a:rPr lang="en-GB" smtClean="0"/>
              <a:t>07/03/2018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44F16-65FD-4820-A11E-F47CEF625D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26285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CE306-AF83-4716-9F03-266A293AA97D}" type="datetimeFigureOut">
              <a:rPr lang="en-GB" smtClean="0"/>
              <a:t>07/03/2018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44F16-65FD-4820-A11E-F47CEF625D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493317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CE306-AF83-4716-9F03-266A293AA97D}" type="datetimeFigureOut">
              <a:rPr lang="en-GB" smtClean="0"/>
              <a:t>07/03/2018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44F16-65FD-4820-A11E-F47CEF625D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71855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CE306-AF83-4716-9F03-266A293AA97D}" type="datetimeFigureOut">
              <a:rPr lang="en-GB" smtClean="0"/>
              <a:t>07/03/2018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44F16-65FD-4820-A11E-F47CEF625D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2084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CE306-AF83-4716-9F03-266A293AA97D}" type="datetimeFigureOut">
              <a:rPr lang="en-GB" smtClean="0"/>
              <a:t>07/03/2018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44F16-65FD-4820-A11E-F47CEF625D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60359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0CE306-AF83-4716-9F03-266A293AA97D}" type="datetimeFigureOut">
              <a:rPr lang="en-GB" smtClean="0"/>
              <a:t>07/03/2018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D44F16-65FD-4820-A11E-F47CEF625D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07795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84294" y="0"/>
            <a:ext cx="95070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u="sng" dirty="0" smtClean="0"/>
              <a:t>Topic </a:t>
            </a:r>
            <a:r>
              <a:rPr lang="en-GB" sz="2000" b="1" u="sng" dirty="0" smtClean="0"/>
              <a:t>2: Protest, Progress </a:t>
            </a:r>
            <a:r>
              <a:rPr lang="en-GB" sz="2000" b="1" u="sng" smtClean="0"/>
              <a:t>and Radicalism, 1960-1975</a:t>
            </a:r>
            <a:endParaRPr lang="en-GB" sz="2000" b="1" u="sng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5300602"/>
              </p:ext>
            </p:extLst>
          </p:nvPr>
        </p:nvGraphicFramePr>
        <p:xfrm>
          <a:off x="162859" y="614639"/>
          <a:ext cx="3575423" cy="558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75423"/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tx1"/>
                          </a:solidFill>
                        </a:rPr>
                        <a:t>Key terms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smtClean="0"/>
                        <a:t>Sit in:</a:t>
                      </a:r>
                      <a:r>
                        <a:rPr lang="en-GB" sz="1200" b="1" baseline="0" dirty="0" smtClean="0"/>
                        <a:t> </a:t>
                      </a:r>
                      <a:r>
                        <a:rPr lang="en-GB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form of protest in which demonstrators occupy a place, refusing to leave until their demands are met</a:t>
                      </a:r>
                      <a:endParaRPr lang="en-GB" sz="12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/>
                        <a:t>SNCC: </a:t>
                      </a:r>
                      <a:r>
                        <a:rPr lang="en-GB" sz="1200" b="0" dirty="0" smtClean="0"/>
                        <a:t>the Student Nonviolent</a:t>
                      </a:r>
                      <a:r>
                        <a:rPr lang="en-GB" sz="1200" b="0" baseline="0" dirty="0" smtClean="0"/>
                        <a:t> Coordinating Committee (pronounced ‘snick’)..</a:t>
                      </a:r>
                      <a:endParaRPr lang="en-GB" sz="12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/>
                        <a:t>Black Power: </a:t>
                      </a:r>
                      <a:r>
                        <a:rPr lang="en-GB" sz="1200" b="0" dirty="0" smtClean="0"/>
                        <a:t>a</a:t>
                      </a:r>
                      <a:r>
                        <a:rPr lang="en-GB" sz="1200" b="0" baseline="0" dirty="0" smtClean="0"/>
                        <a:t> civil rights movement that did not follow non-violent beliefs.  Black Power rejected help from white people.</a:t>
                      </a:r>
                      <a:endParaRPr lang="en-GB" sz="12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/>
                        <a:t>Black Panthers: </a:t>
                      </a:r>
                      <a:r>
                        <a:rPr lang="en-GB" sz="1200" b="0" dirty="0" smtClean="0"/>
                        <a:t>A Black Power group from California.  Famous for wearing</a:t>
                      </a:r>
                      <a:r>
                        <a:rPr lang="en-GB" sz="1200" b="0" baseline="0" dirty="0" smtClean="0"/>
                        <a:t> black leather jackets and black berets..</a:t>
                      </a:r>
                      <a:endParaRPr lang="en-GB" sz="12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err="1" smtClean="0"/>
                        <a:t>Kerner</a:t>
                      </a:r>
                      <a:r>
                        <a:rPr lang="en-GB" sz="1200" b="1" dirty="0" smtClean="0"/>
                        <a:t> Report: </a:t>
                      </a:r>
                      <a:r>
                        <a:rPr lang="en-GB" sz="1200" b="0" dirty="0" smtClean="0"/>
                        <a:t>a</a:t>
                      </a:r>
                      <a:r>
                        <a:rPr lang="en-GB" sz="1200" b="0" baseline="0" dirty="0" smtClean="0"/>
                        <a:t> report written in 1968 about the race riots in American cities.</a:t>
                      </a:r>
                      <a:endParaRPr lang="en-GB" sz="12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/>
                        <a:t>Nation of Islam:</a:t>
                      </a:r>
                      <a:r>
                        <a:rPr lang="en-GB" sz="1200" b="1" baseline="0" dirty="0" smtClean="0"/>
                        <a:t> </a:t>
                      </a:r>
                      <a:r>
                        <a:rPr lang="en-GB" sz="1200" b="0" baseline="0" dirty="0" smtClean="0"/>
                        <a:t>A group who believed that  black people should reject help from whites and did not agree with non-violent protest.</a:t>
                      </a:r>
                      <a:endParaRPr lang="en-GB" sz="12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/>
                        <a:t>Birmingham: </a:t>
                      </a:r>
                      <a:r>
                        <a:rPr lang="en-GB" sz="1200" b="0" dirty="0" smtClean="0"/>
                        <a:t>City  in the Deep</a:t>
                      </a:r>
                      <a:r>
                        <a:rPr lang="en-GB" sz="1200" b="0" baseline="0" dirty="0" smtClean="0"/>
                        <a:t> South state of Alabama where a large protest march was held in May 1963.</a:t>
                      </a:r>
                      <a:endParaRPr lang="en-GB" sz="12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/>
                        <a:t>Greensboro:</a:t>
                      </a:r>
                      <a:r>
                        <a:rPr lang="en-GB" sz="1200" b="1" baseline="0" dirty="0" smtClean="0"/>
                        <a:t> </a:t>
                      </a:r>
                      <a:r>
                        <a:rPr lang="en-GB" sz="1200" b="0" baseline="0" dirty="0" smtClean="0"/>
                        <a:t>City in the southern state of North Carolina where a group of students staged a sit in.</a:t>
                      </a:r>
                      <a:endParaRPr lang="en-GB" sz="12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/>
                        <a:t>Publicity: </a:t>
                      </a:r>
                      <a:r>
                        <a:rPr lang="en-GB" sz="1200" b="0" dirty="0" smtClean="0"/>
                        <a:t>gaining notice or attention in</a:t>
                      </a:r>
                      <a:r>
                        <a:rPr lang="en-GB" sz="1200" b="0" baseline="0" dirty="0" smtClean="0"/>
                        <a:t> the media</a:t>
                      </a:r>
                      <a:endParaRPr lang="en-GB" sz="12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/>
                        <a:t>Militant:  </a:t>
                      </a:r>
                      <a:r>
                        <a:rPr lang="en-GB" sz="1200" b="0" dirty="0" smtClean="0"/>
                        <a:t>willing</a:t>
                      </a:r>
                      <a:r>
                        <a:rPr lang="en-GB" sz="1200" b="0" baseline="0" dirty="0" smtClean="0"/>
                        <a:t> to use force or violence in support of a cause.</a:t>
                      </a:r>
                      <a:endParaRPr lang="en-GB" sz="12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5930871"/>
              </p:ext>
            </p:extLst>
          </p:nvPr>
        </p:nvGraphicFramePr>
        <p:xfrm>
          <a:off x="3874994" y="570494"/>
          <a:ext cx="4948518" cy="60608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48518"/>
              </a:tblGrid>
              <a:tr h="511495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tx1"/>
                          </a:solidFill>
                        </a:rPr>
                        <a:t>Key figures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30610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James</a:t>
                      </a:r>
                      <a:r>
                        <a:rPr lang="en-GB" sz="1200" b="1" baseline="0" dirty="0" smtClean="0">
                          <a:solidFill>
                            <a:schemeClr val="tx1"/>
                          </a:solidFill>
                        </a:rPr>
                        <a:t> Meredith</a:t>
                      </a:r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– 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black man who applied to the University of Mississippi in 1962.  Federal troops were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 ordered to keep Meredith safe.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30610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Ross Barnett – 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Governor of Mississippi who tried to prevent James Meredith from enrolling at the university.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30610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John F. Kennedy</a:t>
                      </a:r>
                      <a:r>
                        <a:rPr lang="en-GB" sz="1200" b="1" baseline="0" dirty="0" smtClean="0">
                          <a:solidFill>
                            <a:schemeClr val="tx1"/>
                          </a:solidFill>
                        </a:rPr>
                        <a:t> – </a:t>
                      </a:r>
                      <a:r>
                        <a:rPr lang="en-GB" sz="1200" b="0" baseline="0" dirty="0" smtClean="0">
                          <a:solidFill>
                            <a:schemeClr val="tx1"/>
                          </a:solidFill>
                        </a:rPr>
                        <a:t>American president from 1961-1963.  A supporter of the civil rights movement.</a:t>
                      </a:r>
                      <a:endParaRPr lang="en-GB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82855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Malcom</a:t>
                      </a:r>
                      <a:r>
                        <a:rPr lang="en-GB" sz="1200" b="1" baseline="0" dirty="0" smtClean="0">
                          <a:solidFill>
                            <a:schemeClr val="tx1"/>
                          </a:solidFill>
                        </a:rPr>
                        <a:t> X 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– Spokesperson for the civil rights group Nation of Islam (NOI) who supported the use of violent protest.  After 1964, Malcolm X left NOI and began working with other non-violent groups.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82855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Lyndon B. Johnson </a:t>
                      </a:r>
                      <a:r>
                        <a:rPr lang="en-GB" sz="1200" b="0" dirty="0" smtClean="0">
                          <a:solidFill>
                            <a:schemeClr val="tx1"/>
                          </a:solidFill>
                        </a:rPr>
                        <a:t>–</a:t>
                      </a:r>
                      <a:r>
                        <a:rPr lang="en-GB" sz="1200" b="0" baseline="0" dirty="0" smtClean="0">
                          <a:solidFill>
                            <a:schemeClr val="tx1"/>
                          </a:solidFill>
                        </a:rPr>
                        <a:t> American president from 1963-1969.  Supported civil rights and passed the Civil Rights Act of 1964 and the voting rights act of 1965.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30610">
                <a:tc>
                  <a:txBody>
                    <a:bodyPr/>
                    <a:lstStyle/>
                    <a:p>
                      <a:r>
                        <a:rPr lang="en-GB" sz="1200" b="1" dirty="0" err="1" smtClean="0">
                          <a:solidFill>
                            <a:schemeClr val="tx1"/>
                          </a:solidFill>
                        </a:rPr>
                        <a:t>Stokely</a:t>
                      </a:r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 Carmichael – </a:t>
                      </a:r>
                      <a:r>
                        <a:rPr lang="en-GB" sz="1200" b="0" dirty="0" smtClean="0">
                          <a:solidFill>
                            <a:schemeClr val="tx1"/>
                          </a:solidFill>
                        </a:rPr>
                        <a:t>A</a:t>
                      </a:r>
                      <a:r>
                        <a:rPr lang="en-GB" sz="1200" b="0" baseline="0" dirty="0" smtClean="0">
                          <a:solidFill>
                            <a:schemeClr val="tx1"/>
                          </a:solidFill>
                        </a:rPr>
                        <a:t> leader member of the SNCC.  He promoted the idea of ‘Black Power’ and introduced the panther as a symbol of Black Power.</a:t>
                      </a:r>
                      <a:endParaRPr lang="en-GB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30610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Huey</a:t>
                      </a:r>
                      <a:r>
                        <a:rPr lang="en-GB" sz="1200" b="1" baseline="0" dirty="0" smtClean="0">
                          <a:solidFill>
                            <a:schemeClr val="tx1"/>
                          </a:solidFill>
                        </a:rPr>
                        <a:t> P. Newton 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– leader of the Black Panthers, a civil rights group willing to use violence 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30610">
                <a:tc>
                  <a:txBody>
                    <a:bodyPr/>
                    <a:lstStyle/>
                    <a:p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Eugene ‘Bull’ Connor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 – Commissioner of Public Safety in Birmingham, Alabama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4004488"/>
              </p:ext>
            </p:extLst>
          </p:nvPr>
        </p:nvGraphicFramePr>
        <p:xfrm>
          <a:off x="8994962" y="400110"/>
          <a:ext cx="3025588" cy="6238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25588"/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tx1"/>
                          </a:solidFill>
                        </a:rPr>
                        <a:t>Key dates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smtClean="0"/>
                        <a:t>February 1960 – The Greensboro sit in</a:t>
                      </a:r>
                      <a:endParaRPr lang="en-GB" sz="12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smtClean="0"/>
                        <a:t>May 1961 – the Freedom Riders take buses from the northern states</a:t>
                      </a:r>
                      <a:r>
                        <a:rPr lang="en-GB" sz="1200" b="1" baseline="0" dirty="0" smtClean="0"/>
                        <a:t> to the South to see if desegregation is taking place.</a:t>
                      </a:r>
                      <a:endParaRPr lang="en-GB" sz="1200" b="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/>
                        <a:t>September</a:t>
                      </a:r>
                      <a:r>
                        <a:rPr lang="en-GB" sz="1200" baseline="0" dirty="0" smtClean="0"/>
                        <a:t> 1962 – James Meredith registers to attend the University of Mississippi.</a:t>
                      </a:r>
                      <a:r>
                        <a:rPr lang="en-GB" sz="1200" dirty="0" smtClean="0"/>
                        <a:t>.</a:t>
                      </a:r>
                      <a:endParaRPr lang="en-GB" sz="12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/>
                        <a:t>May 1963 – Protest march in Birmingham,</a:t>
                      </a:r>
                      <a:r>
                        <a:rPr lang="en-GB" sz="1200" b="1" baseline="0" dirty="0" smtClean="0"/>
                        <a:t> Alabama results in children being fired upon with fire hoses.</a:t>
                      </a:r>
                      <a:endParaRPr lang="en-GB" sz="12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/>
                        <a:t>August 1963 – The March on Washington during which Martin Luther King delivers his ‘I have</a:t>
                      </a:r>
                      <a:r>
                        <a:rPr lang="en-GB" sz="1200" b="1" baseline="0" dirty="0" smtClean="0"/>
                        <a:t> a dream’ speech.</a:t>
                      </a:r>
                      <a:endParaRPr lang="en-GB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/>
                        <a:t>June 1964 - Freedom Summer.</a:t>
                      </a:r>
                      <a:r>
                        <a:rPr lang="en-GB" sz="1200" b="1" baseline="0" dirty="0" smtClean="0"/>
                        <a:t>  Civil rights campaigners travel to the southern states to help black people to register to vote.  Some are murdered.</a:t>
                      </a:r>
                      <a:endParaRPr lang="en-GB" sz="12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/>
                        <a:t>July 1964</a:t>
                      </a:r>
                      <a:r>
                        <a:rPr lang="en-GB" sz="1200" b="1" baseline="0" dirty="0" smtClean="0"/>
                        <a:t> – The Civil Rights Act is passed</a:t>
                      </a:r>
                      <a:endParaRPr lang="en-GB" sz="12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0" dirty="0" smtClean="0"/>
                        <a:t>February 1965 – Malcolm X is assassinated.</a:t>
                      </a:r>
                      <a:endParaRPr lang="en-GB" sz="12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smtClean="0"/>
                        <a:t>August</a:t>
                      </a:r>
                      <a:r>
                        <a:rPr lang="en-GB" sz="1200" b="1" baseline="0" dirty="0" smtClean="0"/>
                        <a:t> 1965 </a:t>
                      </a:r>
                      <a:r>
                        <a:rPr lang="en-GB" sz="1200" b="0" baseline="0" dirty="0" smtClean="0"/>
                        <a:t>– The Voting Rights Act is passed.</a:t>
                      </a:r>
                      <a:endParaRPr lang="en-GB" sz="1200" b="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0" dirty="0" smtClean="0"/>
                        <a:t>April 1968 – Martin</a:t>
                      </a:r>
                      <a:r>
                        <a:rPr lang="en-GB" sz="1200" b="0" baseline="0" dirty="0" smtClean="0"/>
                        <a:t> Luther King is assassinated.</a:t>
                      </a:r>
                      <a:endParaRPr lang="en-GB" sz="12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smtClean="0"/>
                        <a:t>October 1968 </a:t>
                      </a:r>
                      <a:r>
                        <a:rPr lang="en-GB" sz="1200" b="0" dirty="0" smtClean="0"/>
                        <a:t>– John  Carlos and Tommy Smith give</a:t>
                      </a:r>
                      <a:r>
                        <a:rPr lang="en-GB" sz="1200" b="0" baseline="0" dirty="0" smtClean="0"/>
                        <a:t> a Black Power salute at the Mexico Olympics.</a:t>
                      </a:r>
                      <a:endParaRPr lang="en-GB" sz="1200" b="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540168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</TotalTime>
  <Words>551</Words>
  <Application>Microsoft Office PowerPoint</Application>
  <PresentationFormat>Custom</PresentationFormat>
  <Paragraphs>33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Dr Brinded</dc:creator>
  <cp:lastModifiedBy>Brinded, Tim</cp:lastModifiedBy>
  <cp:revision>11</cp:revision>
  <dcterms:created xsi:type="dcterms:W3CDTF">2018-01-01T14:51:16Z</dcterms:created>
  <dcterms:modified xsi:type="dcterms:W3CDTF">2018-03-07T14:23:00Z</dcterms:modified>
</cp:coreProperties>
</file>