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5" r:id="rId2"/>
    <p:sldId id="266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30" d="100"/>
          <a:sy n="130" d="100"/>
        </p:scale>
        <p:origin x="1344" y="204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89933-2C5D-4A9B-95CD-E765FA7B5DDB}" type="datetimeFigureOut">
              <a:rPr lang="en-GB" smtClean="0"/>
              <a:t>13/09/2018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83E30B-7E1A-4DF7-A55D-1505CB624B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84302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83E30B-7E1A-4DF7-A55D-1505CB624B43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03260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83E30B-7E1A-4DF7-A55D-1505CB624B43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0326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C077F-C7B0-44B6-A80E-CC9201BD0AE5}" type="datetimeFigureOut">
              <a:rPr lang="en-GB" smtClean="0"/>
              <a:t>13/09/2018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3726A-3215-45D6-9CE0-5FAE9EB967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34363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C077F-C7B0-44B6-A80E-CC9201BD0AE5}" type="datetimeFigureOut">
              <a:rPr lang="en-GB" smtClean="0"/>
              <a:t>13/09/2018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3726A-3215-45D6-9CE0-5FAE9EB967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5389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C077F-C7B0-44B6-A80E-CC9201BD0AE5}" type="datetimeFigureOut">
              <a:rPr lang="en-GB" smtClean="0"/>
              <a:t>13/09/2018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3726A-3215-45D6-9CE0-5FAE9EB967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51436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C077F-C7B0-44B6-A80E-CC9201BD0AE5}" type="datetimeFigureOut">
              <a:rPr lang="en-GB" smtClean="0"/>
              <a:t>13/09/2018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3726A-3215-45D6-9CE0-5FAE9EB967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0713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C077F-C7B0-44B6-A80E-CC9201BD0AE5}" type="datetimeFigureOut">
              <a:rPr lang="en-GB" smtClean="0"/>
              <a:t>13/09/2018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3726A-3215-45D6-9CE0-5FAE9EB967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6836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C077F-C7B0-44B6-A80E-CC9201BD0AE5}" type="datetimeFigureOut">
              <a:rPr lang="en-GB" smtClean="0"/>
              <a:t>13/09/2018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3726A-3215-45D6-9CE0-5FAE9EB967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265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C077F-C7B0-44B6-A80E-CC9201BD0AE5}" type="datetimeFigureOut">
              <a:rPr lang="en-GB" smtClean="0"/>
              <a:t>13/09/2018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3726A-3215-45D6-9CE0-5FAE9EB967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2953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C077F-C7B0-44B6-A80E-CC9201BD0AE5}" type="datetimeFigureOut">
              <a:rPr lang="en-GB" smtClean="0"/>
              <a:t>13/09/2018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3726A-3215-45D6-9CE0-5FAE9EB967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83736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C077F-C7B0-44B6-A80E-CC9201BD0AE5}" type="datetimeFigureOut">
              <a:rPr lang="en-GB" smtClean="0"/>
              <a:t>13/09/2018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3726A-3215-45D6-9CE0-5FAE9EB967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0336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C077F-C7B0-44B6-A80E-CC9201BD0AE5}" type="datetimeFigureOut">
              <a:rPr lang="en-GB" smtClean="0"/>
              <a:t>13/09/2018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3726A-3215-45D6-9CE0-5FAE9EB967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86377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C077F-C7B0-44B6-A80E-CC9201BD0AE5}" type="datetimeFigureOut">
              <a:rPr lang="en-GB" smtClean="0"/>
              <a:t>13/09/2018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3726A-3215-45D6-9CE0-5FAE9EB967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45638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8C077F-C7B0-44B6-A80E-CC9201BD0AE5}" type="datetimeFigureOut">
              <a:rPr lang="en-GB" smtClean="0"/>
              <a:t>13/09/2018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53726A-3215-45D6-9CE0-5FAE9EB967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9113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0684829"/>
              </p:ext>
            </p:extLst>
          </p:nvPr>
        </p:nvGraphicFramePr>
        <p:xfrm>
          <a:off x="130082" y="473142"/>
          <a:ext cx="4945974" cy="327741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76015"/>
                <a:gridCol w="3669959"/>
              </a:tblGrid>
              <a:tr h="2246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Comic Sans MS" panose="030F0702030302020204" pitchFamily="66" charset="0"/>
                        </a:rPr>
                        <a:t>Variable</a:t>
                      </a:r>
                      <a:endParaRPr lang="en-GB" sz="800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omic Sans MS" panose="030F0702030302020204" pitchFamily="66" charset="0"/>
                        </a:rPr>
                        <a:t>A symbol for a number we don’t know yet (usually a letter).</a:t>
                      </a:r>
                      <a:endParaRPr lang="en-GB" sz="80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</a:tr>
              <a:tr h="2494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omic Sans MS" panose="030F0702030302020204" pitchFamily="66" charset="0"/>
                        </a:rPr>
                        <a:t>Term</a:t>
                      </a:r>
                      <a:endParaRPr lang="en-GB" sz="80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Comic Sans MS" panose="030F0702030302020204" pitchFamily="66" charset="0"/>
                        </a:rPr>
                        <a:t>a ‘part’ of an expression separated by an add or subtract. EG 2a + 4b – </a:t>
                      </a:r>
                      <a:r>
                        <a:rPr lang="en-GB" sz="800" dirty="0" smtClean="0">
                          <a:effectLst/>
                          <a:latin typeface="Comic Sans MS" panose="030F0702030302020204" pitchFamily="66" charset="0"/>
                        </a:rPr>
                        <a:t>has</a:t>
                      </a:r>
                      <a:r>
                        <a:rPr lang="en-GB" sz="800" baseline="0" dirty="0" smtClean="0">
                          <a:effectLst/>
                          <a:latin typeface="Comic Sans MS" panose="030F0702030302020204" pitchFamily="66" charset="0"/>
                        </a:rPr>
                        <a:t> two terms</a:t>
                      </a:r>
                      <a:endParaRPr lang="en-GB" sz="800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</a:tr>
              <a:tr h="2494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omic Sans MS" panose="030F0702030302020204" pitchFamily="66" charset="0"/>
                        </a:rPr>
                        <a:t>Like terms</a:t>
                      </a:r>
                      <a:endParaRPr lang="en-GB" sz="80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omic Sans MS" panose="030F0702030302020204" pitchFamily="66" charset="0"/>
                        </a:rPr>
                        <a:t>Terms that contain identical variables.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GB" sz="80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</a:tr>
              <a:tr h="3779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omic Sans MS" panose="030F0702030302020204" pitchFamily="66" charset="0"/>
                        </a:rPr>
                        <a:t>Expression</a:t>
                      </a:r>
                      <a:endParaRPr lang="en-GB" sz="80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Comic Sans MS" panose="030F0702030302020204" pitchFamily="66" charset="0"/>
                        </a:rPr>
                        <a:t>Terms grouped together with additions and subtractions to show the value of something.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GB" sz="800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</a:tr>
              <a:tr h="3779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omic Sans MS" panose="030F0702030302020204" pitchFamily="66" charset="0"/>
                        </a:rPr>
                        <a:t>Simplify Expressions</a:t>
                      </a:r>
                      <a:endParaRPr lang="en-GB" sz="80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Comic Sans MS" panose="030F0702030302020204" pitchFamily="66" charset="0"/>
                        </a:rPr>
                        <a:t>Writing an expression shorter or in an easier to use form often by collecting like terms.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GB" sz="800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</a:tr>
              <a:tr h="4492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omic Sans MS" panose="030F0702030302020204" pitchFamily="66" charset="0"/>
                        </a:rPr>
                        <a:t>Expand</a:t>
                      </a:r>
                      <a:endParaRPr lang="en-GB" sz="80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Comic Sans MS" panose="030F0702030302020204" pitchFamily="66" charset="0"/>
                        </a:rPr>
                        <a:t>Removing brackets from an expression by multiplying everything inside by what is outside.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GB" sz="800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</a:tr>
              <a:tr h="2494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omic Sans MS" panose="030F0702030302020204" pitchFamily="66" charset="0"/>
                        </a:rPr>
                        <a:t>Factorise</a:t>
                      </a:r>
                      <a:endParaRPr lang="en-GB" sz="80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Comic Sans MS" panose="030F0702030302020204" pitchFamily="66" charset="0"/>
                        </a:rPr>
                        <a:t>The opposite of expanding. Put brackets into an expression by removing a common factor.</a:t>
                      </a:r>
                      <a:endParaRPr lang="en-GB" sz="800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</a:tr>
              <a:tr h="2494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 smtClean="0">
                          <a:solidFill>
                            <a:srgbClr val="7030A0"/>
                          </a:solidFill>
                          <a:effectLst/>
                          <a:latin typeface="Comic Sans MS" panose="030F0702030302020204" pitchFamily="66" charset="0"/>
                          <a:ea typeface="Calibri"/>
                          <a:cs typeface="Times New Roman"/>
                        </a:rPr>
                        <a:t>Rearrange (Change the subject)</a:t>
                      </a:r>
                      <a:endParaRPr lang="en-GB" sz="800" dirty="0">
                        <a:solidFill>
                          <a:srgbClr val="7030A0"/>
                        </a:solidFill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 smtClean="0">
                          <a:effectLst/>
                          <a:latin typeface="Comic Sans MS" panose="030F0702030302020204" pitchFamily="66" charset="0"/>
                        </a:rPr>
                        <a:t>So that another variable is the subject. </a:t>
                      </a:r>
                      <a:endParaRPr lang="en-GB" sz="100" dirty="0">
                        <a:solidFill>
                          <a:srgbClr val="7030A0"/>
                        </a:solidFill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</a:tr>
              <a:tr h="2494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omic Sans MS" panose="030F0702030302020204" pitchFamily="66" charset="0"/>
                        </a:rPr>
                        <a:t>Coefficient</a:t>
                      </a:r>
                      <a:endParaRPr lang="en-GB" sz="80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Comic Sans MS" panose="030F0702030302020204" pitchFamily="66" charset="0"/>
                        </a:rPr>
                        <a:t>The number you multiply a variable by.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GB" sz="800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</a:tr>
              <a:tr h="2494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Comic Sans MS" panose="030F0702030302020204" pitchFamily="66" charset="0"/>
                        </a:rPr>
                        <a:t>Quadratic</a:t>
                      </a:r>
                      <a:endParaRPr lang="en-GB" sz="800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Comic Sans MS" panose="030F0702030302020204" pitchFamily="66" charset="0"/>
                        </a:rPr>
                        <a:t>An expression in the form ax</a:t>
                      </a:r>
                      <a:r>
                        <a:rPr lang="en-GB" sz="800" baseline="30000" dirty="0">
                          <a:effectLst/>
                          <a:latin typeface="Comic Sans MS" panose="030F0702030302020204" pitchFamily="66" charset="0"/>
                        </a:rPr>
                        <a:t>2</a:t>
                      </a:r>
                      <a:r>
                        <a:rPr lang="en-GB" sz="800" dirty="0">
                          <a:effectLst/>
                          <a:latin typeface="Comic Sans MS" panose="030F0702030302020204" pitchFamily="66" charset="0"/>
                        </a:rPr>
                        <a:t> + </a:t>
                      </a:r>
                      <a:r>
                        <a:rPr lang="en-GB" sz="800" dirty="0" err="1">
                          <a:effectLst/>
                          <a:latin typeface="Comic Sans MS" panose="030F0702030302020204" pitchFamily="66" charset="0"/>
                        </a:rPr>
                        <a:t>bx</a:t>
                      </a:r>
                      <a:r>
                        <a:rPr lang="en-GB" sz="800" dirty="0">
                          <a:effectLst/>
                          <a:latin typeface="Comic Sans MS" panose="030F0702030302020204" pitchFamily="66" charset="0"/>
                        </a:rPr>
                        <a:t> + c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GB" sz="800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</a:tr>
              <a:tr h="748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 smtClean="0">
                          <a:solidFill>
                            <a:srgbClr val="7030A0"/>
                          </a:solidFill>
                          <a:effectLst/>
                          <a:latin typeface="Comic Sans MS" panose="030F0702030302020204" pitchFamily="66" charset="0"/>
                          <a:ea typeface="Calibri"/>
                          <a:cs typeface="Times New Roman"/>
                        </a:rPr>
                        <a:t>Substitute</a:t>
                      </a:r>
                      <a:endParaRPr lang="en-GB" sz="800" dirty="0">
                        <a:solidFill>
                          <a:srgbClr val="7030A0"/>
                        </a:solidFill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kern="1200" dirty="0" smtClean="0">
                          <a:solidFill>
                            <a:srgbClr val="7030A0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Putting numbers where the letters are.</a:t>
                      </a:r>
                      <a:endParaRPr lang="en-GB" sz="800" kern="12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" dirty="0" smtClean="0">
                        <a:solidFill>
                          <a:srgbClr val="7030A0"/>
                        </a:solidFill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6828198"/>
              </p:ext>
            </p:extLst>
          </p:nvPr>
        </p:nvGraphicFramePr>
        <p:xfrm>
          <a:off x="107504" y="4579213"/>
          <a:ext cx="4968552" cy="21621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08567"/>
                <a:gridCol w="3759985"/>
              </a:tblGrid>
              <a:tr h="29831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a x 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a</a:t>
                      </a:r>
                      <a:r>
                        <a:rPr lang="en-GB" sz="800" kern="1200" baseline="300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/>
                </a:tc>
              </a:tr>
              <a:tr h="29831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a + 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2a</a:t>
                      </a:r>
                    </a:p>
                  </a:txBody>
                  <a:tcPr/>
                </a:tc>
              </a:tr>
              <a:tr h="298319">
                <a:tc>
                  <a:txBody>
                    <a:bodyPr/>
                    <a:lstStyle/>
                    <a:p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a + 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expression - no equals sign</a:t>
                      </a:r>
                    </a:p>
                  </a:txBody>
                  <a:tcPr/>
                </a:tc>
              </a:tr>
              <a:tr h="298319">
                <a:tc>
                  <a:txBody>
                    <a:bodyPr/>
                    <a:lstStyle/>
                    <a:p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a + b = 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equation - with an equals sign</a:t>
                      </a:r>
                    </a:p>
                  </a:txBody>
                  <a:tcPr/>
                </a:tc>
              </a:tr>
              <a:tr h="29831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a + b ‹ 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inequality - uses the symbols in place of the equals sign to say if something is greater than or less than</a:t>
                      </a:r>
                    </a:p>
                  </a:txBody>
                  <a:tcPr/>
                </a:tc>
              </a:tr>
              <a:tr h="29831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a + b </a:t>
                      </a:r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≡</a:t>
                      </a:r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 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identity - like an equation but with three lines, it is an equation that is true no matter what values are substituted in</a:t>
                      </a:r>
                    </a:p>
                  </a:txBody>
                  <a:tcPr/>
                </a:tc>
              </a:tr>
              <a:tr h="29831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(a +</a:t>
                      </a:r>
                      <a:r>
                        <a:rPr lang="en-GB" sz="800" kern="12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 b)</a:t>
                      </a:r>
                      <a:r>
                        <a:rPr lang="en-GB" sz="800" kern="1200" baseline="300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2</a:t>
                      </a:r>
                      <a:endParaRPr lang="en-GB" sz="800" kern="1200" dirty="0" smtClean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(a + b)(a + b)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2123728" y="44624"/>
            <a:ext cx="35942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u="sng" dirty="0" smtClean="0">
                <a:latin typeface="Comic Sans MS" panose="030F0702030302020204" pitchFamily="66" charset="0"/>
              </a:rPr>
              <a:t>Year 10 Expressions Foundation</a:t>
            </a:r>
            <a:endParaRPr lang="en-GB" u="sng" dirty="0">
              <a:latin typeface="Comic Sans MS" panose="030F0702030302020204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5496" y="4304129"/>
            <a:ext cx="88838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u="sng" dirty="0">
                <a:latin typeface="Comic Sans MS" panose="030F0702030302020204" pitchFamily="66" charset="0"/>
              </a:rPr>
              <a:t>Key Facts</a:t>
            </a:r>
          </a:p>
        </p:txBody>
      </p:sp>
      <p:sp>
        <p:nvSpPr>
          <p:cNvPr id="8" name="Rectangle 7"/>
          <p:cNvSpPr/>
          <p:nvPr/>
        </p:nvSpPr>
        <p:spPr>
          <a:xfrm>
            <a:off x="5580112" y="188640"/>
            <a:ext cx="113685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u="sng" dirty="0">
                <a:latin typeface="Comic Sans MS" panose="030F0702030302020204" pitchFamily="66" charset="0"/>
              </a:rPr>
              <a:t>Key Concepts</a:t>
            </a:r>
          </a:p>
        </p:txBody>
      </p:sp>
      <p:sp>
        <p:nvSpPr>
          <p:cNvPr id="9" name="Rectangle 8"/>
          <p:cNvSpPr/>
          <p:nvPr/>
        </p:nvSpPr>
        <p:spPr>
          <a:xfrm>
            <a:off x="35496" y="199673"/>
            <a:ext cx="97013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u="sng" dirty="0">
                <a:latin typeface="Comic Sans MS" panose="030F0702030302020204" pitchFamily="66" charset="0"/>
              </a:rPr>
              <a:t>Key Words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" name="Table 1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51058010"/>
                  </p:ext>
                </p:extLst>
              </p:nvPr>
            </p:nvGraphicFramePr>
            <p:xfrm>
              <a:off x="5220072" y="476672"/>
              <a:ext cx="3744416" cy="6328513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720080"/>
                    <a:gridCol w="3024336"/>
                  </a:tblGrid>
                  <a:tr h="216024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800" dirty="0" smtClean="0">
                              <a:effectLst/>
                              <a:latin typeface="Comic Sans MS" panose="030F0702030302020204" pitchFamily="66" charset="0"/>
                            </a:rPr>
                            <a:t>Simplifying</a:t>
                          </a:r>
                          <a:endParaRPr lang="en-GB" sz="800" dirty="0" smtClean="0"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800" dirty="0">
                              <a:effectLst/>
                              <a:latin typeface="Comic Sans MS" panose="030F0702030302020204" pitchFamily="66" charset="0"/>
                            </a:rPr>
                            <a:t>Multiplying and Dividing:</a:t>
                          </a:r>
                          <a:endParaRPr lang="en-GB" sz="800" dirty="0"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72008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endParaRPr lang="en-GB" sz="800" dirty="0"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800" dirty="0">
                              <a:effectLst/>
                              <a:latin typeface="Comic Sans MS" panose="030F0702030302020204" pitchFamily="66" charset="0"/>
                            </a:rPr>
                            <a:t>a x b = ab – you can multiply algebra that are in different families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800" dirty="0">
                              <a:effectLst/>
                              <a:latin typeface="Comic Sans MS" panose="030F0702030302020204" pitchFamily="66" charset="0"/>
                            </a:rPr>
                            <a:t>a</a:t>
                          </a:r>
                          <a:r>
                            <a:rPr lang="en-GB" sz="800" baseline="30000" dirty="0">
                              <a:effectLst/>
                              <a:latin typeface="Comic Sans MS" panose="030F0702030302020204" pitchFamily="66" charset="0"/>
                            </a:rPr>
                            <a:t>3</a:t>
                          </a:r>
                          <a:r>
                            <a:rPr lang="en-GB" sz="800" dirty="0">
                              <a:effectLst/>
                              <a:latin typeface="Comic Sans MS" panose="030F0702030302020204" pitchFamily="66" charset="0"/>
                            </a:rPr>
                            <a:t> x a</a:t>
                          </a:r>
                          <a:r>
                            <a:rPr lang="en-GB" sz="800" baseline="30000" dirty="0">
                              <a:effectLst/>
                              <a:latin typeface="Comic Sans MS" panose="030F0702030302020204" pitchFamily="66" charset="0"/>
                            </a:rPr>
                            <a:t>2</a:t>
                          </a:r>
                          <a:r>
                            <a:rPr lang="en-GB" sz="800" dirty="0">
                              <a:effectLst/>
                              <a:latin typeface="Comic Sans MS" panose="030F0702030302020204" pitchFamily="66" charset="0"/>
                            </a:rPr>
                            <a:t> = a</a:t>
                          </a:r>
                          <a:r>
                            <a:rPr lang="en-GB" sz="800" baseline="30000" dirty="0">
                              <a:effectLst/>
                              <a:latin typeface="Comic Sans MS" panose="030F0702030302020204" pitchFamily="66" charset="0"/>
                            </a:rPr>
                            <a:t>5</a:t>
                          </a:r>
                          <a:r>
                            <a:rPr lang="en-GB" sz="800" dirty="0">
                              <a:effectLst/>
                              <a:latin typeface="Comic Sans MS" panose="030F0702030302020204" pitchFamily="66" charset="0"/>
                            </a:rPr>
                            <a:t> – when we multiply with powers, we add them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800" i="1" baseline="30000"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GB" sz="800" baseline="30000">
                                      <a:effectLst/>
                                      <a:latin typeface="Cambria Math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GB" sz="800" baseline="30000">
                                      <a:effectLst/>
                                      <a:latin typeface="Cambria Math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800" dirty="0">
                              <a:effectLst/>
                              <a:latin typeface="Comic Sans MS" panose="030F0702030302020204" pitchFamily="66" charset="0"/>
                            </a:rPr>
                            <a:t> = a ÷ b - we do not use the division (÷) symbol in algebra, we write divisions as fractions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800" dirty="0">
                              <a:effectLst/>
                              <a:latin typeface="Comic Sans MS" panose="030F0702030302020204" pitchFamily="66" charset="0"/>
                            </a:rPr>
                            <a:t>a</a:t>
                          </a:r>
                          <a:r>
                            <a:rPr lang="en-GB" sz="800" baseline="30000" dirty="0">
                              <a:effectLst/>
                              <a:latin typeface="Comic Sans MS" panose="030F0702030302020204" pitchFamily="66" charset="0"/>
                            </a:rPr>
                            <a:t>6</a:t>
                          </a:r>
                          <a:r>
                            <a:rPr lang="en-GB" sz="800" dirty="0">
                              <a:effectLst/>
                              <a:latin typeface="Comic Sans MS" panose="030F0702030302020204" pitchFamily="66" charset="0"/>
                            </a:rPr>
                            <a:t> ÷ a</a:t>
                          </a:r>
                          <a:r>
                            <a:rPr lang="en-GB" sz="800" baseline="30000" dirty="0">
                              <a:effectLst/>
                              <a:latin typeface="Comic Sans MS" panose="030F0702030302020204" pitchFamily="66" charset="0"/>
                            </a:rPr>
                            <a:t>4</a:t>
                          </a:r>
                          <a:r>
                            <a:rPr lang="en-GB" sz="800" dirty="0">
                              <a:effectLst/>
                              <a:latin typeface="Comic Sans MS" panose="030F0702030302020204" pitchFamily="66" charset="0"/>
                            </a:rPr>
                            <a:t> = a</a:t>
                          </a:r>
                          <a:r>
                            <a:rPr lang="en-GB" sz="800" baseline="30000" dirty="0">
                              <a:effectLst/>
                              <a:latin typeface="Comic Sans MS" panose="030F0702030302020204" pitchFamily="66" charset="0"/>
                            </a:rPr>
                            <a:t>2</a:t>
                          </a:r>
                          <a:r>
                            <a:rPr lang="en-GB" sz="800" dirty="0">
                              <a:effectLst/>
                              <a:latin typeface="Comic Sans MS" panose="030F0702030302020204" pitchFamily="66" charset="0"/>
                            </a:rPr>
                            <a:t> – when we divide with powers, we subtract them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800" dirty="0">
                              <a:effectLst/>
                              <a:highlight>
                                <a:srgbClr val="C0C0C0"/>
                              </a:highlight>
                              <a:latin typeface="Comic Sans MS" panose="030F0702030302020204" pitchFamily="66" charset="0"/>
                            </a:rPr>
                            <a:t>10</a:t>
                          </a:r>
                          <a:r>
                            <a:rPr lang="en-GB" sz="800" dirty="0">
                              <a:effectLst/>
                              <a:latin typeface="Comic Sans MS" panose="030F0702030302020204" pitchFamily="66" charset="0"/>
                            </a:rPr>
                            <a:t>a</a:t>
                          </a:r>
                          <a:r>
                            <a:rPr lang="en-GB" sz="800" baseline="30000" dirty="0">
                              <a:effectLst/>
                              <a:latin typeface="Comic Sans MS" panose="030F0702030302020204" pitchFamily="66" charset="0"/>
                            </a:rPr>
                            <a:t>6</a:t>
                          </a:r>
                          <a:r>
                            <a:rPr lang="en-GB" sz="800" dirty="0">
                              <a:effectLst/>
                              <a:latin typeface="Comic Sans MS" panose="030F0702030302020204" pitchFamily="66" charset="0"/>
                            </a:rPr>
                            <a:t> ÷ </a:t>
                          </a:r>
                          <a:r>
                            <a:rPr lang="en-GB" sz="800" dirty="0">
                              <a:effectLst/>
                              <a:highlight>
                                <a:srgbClr val="C0C0C0"/>
                              </a:highlight>
                              <a:latin typeface="Comic Sans MS" panose="030F0702030302020204" pitchFamily="66" charset="0"/>
                            </a:rPr>
                            <a:t>5</a:t>
                          </a:r>
                          <a:r>
                            <a:rPr lang="en-GB" sz="800" dirty="0">
                              <a:effectLst/>
                              <a:latin typeface="Comic Sans MS" panose="030F0702030302020204" pitchFamily="66" charset="0"/>
                            </a:rPr>
                            <a:t>a</a:t>
                          </a:r>
                          <a:r>
                            <a:rPr lang="en-GB" sz="800" baseline="30000" dirty="0">
                              <a:effectLst/>
                              <a:latin typeface="Comic Sans MS" panose="030F0702030302020204" pitchFamily="66" charset="0"/>
                            </a:rPr>
                            <a:t>4</a:t>
                          </a:r>
                          <a:r>
                            <a:rPr lang="en-GB" sz="800" dirty="0">
                              <a:effectLst/>
                              <a:latin typeface="Comic Sans MS" panose="030F0702030302020204" pitchFamily="66" charset="0"/>
                            </a:rPr>
                            <a:t> = 2a</a:t>
                          </a:r>
                          <a:r>
                            <a:rPr lang="en-GB" sz="800" baseline="30000" dirty="0">
                              <a:effectLst/>
                              <a:latin typeface="Comic Sans MS" panose="030F0702030302020204" pitchFamily="66" charset="0"/>
                            </a:rPr>
                            <a:t>2 </a:t>
                          </a:r>
                          <a:r>
                            <a:rPr lang="en-GB" sz="800" dirty="0">
                              <a:effectLst/>
                              <a:latin typeface="Comic Sans MS" panose="030F0702030302020204" pitchFamily="66" charset="0"/>
                            </a:rPr>
                            <a:t>– when there are co-</a:t>
                          </a:r>
                          <a:r>
                            <a:rPr lang="en-GB" sz="800" dirty="0" err="1">
                              <a:effectLst/>
                              <a:latin typeface="Comic Sans MS" panose="030F0702030302020204" pitchFamily="66" charset="0"/>
                            </a:rPr>
                            <a:t>efficients</a:t>
                          </a:r>
                          <a:r>
                            <a:rPr lang="en-GB" sz="800" dirty="0">
                              <a:effectLst/>
                              <a:latin typeface="Comic Sans MS" panose="030F0702030302020204" pitchFamily="66" charset="0"/>
                            </a:rPr>
                            <a:t> we treat them ‘normally’, we multiply or divide as we would if the algebra was not </a:t>
                          </a:r>
                          <a:r>
                            <a:rPr lang="en-GB" sz="800" dirty="0" smtClean="0">
                              <a:effectLst/>
                              <a:latin typeface="Comic Sans MS" panose="030F0702030302020204" pitchFamily="66" charset="0"/>
                            </a:rPr>
                            <a:t>there</a:t>
                          </a: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800" dirty="0" smtClean="0">
                              <a:solidFill>
                                <a:srgbClr val="7030A0"/>
                              </a:solidFill>
                            </a:rPr>
                            <a:t>x</a:t>
                          </a:r>
                          <a:r>
                            <a:rPr lang="en-GB" sz="800" baseline="30000" dirty="0" smtClean="0">
                              <a:solidFill>
                                <a:srgbClr val="7030A0"/>
                              </a:solidFill>
                            </a:rPr>
                            <a:t>2</a:t>
                          </a:r>
                          <a:r>
                            <a:rPr lang="en-GB" sz="800" dirty="0" smtClean="0">
                              <a:solidFill>
                                <a:srgbClr val="7030A0"/>
                              </a:solidFill>
                            </a:rPr>
                            <a:t>(x + 3) = x</a:t>
                          </a:r>
                          <a:r>
                            <a:rPr lang="en-GB" sz="800" baseline="30000" dirty="0" smtClean="0">
                              <a:solidFill>
                                <a:srgbClr val="7030A0"/>
                              </a:solidFill>
                            </a:rPr>
                            <a:t>2</a:t>
                          </a:r>
                          <a:r>
                            <a:rPr lang="en-GB" sz="800" dirty="0" smtClean="0">
                              <a:solidFill>
                                <a:srgbClr val="7030A0"/>
                              </a:solidFill>
                            </a:rPr>
                            <a:t> + 3x</a:t>
                          </a:r>
                          <a:r>
                            <a:rPr lang="en-GB" sz="800" baseline="30000" dirty="0" smtClean="0">
                              <a:solidFill>
                                <a:srgbClr val="7030A0"/>
                              </a:solidFill>
                            </a:rPr>
                            <a:t>2</a:t>
                          </a:r>
                          <a:r>
                            <a:rPr lang="en-GB" sz="800" dirty="0" smtClean="0">
                              <a:solidFill>
                                <a:srgbClr val="7030A0"/>
                              </a:solidFill>
                            </a:rPr>
                            <a:t>  – when expanding</a:t>
                          </a:r>
                          <a:r>
                            <a:rPr lang="en-GB" sz="800" baseline="0" dirty="0" smtClean="0">
                              <a:solidFill>
                                <a:srgbClr val="7030A0"/>
                              </a:solidFill>
                            </a:rPr>
                            <a:t> brackets with indices we use the same rules as when we multiply indices.</a:t>
                          </a:r>
                          <a:endParaRPr lang="en-GB" sz="800" dirty="0" smtClean="0">
                            <a:solidFill>
                              <a:srgbClr val="7030A0"/>
                            </a:solidFill>
                          </a:endParaRPr>
                        </a:p>
                      </a:txBody>
                      <a:tcPr marL="68580" marR="68580" marT="0" marB="0"/>
                    </a:tc>
                  </a:tr>
                  <a:tr h="872964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700" dirty="0" smtClean="0">
                              <a:solidFill>
                                <a:srgbClr val="7030A0"/>
                              </a:solidFill>
                              <a:effectLst/>
                              <a:latin typeface="Comic Sans MS" panose="030F0702030302020204" pitchFamily="66" charset="0"/>
                              <a:ea typeface="Calibri"/>
                              <a:cs typeface="Times New Roman"/>
                            </a:rPr>
                            <a:t>Substitution</a:t>
                          </a:r>
                          <a:endParaRPr lang="en-GB" sz="700" dirty="0">
                            <a:solidFill>
                              <a:srgbClr val="7030A0"/>
                            </a:solidFill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800" dirty="0" smtClean="0">
                              <a:solidFill>
                                <a:srgbClr val="7030A0"/>
                              </a:solidFill>
                              <a:effectLst/>
                              <a:latin typeface="Comic Sans MS" panose="030F0702030302020204" pitchFamily="66" charset="0"/>
                              <a:ea typeface="Calibri"/>
                              <a:cs typeface="Times New Roman"/>
                            </a:rPr>
                            <a:t>We</a:t>
                          </a:r>
                          <a:r>
                            <a:rPr lang="en-GB" sz="800" baseline="0" dirty="0" smtClean="0">
                              <a:solidFill>
                                <a:srgbClr val="7030A0"/>
                              </a:solidFill>
                              <a:effectLst/>
                              <a:latin typeface="Comic Sans MS" panose="030F0702030302020204" pitchFamily="66" charset="0"/>
                              <a:ea typeface="Calibri"/>
                              <a:cs typeface="Times New Roman"/>
                            </a:rPr>
                            <a:t> put numbers where the letters are, remembering to use BIDMAS to know which order to do the calculations.</a:t>
                          </a:r>
                          <a:endParaRPr lang="en-GB" sz="800" dirty="0">
                            <a:solidFill>
                              <a:srgbClr val="7030A0"/>
                            </a:solidFill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1152128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700" dirty="0" smtClean="0">
                              <a:solidFill>
                                <a:srgbClr val="7030A0"/>
                              </a:solidFill>
                              <a:effectLst/>
                              <a:latin typeface="Comic Sans MS" panose="030F0702030302020204" pitchFamily="66" charset="0"/>
                              <a:ea typeface="Calibri"/>
                              <a:cs typeface="Times New Roman"/>
                            </a:rPr>
                            <a:t>Rearrange (Change the subject)</a:t>
                          </a:r>
                          <a:endParaRPr lang="en-GB" sz="700" dirty="0">
                            <a:solidFill>
                              <a:srgbClr val="7030A0"/>
                            </a:solidFill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800" dirty="0" smtClean="0">
                              <a:effectLst/>
                              <a:latin typeface="Comic Sans MS" panose="030F0702030302020204" pitchFamily="66" charset="0"/>
                              <a:ea typeface="Calibri"/>
                              <a:cs typeface="Times New Roman"/>
                            </a:rPr>
                            <a:t>When we rearrange,</a:t>
                          </a:r>
                          <a:r>
                            <a:rPr lang="en-GB" sz="800" baseline="0" dirty="0" smtClean="0">
                              <a:effectLst/>
                              <a:latin typeface="Comic Sans MS" panose="030F0702030302020204" pitchFamily="66" charset="0"/>
                              <a:ea typeface="Calibri"/>
                              <a:cs typeface="Times New Roman"/>
                            </a:rPr>
                            <a:t> we use the same method as when we solve equations by balancing both sides and doing the ‘inverse’.</a:t>
                          </a:r>
                          <a:endParaRPr lang="en-GB" sz="800" dirty="0" smtClean="0"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800" dirty="0" smtClean="0">
                              <a:effectLst/>
                              <a:latin typeface="Comic Sans MS" panose="030F0702030302020204" pitchFamily="66" charset="0"/>
                              <a:ea typeface="Calibri"/>
                              <a:cs typeface="Times New Roman"/>
                            </a:rPr>
                            <a:t>Rearrange to make y the subject:</a:t>
                          </a:r>
                          <a:endParaRPr lang="en-GB" sz="800" dirty="0"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122413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800" dirty="0" smtClean="0">
                              <a:effectLst/>
                              <a:latin typeface="Comic Sans MS" panose="030F0702030302020204" pitchFamily="66" charset="0"/>
                              <a:ea typeface="Calibri"/>
                              <a:cs typeface="Times New Roman"/>
                            </a:rPr>
                            <a:t>Expanding</a:t>
                          </a:r>
                          <a:endParaRPr lang="en-GB" sz="800" dirty="0"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endParaRPr lang="en-GB" sz="800" dirty="0"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1296144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800" dirty="0" smtClean="0">
                              <a:effectLst/>
                              <a:latin typeface="Comic Sans MS" panose="030F0702030302020204" pitchFamily="66" charset="0"/>
                              <a:ea typeface="Calibri"/>
                              <a:cs typeface="Times New Roman"/>
                            </a:rPr>
                            <a:t>Factorising</a:t>
                          </a:r>
                          <a:endParaRPr lang="en-GB" sz="800" dirty="0"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endParaRPr lang="en-GB" sz="800" dirty="0"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2" name="Table 1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51058010"/>
                  </p:ext>
                </p:extLst>
              </p:nvPr>
            </p:nvGraphicFramePr>
            <p:xfrm>
              <a:off x="5220072" y="476672"/>
              <a:ext cx="3744416" cy="6336704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720080"/>
                    <a:gridCol w="3024336"/>
                  </a:tblGrid>
                  <a:tr h="216024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800" dirty="0" smtClean="0">
                              <a:effectLst/>
                              <a:latin typeface="Comic Sans MS" panose="030F0702030302020204" pitchFamily="66" charset="0"/>
                            </a:rPr>
                            <a:t>Simplifying</a:t>
                          </a:r>
                          <a:endParaRPr lang="en-GB" sz="800" dirty="0" smtClean="0"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800" dirty="0">
                              <a:effectLst/>
                              <a:latin typeface="Comic Sans MS" panose="030F0702030302020204" pitchFamily="66" charset="0"/>
                            </a:rPr>
                            <a:t>Multiplying and Dividing:</a:t>
                          </a:r>
                          <a:endParaRPr lang="en-GB" sz="800" dirty="0"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1575308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endParaRPr lang="en-GB" sz="800" dirty="0"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 rotWithShape="1">
                          <a:blip r:embed="rId3"/>
                          <a:stretch>
                            <a:fillRect l="-23742" t="-15058" b="-288031"/>
                          </a:stretch>
                        </a:blipFill>
                      </a:tcPr>
                    </a:tc>
                  </a:tr>
                  <a:tr h="872964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700" dirty="0" smtClean="0">
                              <a:solidFill>
                                <a:srgbClr val="7030A0"/>
                              </a:solidFill>
                              <a:effectLst/>
                              <a:latin typeface="Comic Sans MS" panose="030F0702030302020204" pitchFamily="66" charset="0"/>
                              <a:ea typeface="Calibri"/>
                              <a:cs typeface="Times New Roman"/>
                            </a:rPr>
                            <a:t>Substitution</a:t>
                          </a:r>
                          <a:endParaRPr lang="en-GB" sz="700" dirty="0">
                            <a:solidFill>
                              <a:srgbClr val="7030A0"/>
                            </a:solidFill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800" dirty="0" smtClean="0">
                              <a:solidFill>
                                <a:srgbClr val="7030A0"/>
                              </a:solidFill>
                              <a:effectLst/>
                              <a:latin typeface="Comic Sans MS" panose="030F0702030302020204" pitchFamily="66" charset="0"/>
                              <a:ea typeface="Calibri"/>
                              <a:cs typeface="Times New Roman"/>
                            </a:rPr>
                            <a:t>We</a:t>
                          </a:r>
                          <a:r>
                            <a:rPr lang="en-GB" sz="800" baseline="0" dirty="0" smtClean="0">
                              <a:solidFill>
                                <a:srgbClr val="7030A0"/>
                              </a:solidFill>
                              <a:effectLst/>
                              <a:latin typeface="Comic Sans MS" panose="030F0702030302020204" pitchFamily="66" charset="0"/>
                              <a:ea typeface="Calibri"/>
                              <a:cs typeface="Times New Roman"/>
                            </a:rPr>
                            <a:t> put numbers where the letters are, remembering to use BIDMAS to know which order to do the calculations.</a:t>
                          </a:r>
                          <a:endParaRPr lang="en-GB" sz="800" dirty="0">
                            <a:solidFill>
                              <a:srgbClr val="7030A0"/>
                            </a:solidFill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1152128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700" dirty="0" smtClean="0">
                              <a:solidFill>
                                <a:srgbClr val="7030A0"/>
                              </a:solidFill>
                              <a:effectLst/>
                              <a:latin typeface="Comic Sans MS" panose="030F0702030302020204" pitchFamily="66" charset="0"/>
                              <a:ea typeface="Calibri"/>
                              <a:cs typeface="Times New Roman"/>
                            </a:rPr>
                            <a:t>Rearrange (Change the subject)</a:t>
                          </a:r>
                          <a:endParaRPr lang="en-GB" sz="700" dirty="0">
                            <a:solidFill>
                              <a:srgbClr val="7030A0"/>
                            </a:solidFill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800" dirty="0" smtClean="0">
                              <a:effectLst/>
                              <a:latin typeface="Comic Sans MS" panose="030F0702030302020204" pitchFamily="66" charset="0"/>
                              <a:ea typeface="Calibri"/>
                              <a:cs typeface="Times New Roman"/>
                            </a:rPr>
                            <a:t>When we rearrange,</a:t>
                          </a:r>
                          <a:r>
                            <a:rPr lang="en-GB" sz="800" baseline="0" dirty="0" smtClean="0">
                              <a:effectLst/>
                              <a:latin typeface="Comic Sans MS" panose="030F0702030302020204" pitchFamily="66" charset="0"/>
                              <a:ea typeface="Calibri"/>
                              <a:cs typeface="Times New Roman"/>
                            </a:rPr>
                            <a:t> we use the same method as when we solve equations by balancing both sides and doing the ‘inverse’.</a:t>
                          </a:r>
                          <a:endParaRPr lang="en-GB" sz="800" dirty="0" smtClean="0"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800" dirty="0" smtClean="0">
                              <a:effectLst/>
                              <a:latin typeface="Comic Sans MS" panose="030F0702030302020204" pitchFamily="66" charset="0"/>
                              <a:ea typeface="Calibri"/>
                              <a:cs typeface="Times New Roman"/>
                            </a:rPr>
                            <a:t>Rearrange to make y the subject:</a:t>
                          </a:r>
                          <a:endParaRPr lang="en-GB" sz="800" dirty="0"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122413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800" dirty="0" smtClean="0">
                              <a:effectLst/>
                              <a:latin typeface="Comic Sans MS" panose="030F0702030302020204" pitchFamily="66" charset="0"/>
                              <a:ea typeface="Calibri"/>
                              <a:cs typeface="Times New Roman"/>
                            </a:rPr>
                            <a:t>Expanding</a:t>
                          </a:r>
                          <a:endParaRPr lang="en-GB" sz="800" dirty="0"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endParaRPr lang="en-GB" sz="800" dirty="0"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1296144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800" dirty="0" smtClean="0">
                              <a:effectLst/>
                              <a:latin typeface="Comic Sans MS" panose="030F0702030302020204" pitchFamily="66" charset="0"/>
                              <a:ea typeface="Calibri"/>
                              <a:cs typeface="Times New Roman"/>
                            </a:rPr>
                            <a:t>Factorising</a:t>
                          </a:r>
                          <a:endParaRPr lang="en-GB" sz="800" dirty="0"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endParaRPr lang="en-GB" sz="800" dirty="0"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</a:tbl>
              </a:graphicData>
            </a:graphic>
          </p:graphicFrame>
        </mc:Fallback>
      </mc:AlternateContent>
      <p:pic>
        <p:nvPicPr>
          <p:cNvPr id="14" name="Picture 13"/>
          <p:cNvPicPr/>
          <p:nvPr/>
        </p:nvPicPr>
        <p:blipFill rotWithShape="1">
          <a:blip r:embed="rId4"/>
          <a:srcRect l="34775" t="25897" r="46475" b="42308"/>
          <a:stretch/>
        </p:blipFill>
        <p:spPr bwMode="auto">
          <a:xfrm>
            <a:off x="6062415" y="4509120"/>
            <a:ext cx="381793" cy="40463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Picture 14"/>
          <p:cNvPicPr/>
          <p:nvPr/>
        </p:nvPicPr>
        <p:blipFill rotWithShape="1">
          <a:blip r:embed="rId5"/>
          <a:srcRect l="35416" t="22307" r="24680" b="23846"/>
          <a:stretch/>
        </p:blipFill>
        <p:spPr bwMode="auto">
          <a:xfrm>
            <a:off x="6516216" y="4509120"/>
            <a:ext cx="768071" cy="64777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Picture 15"/>
          <p:cNvPicPr/>
          <p:nvPr/>
        </p:nvPicPr>
        <p:blipFill rotWithShape="1">
          <a:blip r:embed="rId6"/>
          <a:srcRect l="48076" t="36923" r="19392" b="18462"/>
          <a:stretch/>
        </p:blipFill>
        <p:spPr bwMode="auto">
          <a:xfrm>
            <a:off x="7380312" y="4509120"/>
            <a:ext cx="646743" cy="55435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7" name="Picture 16"/>
          <p:cNvPicPr/>
          <p:nvPr/>
        </p:nvPicPr>
        <p:blipFill rotWithShape="1">
          <a:blip r:embed="rId7"/>
          <a:srcRect l="38622" t="16923" r="18911" b="13334"/>
          <a:stretch/>
        </p:blipFill>
        <p:spPr bwMode="auto">
          <a:xfrm>
            <a:off x="8096491" y="4509120"/>
            <a:ext cx="844271" cy="86657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8" name="Picture 17"/>
          <p:cNvPicPr/>
          <p:nvPr/>
        </p:nvPicPr>
        <p:blipFill rotWithShape="1">
          <a:blip r:embed="rId8"/>
          <a:srcRect l="28846" t="22820" r="11057" b="24872"/>
          <a:stretch/>
        </p:blipFill>
        <p:spPr bwMode="auto">
          <a:xfrm>
            <a:off x="6012160" y="5733256"/>
            <a:ext cx="909024" cy="49450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9" name="Picture 18"/>
          <p:cNvPicPr/>
          <p:nvPr/>
        </p:nvPicPr>
        <p:blipFill rotWithShape="1">
          <a:blip r:embed="rId9"/>
          <a:srcRect l="29166" t="22563" r="12660" b="24360"/>
          <a:stretch/>
        </p:blipFill>
        <p:spPr bwMode="auto">
          <a:xfrm>
            <a:off x="6025493" y="6237312"/>
            <a:ext cx="879935" cy="50178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" name="Picture 19"/>
          <p:cNvPicPr/>
          <p:nvPr/>
        </p:nvPicPr>
        <p:blipFill rotWithShape="1">
          <a:blip r:embed="rId10"/>
          <a:srcRect l="29487" t="23332" r="8334" b="25386"/>
          <a:stretch/>
        </p:blipFill>
        <p:spPr bwMode="auto">
          <a:xfrm>
            <a:off x="6948264" y="6165304"/>
            <a:ext cx="1095295" cy="56458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1" name="Picture 20"/>
          <p:cNvPicPr/>
          <p:nvPr/>
        </p:nvPicPr>
        <p:blipFill rotWithShape="1">
          <a:blip r:embed="rId11"/>
          <a:srcRect l="35416" t="24102" r="25801" b="17436"/>
          <a:stretch/>
        </p:blipFill>
        <p:spPr bwMode="auto">
          <a:xfrm>
            <a:off x="8100392" y="5977214"/>
            <a:ext cx="811076" cy="76415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5944305" y="4296992"/>
            <a:ext cx="69156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latin typeface="Comic Sans MS" panose="030F0702030302020204" pitchFamily="66" charset="0"/>
              </a:rPr>
              <a:t>S</a:t>
            </a:r>
            <a:r>
              <a:rPr lang="en-GB" sz="800" dirty="0" smtClean="0">
                <a:latin typeface="Comic Sans MS" panose="030F0702030302020204" pitchFamily="66" charset="0"/>
              </a:rPr>
              <a:t>ingle</a:t>
            </a:r>
            <a:endParaRPr lang="en-GB" sz="800" dirty="0">
              <a:latin typeface="Comic Sans MS" panose="030F0702030302020204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567286" y="4316819"/>
            <a:ext cx="70779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 smtClean="0">
                <a:latin typeface="Comic Sans MS" panose="030F0702030302020204" pitchFamily="66" charset="0"/>
              </a:rPr>
              <a:t>Two single</a:t>
            </a:r>
            <a:endParaRPr lang="en-GB" sz="800" dirty="0">
              <a:latin typeface="Comic Sans MS" panose="030F0702030302020204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392597" y="4306845"/>
            <a:ext cx="70779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 smtClean="0">
                <a:latin typeface="Comic Sans MS" panose="030F0702030302020204" pitchFamily="66" charset="0"/>
              </a:rPr>
              <a:t>FOIL</a:t>
            </a:r>
            <a:endParaRPr lang="en-GB" sz="800" dirty="0">
              <a:latin typeface="Comic Sans MS" panose="030F0702030302020204" pitchFamily="66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164728" y="4306845"/>
            <a:ext cx="70779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 smtClean="0">
                <a:latin typeface="Comic Sans MS" panose="030F0702030302020204" pitchFamily="66" charset="0"/>
              </a:rPr>
              <a:t>Grid</a:t>
            </a:r>
            <a:endParaRPr lang="en-GB" sz="800" dirty="0">
              <a:latin typeface="Comic Sans MS" panose="030F0702030302020204" pitchFamily="66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946295" y="5517232"/>
            <a:ext cx="143401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 smtClean="0">
                <a:latin typeface="Comic Sans MS" panose="030F0702030302020204" pitchFamily="66" charset="0"/>
              </a:rPr>
              <a:t>One common factor</a:t>
            </a:r>
            <a:endParaRPr lang="en-GB" sz="800" dirty="0">
              <a:latin typeface="Comic Sans MS" panose="030F0702030302020204" pitchFamily="66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876256" y="5892528"/>
            <a:ext cx="143401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 smtClean="0">
                <a:latin typeface="Comic Sans MS" panose="030F0702030302020204" pitchFamily="66" charset="0"/>
              </a:rPr>
              <a:t>Two common factors</a:t>
            </a:r>
            <a:endParaRPr lang="en-GB" sz="800" dirty="0">
              <a:latin typeface="Comic Sans MS" panose="030F0702030302020204" pitchFamily="66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028384" y="5805844"/>
            <a:ext cx="71700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latin typeface="Comic Sans MS" panose="030F0702030302020204" pitchFamily="66" charset="0"/>
              </a:rPr>
              <a:t>Q</a:t>
            </a:r>
            <a:r>
              <a:rPr lang="en-GB" sz="800" dirty="0" smtClean="0">
                <a:latin typeface="Comic Sans MS" panose="030F0702030302020204" pitchFamily="66" charset="0"/>
              </a:rPr>
              <a:t>uadratic</a:t>
            </a:r>
            <a:endParaRPr lang="en-GB" sz="800" dirty="0">
              <a:latin typeface="Comic Sans MS" panose="030F0702030302020204" pitchFamily="66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5868144" y="5229200"/>
                <a:ext cx="2388795" cy="2929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15000"/>
                  </a:lnSpc>
                  <a:tabLst>
                    <a:tab pos="457200" algn="l"/>
                  </a:tabLst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GB" sz="800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800" b="0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GB" sz="800" b="0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GB" sz="800" i="1" dirty="0" smtClean="0">
                        <a:solidFill>
                          <a:schemeClr val="tx1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en-GB" sz="800" dirty="0" smtClean="0">
                    <a:solidFill>
                      <a:schemeClr val="tx1"/>
                    </a:solidFill>
                    <a:latin typeface="Comic Sans MS" panose="030F0702030302020204" pitchFamily="66" charset="0"/>
                  </a:rPr>
                  <a:t>(8x </a:t>
                </a:r>
                <a:r>
                  <a:rPr lang="en-GB" sz="800" dirty="0">
                    <a:solidFill>
                      <a:schemeClr val="tx1"/>
                    </a:solidFill>
                    <a:latin typeface="Comic Sans MS" panose="030F0702030302020204" pitchFamily="66" charset="0"/>
                  </a:rPr>
                  <a:t>+</a:t>
                </a:r>
                <a:r>
                  <a:rPr lang="en-GB" sz="800" dirty="0" smtClean="0">
                    <a:solidFill>
                      <a:schemeClr val="tx1"/>
                    </a:solidFill>
                    <a:latin typeface="Comic Sans MS" panose="030F0702030302020204" pitchFamily="66" charset="0"/>
                  </a:rPr>
                  <a:t>6)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800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800" b="0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GB" sz="800" b="0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800" dirty="0">
                    <a:solidFill>
                      <a:schemeClr val="tx1"/>
                    </a:solidFill>
                    <a:latin typeface="Comic Sans MS" panose="030F0702030302020204" pitchFamily="66" charset="0"/>
                  </a:rPr>
                  <a:t>(</a:t>
                </a:r>
                <a:r>
                  <a:rPr lang="en-GB" sz="800" dirty="0" smtClean="0">
                    <a:solidFill>
                      <a:schemeClr val="tx1"/>
                    </a:solidFill>
                    <a:latin typeface="Comic Sans MS" panose="030F0702030302020204" pitchFamily="66" charset="0"/>
                  </a:rPr>
                  <a:t>9</a:t>
                </a:r>
                <a:r>
                  <a:rPr lang="en-GB" sz="800" dirty="0">
                    <a:solidFill>
                      <a:schemeClr val="tx1"/>
                    </a:solidFill>
                    <a:latin typeface="Comic Sans MS" panose="030F0702030302020204" pitchFamily="66" charset="0"/>
                  </a:rPr>
                  <a:t>x + </a:t>
                </a:r>
                <a:r>
                  <a:rPr lang="en-GB" sz="800" dirty="0" smtClean="0">
                    <a:solidFill>
                      <a:schemeClr val="tx1"/>
                    </a:solidFill>
                    <a:latin typeface="Comic Sans MS" panose="030F0702030302020204" pitchFamily="66" charset="0"/>
                  </a:rPr>
                  <a:t>12) = 4x + 3 + 3x + 4 = 7x + 7</a:t>
                </a:r>
                <a:endParaRPr lang="en-GB" sz="800" dirty="0">
                  <a:solidFill>
                    <a:schemeClr val="tx1"/>
                  </a:solidFill>
                  <a:latin typeface="Comic Sans MS" panose="030F0702030302020204" pitchFamily="66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8144" y="5229200"/>
                <a:ext cx="2388795" cy="292965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49" t="20553" r="10156" b="39724"/>
          <a:stretch/>
        </p:blipFill>
        <p:spPr bwMode="auto">
          <a:xfrm>
            <a:off x="6007826" y="2564904"/>
            <a:ext cx="833182" cy="533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33" t="20778" r="15381" b="36047"/>
          <a:stretch/>
        </p:blipFill>
        <p:spPr bwMode="auto">
          <a:xfrm>
            <a:off x="7158333" y="2564904"/>
            <a:ext cx="600430" cy="533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38" t="17287" r="17357" b="35640"/>
          <a:stretch/>
        </p:blipFill>
        <p:spPr bwMode="auto">
          <a:xfrm>
            <a:off x="8028384" y="2564904"/>
            <a:ext cx="718337" cy="53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69" t="28788" r="23588" b="35606"/>
          <a:stretch/>
        </p:blipFill>
        <p:spPr bwMode="auto">
          <a:xfrm>
            <a:off x="6002199" y="3830124"/>
            <a:ext cx="442010" cy="440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46" t="26489" r="19366" b="27731"/>
          <a:stretch/>
        </p:blipFill>
        <p:spPr bwMode="auto">
          <a:xfrm>
            <a:off x="6588224" y="3717032"/>
            <a:ext cx="518056" cy="553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06" t="22419" r="24638" b="15990"/>
          <a:stretch/>
        </p:blipFill>
        <p:spPr bwMode="auto">
          <a:xfrm>
            <a:off x="7724740" y="3456787"/>
            <a:ext cx="439988" cy="767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6803749" y="4823630"/>
            <a:ext cx="45719" cy="109401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/>
          <p:cNvSpPr txBox="1"/>
          <p:nvPr/>
        </p:nvSpPr>
        <p:spPr>
          <a:xfrm>
            <a:off x="6705600" y="4786295"/>
            <a:ext cx="23596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dirty="0" smtClean="0">
                <a:solidFill>
                  <a:schemeClr val="accent1">
                    <a:lumMod val="75000"/>
                  </a:schemeClr>
                </a:solidFill>
              </a:rPr>
              <a:t>6</a:t>
            </a:r>
            <a:endParaRPr lang="en-GB" sz="8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7182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9391376"/>
              </p:ext>
            </p:extLst>
          </p:nvPr>
        </p:nvGraphicFramePr>
        <p:xfrm>
          <a:off x="130082" y="473142"/>
          <a:ext cx="4945974" cy="335532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76015"/>
                <a:gridCol w="3669959"/>
              </a:tblGrid>
              <a:tr h="2246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Comic Sans MS" panose="030F0702030302020204" pitchFamily="66" charset="0"/>
                        </a:rPr>
                        <a:t>Variable</a:t>
                      </a:r>
                      <a:endParaRPr lang="en-GB" sz="800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omic Sans MS" panose="030F0702030302020204" pitchFamily="66" charset="0"/>
                        </a:rPr>
                        <a:t>A symbol for a number we don’t know yet (usually a letter).</a:t>
                      </a:r>
                      <a:endParaRPr lang="en-GB" sz="80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</a:tr>
              <a:tr h="2494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omic Sans MS" panose="030F0702030302020204" pitchFamily="66" charset="0"/>
                        </a:rPr>
                        <a:t>Term</a:t>
                      </a:r>
                      <a:endParaRPr lang="en-GB" sz="80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Comic Sans MS" panose="030F0702030302020204" pitchFamily="66" charset="0"/>
                        </a:rPr>
                        <a:t>a ‘part’ of an expression separated by an add or subtract. EG 2a + 4b – </a:t>
                      </a:r>
                      <a:r>
                        <a:rPr lang="en-GB" sz="800" dirty="0" smtClean="0">
                          <a:effectLst/>
                          <a:latin typeface="Comic Sans MS" panose="030F0702030302020204" pitchFamily="66" charset="0"/>
                        </a:rPr>
                        <a:t>has</a:t>
                      </a:r>
                      <a:r>
                        <a:rPr lang="en-GB" sz="800" baseline="0" dirty="0" smtClean="0">
                          <a:effectLst/>
                          <a:latin typeface="Comic Sans MS" panose="030F0702030302020204" pitchFamily="66" charset="0"/>
                        </a:rPr>
                        <a:t> two terms</a:t>
                      </a:r>
                      <a:endParaRPr lang="en-GB" sz="800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</a:tr>
              <a:tr h="2494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omic Sans MS" panose="030F0702030302020204" pitchFamily="66" charset="0"/>
                        </a:rPr>
                        <a:t>Like terms</a:t>
                      </a:r>
                      <a:endParaRPr lang="en-GB" sz="80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omic Sans MS" panose="030F0702030302020204" pitchFamily="66" charset="0"/>
                        </a:rPr>
                        <a:t>Terms that contain identical variables.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GB" sz="80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</a:tr>
              <a:tr h="3779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omic Sans MS" panose="030F0702030302020204" pitchFamily="66" charset="0"/>
                        </a:rPr>
                        <a:t>Expression</a:t>
                      </a:r>
                      <a:endParaRPr lang="en-GB" sz="80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Comic Sans MS" panose="030F0702030302020204" pitchFamily="66" charset="0"/>
                        </a:rPr>
                        <a:t>Terms grouped together with additions and subtractions to show the value of something.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GB" sz="800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</a:tr>
              <a:tr h="3779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omic Sans MS" panose="030F0702030302020204" pitchFamily="66" charset="0"/>
                        </a:rPr>
                        <a:t>Simplify Expressions</a:t>
                      </a:r>
                      <a:endParaRPr lang="en-GB" sz="80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Comic Sans MS" panose="030F0702030302020204" pitchFamily="66" charset="0"/>
                        </a:rPr>
                        <a:t>Writing an expression shorter or in an easier to use form often by collecting like terms.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GB" sz="800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</a:tr>
              <a:tr h="4492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omic Sans MS" panose="030F0702030302020204" pitchFamily="66" charset="0"/>
                        </a:rPr>
                        <a:t>Expand</a:t>
                      </a:r>
                      <a:endParaRPr lang="en-GB" sz="80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Comic Sans MS" panose="030F0702030302020204" pitchFamily="66" charset="0"/>
                        </a:rPr>
                        <a:t>Removing brackets from an expression by multiplying everything inside by what is outside.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GB" sz="800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</a:tr>
              <a:tr h="2494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omic Sans MS" panose="030F0702030302020204" pitchFamily="66" charset="0"/>
                        </a:rPr>
                        <a:t>Factorise</a:t>
                      </a:r>
                      <a:endParaRPr lang="en-GB" sz="80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Comic Sans MS" panose="030F0702030302020204" pitchFamily="66" charset="0"/>
                        </a:rPr>
                        <a:t>The opposite of expanding. Put brackets into an expression by removing a common factor.</a:t>
                      </a:r>
                      <a:endParaRPr lang="en-GB" sz="800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</a:tr>
              <a:tr h="2494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 smtClean="0">
                          <a:solidFill>
                            <a:srgbClr val="7030A0"/>
                          </a:solidFill>
                          <a:effectLst/>
                          <a:latin typeface="Comic Sans MS" panose="030F0702030302020204" pitchFamily="66" charset="0"/>
                          <a:ea typeface="Calibri"/>
                          <a:cs typeface="Times New Roman"/>
                        </a:rPr>
                        <a:t>Rearrange (Change the subject)</a:t>
                      </a:r>
                      <a:endParaRPr lang="en-GB" sz="800" dirty="0">
                        <a:solidFill>
                          <a:srgbClr val="7030A0"/>
                        </a:solidFill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 smtClean="0">
                          <a:effectLst/>
                          <a:latin typeface="Comic Sans MS" panose="030F0702030302020204" pitchFamily="66" charset="0"/>
                        </a:rPr>
                        <a:t>So that another variable is the subject. </a:t>
                      </a:r>
                      <a:endParaRPr lang="en-GB" sz="100" dirty="0">
                        <a:solidFill>
                          <a:srgbClr val="7030A0"/>
                        </a:solidFill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</a:tr>
              <a:tr h="2494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omic Sans MS" panose="030F0702030302020204" pitchFamily="66" charset="0"/>
                        </a:rPr>
                        <a:t>Coefficient</a:t>
                      </a:r>
                      <a:endParaRPr lang="en-GB" sz="80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Comic Sans MS" panose="030F0702030302020204" pitchFamily="66" charset="0"/>
                        </a:rPr>
                        <a:t>The number you multiply a variable by.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GB" sz="800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</a:tr>
              <a:tr h="2494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Comic Sans MS" panose="030F0702030302020204" pitchFamily="66" charset="0"/>
                        </a:rPr>
                        <a:t>Quadratic</a:t>
                      </a:r>
                      <a:endParaRPr lang="en-GB" sz="800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Comic Sans MS" panose="030F0702030302020204" pitchFamily="66" charset="0"/>
                        </a:rPr>
                        <a:t>An expression in the form ax</a:t>
                      </a:r>
                      <a:r>
                        <a:rPr lang="en-GB" sz="800" baseline="30000" dirty="0">
                          <a:effectLst/>
                          <a:latin typeface="Comic Sans MS" panose="030F0702030302020204" pitchFamily="66" charset="0"/>
                        </a:rPr>
                        <a:t>2</a:t>
                      </a:r>
                      <a:r>
                        <a:rPr lang="en-GB" sz="800" dirty="0">
                          <a:effectLst/>
                          <a:latin typeface="Comic Sans MS" panose="030F0702030302020204" pitchFamily="66" charset="0"/>
                        </a:rPr>
                        <a:t> + </a:t>
                      </a:r>
                      <a:r>
                        <a:rPr lang="en-GB" sz="800" dirty="0" err="1">
                          <a:effectLst/>
                          <a:latin typeface="Comic Sans MS" panose="030F0702030302020204" pitchFamily="66" charset="0"/>
                        </a:rPr>
                        <a:t>bx</a:t>
                      </a:r>
                      <a:r>
                        <a:rPr lang="en-GB" sz="800" dirty="0">
                          <a:effectLst/>
                          <a:latin typeface="Comic Sans MS" panose="030F0702030302020204" pitchFamily="66" charset="0"/>
                        </a:rPr>
                        <a:t> + c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GB" sz="800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</a:tr>
              <a:tr h="748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 smtClean="0">
                          <a:solidFill>
                            <a:srgbClr val="7030A0"/>
                          </a:solidFill>
                          <a:effectLst/>
                          <a:latin typeface="Comic Sans MS" panose="030F0702030302020204" pitchFamily="66" charset="0"/>
                          <a:ea typeface="Calibri"/>
                          <a:cs typeface="Times New Roman"/>
                        </a:rPr>
                        <a:t>Substitute</a:t>
                      </a:r>
                      <a:endParaRPr lang="en-GB" sz="800" dirty="0">
                        <a:solidFill>
                          <a:srgbClr val="7030A0"/>
                        </a:solidFill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kern="1200" dirty="0" smtClean="0">
                          <a:solidFill>
                            <a:srgbClr val="7030A0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Putting numbers where the letters are.</a:t>
                      </a:r>
                      <a:endParaRPr lang="en-GB" sz="800" kern="12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" dirty="0" smtClean="0">
                        <a:solidFill>
                          <a:srgbClr val="7030A0"/>
                        </a:solidFill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9195" marR="49195" marT="0" marB="0"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215508"/>
              </p:ext>
            </p:extLst>
          </p:nvPr>
        </p:nvGraphicFramePr>
        <p:xfrm>
          <a:off x="107504" y="4579213"/>
          <a:ext cx="4968552" cy="21621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08567"/>
                <a:gridCol w="3759985"/>
              </a:tblGrid>
              <a:tr h="29831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a x 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a</a:t>
                      </a:r>
                      <a:r>
                        <a:rPr lang="en-GB" sz="800" kern="1200" baseline="300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/>
                </a:tc>
              </a:tr>
              <a:tr h="29831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a + 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2a</a:t>
                      </a:r>
                    </a:p>
                  </a:txBody>
                  <a:tcPr/>
                </a:tc>
              </a:tr>
              <a:tr h="298319">
                <a:tc>
                  <a:txBody>
                    <a:bodyPr/>
                    <a:lstStyle/>
                    <a:p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a + 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expression - no equals sign</a:t>
                      </a:r>
                    </a:p>
                  </a:txBody>
                  <a:tcPr/>
                </a:tc>
              </a:tr>
              <a:tr h="298319">
                <a:tc>
                  <a:txBody>
                    <a:bodyPr/>
                    <a:lstStyle/>
                    <a:p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a + b = 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equation - with an equals sign</a:t>
                      </a:r>
                    </a:p>
                  </a:txBody>
                  <a:tcPr/>
                </a:tc>
              </a:tr>
              <a:tr h="29831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a + b ‹ 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inequality - uses the symbols in place of the equals sign to say if something is greater than or less than</a:t>
                      </a:r>
                    </a:p>
                  </a:txBody>
                  <a:tcPr/>
                </a:tc>
              </a:tr>
              <a:tr h="29831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a + b </a:t>
                      </a:r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≡</a:t>
                      </a:r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 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identity - like an equation but with three lines, it is an equation that is true no matter what values are substituted in</a:t>
                      </a:r>
                    </a:p>
                  </a:txBody>
                  <a:tcPr/>
                </a:tc>
              </a:tr>
              <a:tr h="29831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(a +</a:t>
                      </a:r>
                      <a:r>
                        <a:rPr lang="en-GB" sz="800" kern="12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 b)</a:t>
                      </a:r>
                      <a:r>
                        <a:rPr lang="en-GB" sz="800" kern="1200" baseline="300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2</a:t>
                      </a:r>
                      <a:endParaRPr lang="en-GB" sz="800" kern="1200" dirty="0" smtClean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(a + b)(a + b)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2123728" y="44624"/>
            <a:ext cx="35942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u="sng" dirty="0" smtClean="0">
                <a:latin typeface="Comic Sans MS" panose="030F0702030302020204" pitchFamily="66" charset="0"/>
              </a:rPr>
              <a:t>Year 10 Expressions Foundation</a:t>
            </a:r>
            <a:endParaRPr lang="en-GB" u="sng" dirty="0">
              <a:latin typeface="Comic Sans MS" panose="030F0702030302020204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5496" y="4304129"/>
            <a:ext cx="88838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u="sng" dirty="0">
                <a:latin typeface="Comic Sans MS" panose="030F0702030302020204" pitchFamily="66" charset="0"/>
              </a:rPr>
              <a:t>Key Facts</a:t>
            </a:r>
          </a:p>
        </p:txBody>
      </p:sp>
      <p:sp>
        <p:nvSpPr>
          <p:cNvPr id="8" name="Rectangle 7"/>
          <p:cNvSpPr/>
          <p:nvPr/>
        </p:nvSpPr>
        <p:spPr>
          <a:xfrm>
            <a:off x="5580112" y="188640"/>
            <a:ext cx="113685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u="sng" dirty="0">
                <a:latin typeface="Comic Sans MS" panose="030F0702030302020204" pitchFamily="66" charset="0"/>
              </a:rPr>
              <a:t>Key Concepts</a:t>
            </a:r>
          </a:p>
        </p:txBody>
      </p:sp>
      <p:sp>
        <p:nvSpPr>
          <p:cNvPr id="9" name="Rectangle 8"/>
          <p:cNvSpPr/>
          <p:nvPr/>
        </p:nvSpPr>
        <p:spPr>
          <a:xfrm>
            <a:off x="35496" y="199673"/>
            <a:ext cx="97013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u="sng" dirty="0">
                <a:latin typeface="Comic Sans MS" panose="030F0702030302020204" pitchFamily="66" charset="0"/>
              </a:rPr>
              <a:t>Key Words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" name="Table 1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79706749"/>
                  </p:ext>
                </p:extLst>
              </p:nvPr>
            </p:nvGraphicFramePr>
            <p:xfrm>
              <a:off x="5220072" y="476672"/>
              <a:ext cx="3744416" cy="6336704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720080"/>
                    <a:gridCol w="3024336"/>
                  </a:tblGrid>
                  <a:tr h="216024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800" dirty="0" smtClean="0">
                              <a:effectLst/>
                              <a:latin typeface="Comic Sans MS" panose="030F0702030302020204" pitchFamily="66" charset="0"/>
                            </a:rPr>
                            <a:t>Simplifying</a:t>
                          </a:r>
                          <a:endParaRPr lang="en-GB" sz="800" dirty="0" smtClean="0"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800" dirty="0">
                              <a:effectLst/>
                              <a:latin typeface="Comic Sans MS" panose="030F0702030302020204" pitchFamily="66" charset="0"/>
                            </a:rPr>
                            <a:t>Multiplying and Dividing:</a:t>
                          </a:r>
                          <a:endParaRPr lang="en-GB" sz="800" dirty="0"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72008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endParaRPr lang="en-GB" sz="800" dirty="0"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800" dirty="0">
                              <a:effectLst/>
                              <a:latin typeface="Comic Sans MS" panose="030F0702030302020204" pitchFamily="66" charset="0"/>
                            </a:rPr>
                            <a:t>a x b = ab – you can multiply algebra that are in different families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800" dirty="0">
                              <a:effectLst/>
                              <a:latin typeface="Comic Sans MS" panose="030F0702030302020204" pitchFamily="66" charset="0"/>
                            </a:rPr>
                            <a:t>a</a:t>
                          </a:r>
                          <a:r>
                            <a:rPr lang="en-GB" sz="800" baseline="30000" dirty="0">
                              <a:effectLst/>
                              <a:latin typeface="Comic Sans MS" panose="030F0702030302020204" pitchFamily="66" charset="0"/>
                            </a:rPr>
                            <a:t>3</a:t>
                          </a:r>
                          <a:r>
                            <a:rPr lang="en-GB" sz="800" dirty="0">
                              <a:effectLst/>
                              <a:latin typeface="Comic Sans MS" panose="030F0702030302020204" pitchFamily="66" charset="0"/>
                            </a:rPr>
                            <a:t> x a</a:t>
                          </a:r>
                          <a:r>
                            <a:rPr lang="en-GB" sz="800" baseline="30000" dirty="0">
                              <a:effectLst/>
                              <a:latin typeface="Comic Sans MS" panose="030F0702030302020204" pitchFamily="66" charset="0"/>
                            </a:rPr>
                            <a:t>2</a:t>
                          </a:r>
                          <a:r>
                            <a:rPr lang="en-GB" sz="800" dirty="0">
                              <a:effectLst/>
                              <a:latin typeface="Comic Sans MS" panose="030F0702030302020204" pitchFamily="66" charset="0"/>
                            </a:rPr>
                            <a:t> = a</a:t>
                          </a:r>
                          <a:r>
                            <a:rPr lang="en-GB" sz="800" baseline="30000" dirty="0">
                              <a:effectLst/>
                              <a:latin typeface="Comic Sans MS" panose="030F0702030302020204" pitchFamily="66" charset="0"/>
                            </a:rPr>
                            <a:t>5</a:t>
                          </a:r>
                          <a:r>
                            <a:rPr lang="en-GB" sz="800" dirty="0">
                              <a:effectLst/>
                              <a:latin typeface="Comic Sans MS" panose="030F0702030302020204" pitchFamily="66" charset="0"/>
                            </a:rPr>
                            <a:t> – when we multiply with powers, we add them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800" i="1" baseline="30000"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GB" sz="800" baseline="30000">
                                      <a:effectLst/>
                                      <a:latin typeface="Cambria Math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GB" sz="800" baseline="30000">
                                      <a:effectLst/>
                                      <a:latin typeface="Cambria Math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800" dirty="0">
                              <a:effectLst/>
                              <a:latin typeface="Comic Sans MS" panose="030F0702030302020204" pitchFamily="66" charset="0"/>
                            </a:rPr>
                            <a:t> = a ÷ b - we do not use the division (÷) symbol in algebra, we write divisions as fractions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800" dirty="0">
                              <a:effectLst/>
                              <a:latin typeface="Comic Sans MS" panose="030F0702030302020204" pitchFamily="66" charset="0"/>
                            </a:rPr>
                            <a:t>a</a:t>
                          </a:r>
                          <a:r>
                            <a:rPr lang="en-GB" sz="800" baseline="30000" dirty="0">
                              <a:effectLst/>
                              <a:latin typeface="Comic Sans MS" panose="030F0702030302020204" pitchFamily="66" charset="0"/>
                            </a:rPr>
                            <a:t>6</a:t>
                          </a:r>
                          <a:r>
                            <a:rPr lang="en-GB" sz="800" dirty="0">
                              <a:effectLst/>
                              <a:latin typeface="Comic Sans MS" panose="030F0702030302020204" pitchFamily="66" charset="0"/>
                            </a:rPr>
                            <a:t> ÷ a</a:t>
                          </a:r>
                          <a:r>
                            <a:rPr lang="en-GB" sz="800" baseline="30000" dirty="0">
                              <a:effectLst/>
                              <a:latin typeface="Comic Sans MS" panose="030F0702030302020204" pitchFamily="66" charset="0"/>
                            </a:rPr>
                            <a:t>4</a:t>
                          </a:r>
                          <a:r>
                            <a:rPr lang="en-GB" sz="800" dirty="0">
                              <a:effectLst/>
                              <a:latin typeface="Comic Sans MS" panose="030F0702030302020204" pitchFamily="66" charset="0"/>
                            </a:rPr>
                            <a:t> = a</a:t>
                          </a:r>
                          <a:r>
                            <a:rPr lang="en-GB" sz="800" baseline="30000" dirty="0">
                              <a:effectLst/>
                              <a:latin typeface="Comic Sans MS" panose="030F0702030302020204" pitchFamily="66" charset="0"/>
                            </a:rPr>
                            <a:t>2</a:t>
                          </a:r>
                          <a:r>
                            <a:rPr lang="en-GB" sz="800" dirty="0">
                              <a:effectLst/>
                              <a:latin typeface="Comic Sans MS" panose="030F0702030302020204" pitchFamily="66" charset="0"/>
                            </a:rPr>
                            <a:t> – when we divide with powers, we subtract them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800" dirty="0">
                              <a:effectLst/>
                              <a:highlight>
                                <a:srgbClr val="C0C0C0"/>
                              </a:highlight>
                              <a:latin typeface="Comic Sans MS" panose="030F0702030302020204" pitchFamily="66" charset="0"/>
                            </a:rPr>
                            <a:t>10</a:t>
                          </a:r>
                          <a:r>
                            <a:rPr lang="en-GB" sz="800" dirty="0">
                              <a:effectLst/>
                              <a:latin typeface="Comic Sans MS" panose="030F0702030302020204" pitchFamily="66" charset="0"/>
                            </a:rPr>
                            <a:t>a</a:t>
                          </a:r>
                          <a:r>
                            <a:rPr lang="en-GB" sz="800" baseline="30000" dirty="0">
                              <a:effectLst/>
                              <a:latin typeface="Comic Sans MS" panose="030F0702030302020204" pitchFamily="66" charset="0"/>
                            </a:rPr>
                            <a:t>6</a:t>
                          </a:r>
                          <a:r>
                            <a:rPr lang="en-GB" sz="800" dirty="0">
                              <a:effectLst/>
                              <a:latin typeface="Comic Sans MS" panose="030F0702030302020204" pitchFamily="66" charset="0"/>
                            </a:rPr>
                            <a:t> ÷ </a:t>
                          </a:r>
                          <a:r>
                            <a:rPr lang="en-GB" sz="800" dirty="0">
                              <a:effectLst/>
                              <a:highlight>
                                <a:srgbClr val="C0C0C0"/>
                              </a:highlight>
                              <a:latin typeface="Comic Sans MS" panose="030F0702030302020204" pitchFamily="66" charset="0"/>
                            </a:rPr>
                            <a:t>5</a:t>
                          </a:r>
                          <a:r>
                            <a:rPr lang="en-GB" sz="800" dirty="0">
                              <a:effectLst/>
                              <a:latin typeface="Comic Sans MS" panose="030F0702030302020204" pitchFamily="66" charset="0"/>
                            </a:rPr>
                            <a:t>a</a:t>
                          </a:r>
                          <a:r>
                            <a:rPr lang="en-GB" sz="800" baseline="30000" dirty="0">
                              <a:effectLst/>
                              <a:latin typeface="Comic Sans MS" panose="030F0702030302020204" pitchFamily="66" charset="0"/>
                            </a:rPr>
                            <a:t>4</a:t>
                          </a:r>
                          <a:r>
                            <a:rPr lang="en-GB" sz="800" dirty="0">
                              <a:effectLst/>
                              <a:latin typeface="Comic Sans MS" panose="030F0702030302020204" pitchFamily="66" charset="0"/>
                            </a:rPr>
                            <a:t> = 2a</a:t>
                          </a:r>
                          <a:r>
                            <a:rPr lang="en-GB" sz="800" baseline="30000" dirty="0">
                              <a:effectLst/>
                              <a:latin typeface="Comic Sans MS" panose="030F0702030302020204" pitchFamily="66" charset="0"/>
                            </a:rPr>
                            <a:t>2 </a:t>
                          </a:r>
                          <a:r>
                            <a:rPr lang="en-GB" sz="800" dirty="0">
                              <a:effectLst/>
                              <a:latin typeface="Comic Sans MS" panose="030F0702030302020204" pitchFamily="66" charset="0"/>
                            </a:rPr>
                            <a:t>– when there are co-</a:t>
                          </a:r>
                          <a:r>
                            <a:rPr lang="en-GB" sz="800" dirty="0" err="1">
                              <a:effectLst/>
                              <a:latin typeface="Comic Sans MS" panose="030F0702030302020204" pitchFamily="66" charset="0"/>
                            </a:rPr>
                            <a:t>efficients</a:t>
                          </a:r>
                          <a:r>
                            <a:rPr lang="en-GB" sz="800" dirty="0">
                              <a:effectLst/>
                              <a:latin typeface="Comic Sans MS" panose="030F0702030302020204" pitchFamily="66" charset="0"/>
                            </a:rPr>
                            <a:t> we treat them ‘normally’, we multiply or divide as we would if the algebra was not </a:t>
                          </a:r>
                          <a:r>
                            <a:rPr lang="en-GB" sz="800" dirty="0" smtClean="0">
                              <a:effectLst/>
                              <a:latin typeface="Comic Sans MS" panose="030F0702030302020204" pitchFamily="66" charset="0"/>
                            </a:rPr>
                            <a:t>there</a:t>
                          </a: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800" dirty="0" smtClean="0">
                              <a:solidFill>
                                <a:srgbClr val="7030A0"/>
                              </a:solidFill>
                            </a:rPr>
                            <a:t>x</a:t>
                          </a:r>
                          <a:r>
                            <a:rPr lang="en-GB" sz="800" baseline="30000" dirty="0" smtClean="0">
                              <a:solidFill>
                                <a:srgbClr val="7030A0"/>
                              </a:solidFill>
                            </a:rPr>
                            <a:t>2</a:t>
                          </a:r>
                          <a:r>
                            <a:rPr lang="en-GB" sz="800" dirty="0" smtClean="0">
                              <a:solidFill>
                                <a:srgbClr val="7030A0"/>
                              </a:solidFill>
                            </a:rPr>
                            <a:t>(x + 3) = x</a:t>
                          </a:r>
                          <a:r>
                            <a:rPr lang="en-GB" sz="800" baseline="30000" dirty="0" smtClean="0">
                              <a:solidFill>
                                <a:srgbClr val="7030A0"/>
                              </a:solidFill>
                            </a:rPr>
                            <a:t>2</a:t>
                          </a:r>
                          <a:r>
                            <a:rPr lang="en-GB" sz="800" dirty="0" smtClean="0">
                              <a:solidFill>
                                <a:srgbClr val="7030A0"/>
                              </a:solidFill>
                            </a:rPr>
                            <a:t> + 3x</a:t>
                          </a:r>
                          <a:r>
                            <a:rPr lang="en-GB" sz="800" baseline="30000" dirty="0" smtClean="0">
                              <a:solidFill>
                                <a:srgbClr val="7030A0"/>
                              </a:solidFill>
                            </a:rPr>
                            <a:t>2</a:t>
                          </a:r>
                          <a:r>
                            <a:rPr lang="en-GB" sz="800" dirty="0" smtClean="0">
                              <a:solidFill>
                                <a:srgbClr val="7030A0"/>
                              </a:solidFill>
                            </a:rPr>
                            <a:t>  – when expanding</a:t>
                          </a:r>
                          <a:r>
                            <a:rPr lang="en-GB" sz="800" baseline="0" dirty="0" smtClean="0">
                              <a:solidFill>
                                <a:srgbClr val="7030A0"/>
                              </a:solidFill>
                            </a:rPr>
                            <a:t> brackets with indices we use the same rules as when we multiply indices.</a:t>
                          </a:r>
                          <a:endParaRPr lang="en-GB" sz="800" dirty="0" smtClean="0">
                            <a:solidFill>
                              <a:srgbClr val="7030A0"/>
                            </a:solidFill>
                          </a:endParaRPr>
                        </a:p>
                      </a:txBody>
                      <a:tcPr marL="68580" marR="68580" marT="0" marB="0"/>
                    </a:tc>
                  </a:tr>
                  <a:tr h="872964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700" dirty="0" smtClean="0">
                              <a:solidFill>
                                <a:srgbClr val="7030A0"/>
                              </a:solidFill>
                              <a:effectLst/>
                              <a:latin typeface="Comic Sans MS" panose="030F0702030302020204" pitchFamily="66" charset="0"/>
                              <a:ea typeface="Calibri"/>
                              <a:cs typeface="Times New Roman"/>
                            </a:rPr>
                            <a:t>Substitution</a:t>
                          </a:r>
                          <a:endParaRPr lang="en-GB" sz="700" dirty="0">
                            <a:solidFill>
                              <a:srgbClr val="7030A0"/>
                            </a:solidFill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800" dirty="0" smtClean="0">
                              <a:solidFill>
                                <a:srgbClr val="7030A0"/>
                              </a:solidFill>
                              <a:effectLst/>
                              <a:latin typeface="Comic Sans MS" panose="030F0702030302020204" pitchFamily="66" charset="0"/>
                              <a:ea typeface="Calibri"/>
                              <a:cs typeface="Times New Roman"/>
                            </a:rPr>
                            <a:t>We</a:t>
                          </a:r>
                          <a:r>
                            <a:rPr lang="en-GB" sz="800" baseline="0" dirty="0" smtClean="0">
                              <a:solidFill>
                                <a:srgbClr val="7030A0"/>
                              </a:solidFill>
                              <a:effectLst/>
                              <a:latin typeface="Comic Sans MS" panose="030F0702030302020204" pitchFamily="66" charset="0"/>
                              <a:ea typeface="Calibri"/>
                              <a:cs typeface="Times New Roman"/>
                            </a:rPr>
                            <a:t> put numbers where the letters are, remembering to use BIDMAS to know which order to do the calculations.</a:t>
                          </a:r>
                          <a:endParaRPr lang="en-GB" sz="800" dirty="0">
                            <a:solidFill>
                              <a:srgbClr val="7030A0"/>
                            </a:solidFill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1152128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700" dirty="0" smtClean="0">
                              <a:solidFill>
                                <a:srgbClr val="7030A0"/>
                              </a:solidFill>
                              <a:effectLst/>
                              <a:latin typeface="Comic Sans MS" panose="030F0702030302020204" pitchFamily="66" charset="0"/>
                              <a:ea typeface="Calibri"/>
                              <a:cs typeface="Times New Roman"/>
                            </a:rPr>
                            <a:t>Rearrange (Change the subject)</a:t>
                          </a:r>
                          <a:endParaRPr lang="en-GB" sz="700" dirty="0">
                            <a:solidFill>
                              <a:srgbClr val="7030A0"/>
                            </a:solidFill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800" dirty="0" smtClean="0">
                              <a:effectLst/>
                              <a:latin typeface="Comic Sans MS" panose="030F0702030302020204" pitchFamily="66" charset="0"/>
                              <a:ea typeface="Calibri"/>
                              <a:cs typeface="Times New Roman"/>
                            </a:rPr>
                            <a:t>When we rearrange,</a:t>
                          </a:r>
                          <a:r>
                            <a:rPr lang="en-GB" sz="800" baseline="0" dirty="0" smtClean="0">
                              <a:effectLst/>
                              <a:latin typeface="Comic Sans MS" panose="030F0702030302020204" pitchFamily="66" charset="0"/>
                              <a:ea typeface="Calibri"/>
                              <a:cs typeface="Times New Roman"/>
                            </a:rPr>
                            <a:t> we use the same method as when we solve equations by balancing both sides and doing the ‘inverse’.</a:t>
                          </a:r>
                          <a:endParaRPr lang="en-GB" sz="800" dirty="0" smtClean="0"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800" dirty="0" smtClean="0">
                              <a:effectLst/>
                              <a:latin typeface="Comic Sans MS" panose="030F0702030302020204" pitchFamily="66" charset="0"/>
                              <a:ea typeface="Calibri"/>
                              <a:cs typeface="Times New Roman"/>
                            </a:rPr>
                            <a:t>Rearrange to make y the subject:</a:t>
                          </a:r>
                          <a:endParaRPr lang="en-GB" sz="800" dirty="0"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122413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800" dirty="0" smtClean="0">
                              <a:effectLst/>
                              <a:latin typeface="Comic Sans MS" panose="030F0702030302020204" pitchFamily="66" charset="0"/>
                              <a:ea typeface="Calibri"/>
                              <a:cs typeface="Times New Roman"/>
                            </a:rPr>
                            <a:t>Expanding</a:t>
                          </a:r>
                          <a:endParaRPr lang="en-GB" sz="800" dirty="0"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endParaRPr lang="en-GB" sz="800" dirty="0"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1296144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800" dirty="0" smtClean="0">
                              <a:effectLst/>
                              <a:latin typeface="Comic Sans MS" panose="030F0702030302020204" pitchFamily="66" charset="0"/>
                              <a:ea typeface="Calibri"/>
                              <a:cs typeface="Times New Roman"/>
                            </a:rPr>
                            <a:t>Factorising</a:t>
                          </a:r>
                          <a:endParaRPr lang="en-GB" sz="800" dirty="0"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endParaRPr lang="en-GB" sz="800" dirty="0"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2" name="Table 1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51058010"/>
                  </p:ext>
                </p:extLst>
              </p:nvPr>
            </p:nvGraphicFramePr>
            <p:xfrm>
              <a:off x="5220072" y="476672"/>
              <a:ext cx="3744416" cy="6336704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720080"/>
                    <a:gridCol w="3024336"/>
                  </a:tblGrid>
                  <a:tr h="216024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800" dirty="0" smtClean="0">
                              <a:effectLst/>
                              <a:latin typeface="Comic Sans MS" panose="030F0702030302020204" pitchFamily="66" charset="0"/>
                            </a:rPr>
                            <a:t>Simplifying</a:t>
                          </a:r>
                          <a:endParaRPr lang="en-GB" sz="800" dirty="0" smtClean="0"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800" dirty="0">
                              <a:effectLst/>
                              <a:latin typeface="Comic Sans MS" panose="030F0702030302020204" pitchFamily="66" charset="0"/>
                            </a:rPr>
                            <a:t>Multiplying and Dividing:</a:t>
                          </a:r>
                          <a:endParaRPr lang="en-GB" sz="800" dirty="0"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1575308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endParaRPr lang="en-GB" sz="800" dirty="0"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 rotWithShape="1">
                          <a:blip r:embed="rId3"/>
                          <a:stretch>
                            <a:fillRect l="-23742" t="-15058" b="-288031"/>
                          </a:stretch>
                        </a:blipFill>
                      </a:tcPr>
                    </a:tc>
                  </a:tr>
                  <a:tr h="872964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700" dirty="0" smtClean="0">
                              <a:solidFill>
                                <a:srgbClr val="7030A0"/>
                              </a:solidFill>
                              <a:effectLst/>
                              <a:latin typeface="Comic Sans MS" panose="030F0702030302020204" pitchFamily="66" charset="0"/>
                              <a:ea typeface="Calibri"/>
                              <a:cs typeface="Times New Roman"/>
                            </a:rPr>
                            <a:t>Substitution</a:t>
                          </a:r>
                          <a:endParaRPr lang="en-GB" sz="700" dirty="0">
                            <a:solidFill>
                              <a:srgbClr val="7030A0"/>
                            </a:solidFill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800" dirty="0" smtClean="0">
                              <a:solidFill>
                                <a:srgbClr val="7030A0"/>
                              </a:solidFill>
                              <a:effectLst/>
                              <a:latin typeface="Comic Sans MS" panose="030F0702030302020204" pitchFamily="66" charset="0"/>
                              <a:ea typeface="Calibri"/>
                              <a:cs typeface="Times New Roman"/>
                            </a:rPr>
                            <a:t>We</a:t>
                          </a:r>
                          <a:r>
                            <a:rPr lang="en-GB" sz="800" baseline="0" dirty="0" smtClean="0">
                              <a:solidFill>
                                <a:srgbClr val="7030A0"/>
                              </a:solidFill>
                              <a:effectLst/>
                              <a:latin typeface="Comic Sans MS" panose="030F0702030302020204" pitchFamily="66" charset="0"/>
                              <a:ea typeface="Calibri"/>
                              <a:cs typeface="Times New Roman"/>
                            </a:rPr>
                            <a:t> put numbers where the letters are, remembering to use BIDMAS to know which order to do the calculations.</a:t>
                          </a:r>
                          <a:endParaRPr lang="en-GB" sz="800" dirty="0">
                            <a:solidFill>
                              <a:srgbClr val="7030A0"/>
                            </a:solidFill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1152128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700" dirty="0" smtClean="0">
                              <a:solidFill>
                                <a:srgbClr val="7030A0"/>
                              </a:solidFill>
                              <a:effectLst/>
                              <a:latin typeface="Comic Sans MS" panose="030F0702030302020204" pitchFamily="66" charset="0"/>
                              <a:ea typeface="Calibri"/>
                              <a:cs typeface="Times New Roman"/>
                            </a:rPr>
                            <a:t>Rearrange (Change the subject)</a:t>
                          </a:r>
                          <a:endParaRPr lang="en-GB" sz="700" dirty="0">
                            <a:solidFill>
                              <a:srgbClr val="7030A0"/>
                            </a:solidFill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800" dirty="0" smtClean="0">
                              <a:effectLst/>
                              <a:latin typeface="Comic Sans MS" panose="030F0702030302020204" pitchFamily="66" charset="0"/>
                              <a:ea typeface="Calibri"/>
                              <a:cs typeface="Times New Roman"/>
                            </a:rPr>
                            <a:t>When we rearrange,</a:t>
                          </a:r>
                          <a:r>
                            <a:rPr lang="en-GB" sz="800" baseline="0" dirty="0" smtClean="0">
                              <a:effectLst/>
                              <a:latin typeface="Comic Sans MS" panose="030F0702030302020204" pitchFamily="66" charset="0"/>
                              <a:ea typeface="Calibri"/>
                              <a:cs typeface="Times New Roman"/>
                            </a:rPr>
                            <a:t> we use the same method as when we solve equations by balancing both sides and doing the ‘inverse’.</a:t>
                          </a:r>
                          <a:endParaRPr lang="en-GB" sz="800" dirty="0" smtClean="0"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800" dirty="0" smtClean="0">
                              <a:effectLst/>
                              <a:latin typeface="Comic Sans MS" panose="030F0702030302020204" pitchFamily="66" charset="0"/>
                              <a:ea typeface="Calibri"/>
                              <a:cs typeface="Times New Roman"/>
                            </a:rPr>
                            <a:t>Rearrange to make y the subject:</a:t>
                          </a:r>
                          <a:endParaRPr lang="en-GB" sz="800" dirty="0"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122413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800" dirty="0" smtClean="0">
                              <a:effectLst/>
                              <a:latin typeface="Comic Sans MS" panose="030F0702030302020204" pitchFamily="66" charset="0"/>
                              <a:ea typeface="Calibri"/>
                              <a:cs typeface="Times New Roman"/>
                            </a:rPr>
                            <a:t>Expanding</a:t>
                          </a:r>
                          <a:endParaRPr lang="en-GB" sz="800" dirty="0"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endParaRPr lang="en-GB" sz="800" dirty="0"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1296144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800" dirty="0" smtClean="0">
                              <a:effectLst/>
                              <a:latin typeface="Comic Sans MS" panose="030F0702030302020204" pitchFamily="66" charset="0"/>
                              <a:ea typeface="Calibri"/>
                              <a:cs typeface="Times New Roman"/>
                            </a:rPr>
                            <a:t>Factorising</a:t>
                          </a:r>
                          <a:endParaRPr lang="en-GB" sz="800" dirty="0"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endParaRPr lang="en-GB" sz="800" dirty="0">
                            <a:effectLst/>
                            <a:latin typeface="Comic Sans MS" panose="030F0702030302020204" pitchFamily="66" charset="0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</a:tbl>
              </a:graphicData>
            </a:graphic>
          </p:graphicFrame>
        </mc:Fallback>
      </mc:AlternateContent>
      <p:pic>
        <p:nvPicPr>
          <p:cNvPr id="14" name="Picture 13"/>
          <p:cNvPicPr/>
          <p:nvPr/>
        </p:nvPicPr>
        <p:blipFill rotWithShape="1">
          <a:blip r:embed="rId4"/>
          <a:srcRect l="34775" t="25897" r="46475" b="42308"/>
          <a:stretch/>
        </p:blipFill>
        <p:spPr bwMode="auto">
          <a:xfrm>
            <a:off x="6062415" y="4509120"/>
            <a:ext cx="381793" cy="40463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Picture 14"/>
          <p:cNvPicPr/>
          <p:nvPr/>
        </p:nvPicPr>
        <p:blipFill rotWithShape="1">
          <a:blip r:embed="rId5"/>
          <a:srcRect l="35416" t="22307" r="24680" b="23846"/>
          <a:stretch/>
        </p:blipFill>
        <p:spPr bwMode="auto">
          <a:xfrm>
            <a:off x="6516216" y="4509120"/>
            <a:ext cx="768071" cy="64777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Picture 15"/>
          <p:cNvPicPr/>
          <p:nvPr/>
        </p:nvPicPr>
        <p:blipFill rotWithShape="1">
          <a:blip r:embed="rId6"/>
          <a:srcRect l="48076" t="36923" r="19392" b="18462"/>
          <a:stretch/>
        </p:blipFill>
        <p:spPr bwMode="auto">
          <a:xfrm>
            <a:off x="7380312" y="4509120"/>
            <a:ext cx="646743" cy="55435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7" name="Picture 16"/>
          <p:cNvPicPr/>
          <p:nvPr/>
        </p:nvPicPr>
        <p:blipFill rotWithShape="1">
          <a:blip r:embed="rId7"/>
          <a:srcRect l="38622" t="16923" r="18911" b="13334"/>
          <a:stretch/>
        </p:blipFill>
        <p:spPr bwMode="auto">
          <a:xfrm>
            <a:off x="8096491" y="4509120"/>
            <a:ext cx="844271" cy="86657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8" name="Picture 17"/>
          <p:cNvPicPr/>
          <p:nvPr/>
        </p:nvPicPr>
        <p:blipFill rotWithShape="1">
          <a:blip r:embed="rId8"/>
          <a:srcRect l="28846" t="22820" r="11057" b="24872"/>
          <a:stretch/>
        </p:blipFill>
        <p:spPr bwMode="auto">
          <a:xfrm>
            <a:off x="6012160" y="5733256"/>
            <a:ext cx="909024" cy="49450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9" name="Picture 18"/>
          <p:cNvPicPr/>
          <p:nvPr/>
        </p:nvPicPr>
        <p:blipFill rotWithShape="1">
          <a:blip r:embed="rId9"/>
          <a:srcRect l="29166" t="22563" r="12660" b="24360"/>
          <a:stretch/>
        </p:blipFill>
        <p:spPr bwMode="auto">
          <a:xfrm>
            <a:off x="6025493" y="6237312"/>
            <a:ext cx="879935" cy="50178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" name="Picture 19"/>
          <p:cNvPicPr/>
          <p:nvPr/>
        </p:nvPicPr>
        <p:blipFill rotWithShape="1">
          <a:blip r:embed="rId10"/>
          <a:srcRect l="29487" t="23332" r="8334" b="25386"/>
          <a:stretch/>
        </p:blipFill>
        <p:spPr bwMode="auto">
          <a:xfrm>
            <a:off x="6948264" y="6165304"/>
            <a:ext cx="1095295" cy="56458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1" name="Picture 20"/>
          <p:cNvPicPr/>
          <p:nvPr/>
        </p:nvPicPr>
        <p:blipFill rotWithShape="1">
          <a:blip r:embed="rId11"/>
          <a:srcRect l="35416" t="24102" r="25801" b="17436"/>
          <a:stretch/>
        </p:blipFill>
        <p:spPr bwMode="auto">
          <a:xfrm>
            <a:off x="8100392" y="5977214"/>
            <a:ext cx="811076" cy="76415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5944305" y="4296992"/>
            <a:ext cx="69156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latin typeface="Comic Sans MS" panose="030F0702030302020204" pitchFamily="66" charset="0"/>
              </a:rPr>
              <a:t>S</a:t>
            </a:r>
            <a:r>
              <a:rPr lang="en-GB" sz="800" dirty="0" smtClean="0">
                <a:latin typeface="Comic Sans MS" panose="030F0702030302020204" pitchFamily="66" charset="0"/>
              </a:rPr>
              <a:t>ingle</a:t>
            </a:r>
            <a:endParaRPr lang="en-GB" sz="800" dirty="0">
              <a:latin typeface="Comic Sans MS" panose="030F0702030302020204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567286" y="4316819"/>
            <a:ext cx="70779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 smtClean="0">
                <a:latin typeface="Comic Sans MS" panose="030F0702030302020204" pitchFamily="66" charset="0"/>
              </a:rPr>
              <a:t>Two single</a:t>
            </a:r>
            <a:endParaRPr lang="en-GB" sz="800" dirty="0">
              <a:latin typeface="Comic Sans MS" panose="030F0702030302020204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392597" y="4306845"/>
            <a:ext cx="70779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 smtClean="0">
                <a:latin typeface="Comic Sans MS" panose="030F0702030302020204" pitchFamily="66" charset="0"/>
              </a:rPr>
              <a:t>FOIL</a:t>
            </a:r>
            <a:endParaRPr lang="en-GB" sz="800" dirty="0">
              <a:latin typeface="Comic Sans MS" panose="030F0702030302020204" pitchFamily="66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164728" y="4306845"/>
            <a:ext cx="70779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 smtClean="0">
                <a:latin typeface="Comic Sans MS" panose="030F0702030302020204" pitchFamily="66" charset="0"/>
              </a:rPr>
              <a:t>Grid</a:t>
            </a:r>
            <a:endParaRPr lang="en-GB" sz="800" dirty="0">
              <a:latin typeface="Comic Sans MS" panose="030F0702030302020204" pitchFamily="66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946295" y="5517232"/>
            <a:ext cx="143401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 smtClean="0">
                <a:latin typeface="Comic Sans MS" panose="030F0702030302020204" pitchFamily="66" charset="0"/>
              </a:rPr>
              <a:t>One common factor</a:t>
            </a:r>
            <a:endParaRPr lang="en-GB" sz="800" dirty="0">
              <a:latin typeface="Comic Sans MS" panose="030F0702030302020204" pitchFamily="66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876256" y="5892528"/>
            <a:ext cx="143401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 smtClean="0">
                <a:latin typeface="Comic Sans MS" panose="030F0702030302020204" pitchFamily="66" charset="0"/>
              </a:rPr>
              <a:t>Two common factors</a:t>
            </a:r>
            <a:endParaRPr lang="en-GB" sz="800" dirty="0">
              <a:latin typeface="Comic Sans MS" panose="030F0702030302020204" pitchFamily="66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028384" y="5805844"/>
            <a:ext cx="71700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latin typeface="Comic Sans MS" panose="030F0702030302020204" pitchFamily="66" charset="0"/>
              </a:rPr>
              <a:t>Q</a:t>
            </a:r>
            <a:r>
              <a:rPr lang="en-GB" sz="800" dirty="0" smtClean="0">
                <a:latin typeface="Comic Sans MS" panose="030F0702030302020204" pitchFamily="66" charset="0"/>
              </a:rPr>
              <a:t>uadratic</a:t>
            </a:r>
            <a:endParaRPr lang="en-GB" sz="800" dirty="0">
              <a:latin typeface="Comic Sans MS" panose="030F0702030302020204" pitchFamily="66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5868144" y="5229200"/>
                <a:ext cx="2388795" cy="2929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15000"/>
                  </a:lnSpc>
                  <a:tabLst>
                    <a:tab pos="457200" algn="l"/>
                  </a:tabLst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GB" sz="800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800" b="0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GB" sz="800" b="0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GB" sz="800" i="1" dirty="0" smtClean="0">
                        <a:solidFill>
                          <a:schemeClr val="tx1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en-GB" sz="800" dirty="0" smtClean="0">
                    <a:solidFill>
                      <a:schemeClr val="tx1"/>
                    </a:solidFill>
                    <a:latin typeface="Comic Sans MS" panose="030F0702030302020204" pitchFamily="66" charset="0"/>
                  </a:rPr>
                  <a:t>(8x </a:t>
                </a:r>
                <a:r>
                  <a:rPr lang="en-GB" sz="800" dirty="0">
                    <a:solidFill>
                      <a:schemeClr val="tx1"/>
                    </a:solidFill>
                    <a:latin typeface="Comic Sans MS" panose="030F0702030302020204" pitchFamily="66" charset="0"/>
                  </a:rPr>
                  <a:t>+</a:t>
                </a:r>
                <a:r>
                  <a:rPr lang="en-GB" sz="800" dirty="0" smtClean="0">
                    <a:solidFill>
                      <a:schemeClr val="tx1"/>
                    </a:solidFill>
                    <a:latin typeface="Comic Sans MS" panose="030F0702030302020204" pitchFamily="66" charset="0"/>
                  </a:rPr>
                  <a:t>6)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800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800" b="0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GB" sz="800" b="0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800" dirty="0">
                    <a:solidFill>
                      <a:schemeClr val="tx1"/>
                    </a:solidFill>
                    <a:latin typeface="Comic Sans MS" panose="030F0702030302020204" pitchFamily="66" charset="0"/>
                  </a:rPr>
                  <a:t>(</a:t>
                </a:r>
                <a:r>
                  <a:rPr lang="en-GB" sz="800" dirty="0" smtClean="0">
                    <a:solidFill>
                      <a:schemeClr val="tx1"/>
                    </a:solidFill>
                    <a:latin typeface="Comic Sans MS" panose="030F0702030302020204" pitchFamily="66" charset="0"/>
                  </a:rPr>
                  <a:t>9</a:t>
                </a:r>
                <a:r>
                  <a:rPr lang="en-GB" sz="800" dirty="0">
                    <a:solidFill>
                      <a:schemeClr val="tx1"/>
                    </a:solidFill>
                    <a:latin typeface="Comic Sans MS" panose="030F0702030302020204" pitchFamily="66" charset="0"/>
                  </a:rPr>
                  <a:t>x + </a:t>
                </a:r>
                <a:r>
                  <a:rPr lang="en-GB" sz="800" dirty="0" smtClean="0">
                    <a:solidFill>
                      <a:schemeClr val="tx1"/>
                    </a:solidFill>
                    <a:latin typeface="Comic Sans MS" panose="030F0702030302020204" pitchFamily="66" charset="0"/>
                  </a:rPr>
                  <a:t>12) = 4x + 3 + 3x + 4 = 7x + 7</a:t>
                </a:r>
                <a:endParaRPr lang="en-GB" sz="800" dirty="0">
                  <a:solidFill>
                    <a:schemeClr val="tx1"/>
                  </a:solidFill>
                  <a:latin typeface="Comic Sans MS" panose="030F0702030302020204" pitchFamily="66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8144" y="5229200"/>
                <a:ext cx="2388795" cy="292965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49" t="20553" r="10156" b="39724"/>
          <a:stretch/>
        </p:blipFill>
        <p:spPr bwMode="auto">
          <a:xfrm>
            <a:off x="6007826" y="2564904"/>
            <a:ext cx="833182" cy="533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33" t="20778" r="15381" b="36047"/>
          <a:stretch/>
        </p:blipFill>
        <p:spPr bwMode="auto">
          <a:xfrm>
            <a:off x="7158333" y="2564904"/>
            <a:ext cx="600430" cy="533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38" t="17287" r="17357" b="35640"/>
          <a:stretch/>
        </p:blipFill>
        <p:spPr bwMode="auto">
          <a:xfrm>
            <a:off x="8028384" y="2564904"/>
            <a:ext cx="718337" cy="53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69" t="28788" r="23588" b="35606"/>
          <a:stretch/>
        </p:blipFill>
        <p:spPr bwMode="auto">
          <a:xfrm>
            <a:off x="6002199" y="3830124"/>
            <a:ext cx="442010" cy="440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46" t="26489" r="19366" b="27731"/>
          <a:stretch/>
        </p:blipFill>
        <p:spPr bwMode="auto">
          <a:xfrm>
            <a:off x="6588224" y="3717032"/>
            <a:ext cx="518056" cy="553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06" t="22419" r="24638" b="15990"/>
          <a:stretch/>
        </p:blipFill>
        <p:spPr bwMode="auto">
          <a:xfrm>
            <a:off x="7724740" y="3456787"/>
            <a:ext cx="439988" cy="767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899228" y="3107099"/>
            <a:ext cx="5976664" cy="204979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GB" sz="800" dirty="0" smtClean="0">
                <a:latin typeface="Comic Sans MS" panose="030F0702030302020204" pitchFamily="66" charset="0"/>
              </a:rPr>
              <a:t>Missing:</a:t>
            </a:r>
          </a:p>
          <a:p>
            <a:pPr lvl="0"/>
            <a:r>
              <a:rPr lang="en-GB" sz="800" dirty="0"/>
              <a:t>Write a formula for y in terms of x (</a:t>
            </a:r>
            <a:r>
              <a:rPr lang="en-GB" sz="800" dirty="0" err="1"/>
              <a:t>eg</a:t>
            </a:r>
            <a:r>
              <a:rPr lang="en-GB" sz="800" dirty="0"/>
              <a:t> x cm = y inches Use 5cm = 2 inches to write a formula for y in terms of x.   Answer:  y = 2x/5   </a:t>
            </a:r>
            <a:r>
              <a:rPr lang="en-GB" sz="800" dirty="0" err="1"/>
              <a:t>oe</a:t>
            </a:r>
            <a:r>
              <a:rPr lang="en-GB" sz="800" dirty="0" smtClean="0"/>
              <a:t>)</a:t>
            </a:r>
          </a:p>
          <a:p>
            <a:endParaRPr lang="en-GB" sz="800" dirty="0" smtClean="0">
              <a:latin typeface="Comic Sans MS" panose="030F0702030302020204" pitchFamily="66" charset="0"/>
            </a:endParaRPr>
          </a:p>
          <a:p>
            <a:pPr lvl="0"/>
            <a:r>
              <a:rPr lang="en-GB" sz="800" dirty="0"/>
              <a:t>Substitute in the correct values (from a given list) to make highest or lowest value</a:t>
            </a:r>
          </a:p>
          <a:p>
            <a:endParaRPr lang="en-GB" sz="800" dirty="0" smtClean="0">
              <a:latin typeface="Comic Sans MS" panose="030F0702030302020204" pitchFamily="66" charset="0"/>
            </a:endParaRPr>
          </a:p>
          <a:p>
            <a:pPr lvl="0"/>
            <a:r>
              <a:rPr lang="en-GB" sz="800" dirty="0"/>
              <a:t>Write simplified expressions for area and perimeter of </a:t>
            </a:r>
            <a:r>
              <a:rPr lang="en-GB" sz="800" dirty="0" smtClean="0"/>
              <a:t>polygons</a:t>
            </a:r>
          </a:p>
          <a:p>
            <a:pPr lvl="0"/>
            <a:endParaRPr lang="en-GB" sz="800" dirty="0"/>
          </a:p>
          <a:p>
            <a:pPr lvl="0">
              <a:lnSpc>
                <a:spcPct val="115000"/>
              </a:lnSpc>
              <a:tabLst>
                <a:tab pos="457200" algn="l"/>
              </a:tabLst>
            </a:pPr>
            <a:r>
              <a:rPr lang="en-GB" sz="800" dirty="0"/>
              <a:t>Manipulate simple algebraic expressions to “show that” expressions are </a:t>
            </a:r>
            <a:r>
              <a:rPr lang="en-GB" sz="800" dirty="0" smtClean="0"/>
              <a:t>equivalent</a:t>
            </a:r>
          </a:p>
          <a:p>
            <a:pPr lvl="0">
              <a:lnSpc>
                <a:spcPct val="115000"/>
              </a:lnSpc>
              <a:tabLst>
                <a:tab pos="457200" algn="l"/>
              </a:tabLst>
            </a:pPr>
            <a:r>
              <a:rPr lang="en-GB" sz="800" dirty="0" err="1" smtClean="0"/>
              <a:t>eg</a:t>
            </a:r>
            <a:r>
              <a:rPr lang="en-GB" sz="800" dirty="0" smtClean="0"/>
              <a:t> </a:t>
            </a:r>
            <a:r>
              <a:rPr lang="en-GB" sz="800" dirty="0"/>
              <a:t>2(3x – 5) ≡ </a:t>
            </a:r>
            <a:r>
              <a:rPr lang="en-GB" sz="800" dirty="0" smtClean="0"/>
              <a:t>6x - 5</a:t>
            </a:r>
          </a:p>
          <a:p>
            <a:pPr lvl="0">
              <a:lnSpc>
                <a:spcPct val="115000"/>
              </a:lnSpc>
              <a:tabLst>
                <a:tab pos="457200" algn="l"/>
              </a:tabLst>
            </a:pPr>
            <a:endParaRPr lang="en-GB" sz="800" dirty="0"/>
          </a:p>
          <a:p>
            <a:pPr>
              <a:lnSpc>
                <a:spcPct val="115000"/>
              </a:lnSpc>
              <a:tabLst>
                <a:tab pos="457200" algn="l"/>
              </a:tabLst>
            </a:pPr>
            <a:r>
              <a:rPr lang="en-GB" sz="800" dirty="0"/>
              <a:t>Write expressions from worded questions </a:t>
            </a:r>
            <a:r>
              <a:rPr lang="en-GB" sz="800" dirty="0" err="1"/>
              <a:t>eg</a:t>
            </a:r>
            <a:r>
              <a:rPr lang="en-GB" sz="800" dirty="0"/>
              <a:t> “Rulers cost 30p and calculators cost £1.70. Write an expression for the total cost of x rulers and y calculators. Give your answer in pence….   30x + 120y”</a:t>
            </a:r>
          </a:p>
          <a:p>
            <a:pPr lvl="0">
              <a:lnSpc>
                <a:spcPct val="115000"/>
              </a:lnSpc>
              <a:tabLst>
                <a:tab pos="457200" algn="l"/>
              </a:tabLst>
            </a:pPr>
            <a:endParaRPr lang="en-GB" sz="800" dirty="0"/>
          </a:p>
          <a:p>
            <a:pPr lvl="0"/>
            <a:endParaRPr lang="en-GB" sz="800" dirty="0"/>
          </a:p>
          <a:p>
            <a:endParaRPr lang="en-GB" sz="800" dirty="0" smtClean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8266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1119</Words>
  <Application>Microsoft Office PowerPoint</Application>
  <PresentationFormat>On-screen Show (4:3)</PresentationFormat>
  <Paragraphs>153</Paragraphs>
  <Slides>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Treleven, Morwenna</dc:creator>
  <cp:lastModifiedBy>Borrett, Shane</cp:lastModifiedBy>
  <cp:revision>19</cp:revision>
  <dcterms:created xsi:type="dcterms:W3CDTF">2018-06-29T10:42:09Z</dcterms:created>
  <dcterms:modified xsi:type="dcterms:W3CDTF">2018-09-13T15:15:49Z</dcterms:modified>
</cp:coreProperties>
</file>