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6" r:id="rId2"/>
    <p:sldId id="26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684" y="4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89933-2C5D-4A9B-95CD-E765FA7B5DDB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83E30B-7E1A-4DF7-A55D-1505CB624B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430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3E30B-7E1A-4DF7-A55D-1505CB624B43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326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3436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389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143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0713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683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265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2953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8373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336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637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4563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9113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12" Type="http://schemas.openxmlformats.org/officeDocument/2006/relationships/image" Target="../media/image11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3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#_top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116826"/>
              </p:ext>
            </p:extLst>
          </p:nvPr>
        </p:nvGraphicFramePr>
        <p:xfrm>
          <a:off x="130082" y="473142"/>
          <a:ext cx="4945974" cy="402836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76015"/>
                <a:gridCol w="3669959"/>
              </a:tblGrid>
              <a:tr h="246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Variable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A symbol for a number we don’t know yet (usually a letter).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3075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Term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a ‘part’ of an expression separated by an add or subtract. EG 2a + 4b – </a:t>
                      </a:r>
                      <a:r>
                        <a:rPr lang="en-GB" sz="800" dirty="0" smtClean="0">
                          <a:effectLst/>
                          <a:latin typeface="Comic Sans MS" panose="030F0702030302020204" pitchFamily="66" charset="0"/>
                        </a:rPr>
                        <a:t>has</a:t>
                      </a:r>
                      <a:r>
                        <a:rPr lang="en-GB" sz="800" baseline="0" dirty="0" smtClean="0">
                          <a:effectLst/>
                          <a:latin typeface="Comic Sans MS" panose="030F0702030302020204" pitchFamily="66" charset="0"/>
                        </a:rPr>
                        <a:t> two terms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3075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Like terms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Terms that contain identical variables.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461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Expression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Terms grouped together with additions and subtractions to show the value of something.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461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Simplify Expressions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Writing an expression shorter or in an easier to use form often by collecting like terms.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492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Expand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Removing brackets from an expression by multiplying everything inside by what is outside.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3075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Factorise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The opposite of expanding. Put brackets into an expression by removing a common factor.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3075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Calibri"/>
                          <a:cs typeface="Times New Roman"/>
                        </a:rPr>
                        <a:t>Rearrange (Change the subject)</a:t>
                      </a:r>
                      <a:endParaRPr lang="en-GB" sz="8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So that another variable is the subject. </a:t>
                      </a:r>
                      <a:endParaRPr lang="en-GB" sz="1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3075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Coefficient</a:t>
                      </a:r>
                      <a:endParaRPr lang="en-GB" sz="8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The number you multiply a variable by.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3075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Quadratic</a:t>
                      </a:r>
                      <a:endParaRPr lang="en-GB" sz="8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An expression in the form ax</a:t>
                      </a:r>
                      <a:r>
                        <a:rPr lang="en-GB" sz="800" baseline="300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+ </a:t>
                      </a:r>
                      <a:r>
                        <a:rPr lang="en-GB" sz="8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bx</a:t>
                      </a: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+ c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240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Calibri"/>
                          <a:cs typeface="Times New Roman"/>
                        </a:rPr>
                        <a:t>Substitute</a:t>
                      </a:r>
                      <a:endParaRPr lang="en-GB" sz="8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Putting numbers where the letters are.</a:t>
                      </a:r>
                      <a:endParaRPr lang="en-GB" sz="8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" dirty="0" smtClean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1432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Calibri"/>
                          <a:cs typeface="Times New Roman"/>
                        </a:rPr>
                        <a:t>Algebraic fraction</a:t>
                      </a:r>
                      <a:endParaRPr lang="en-GB" sz="8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Calibri"/>
                          <a:cs typeface="Times New Roman"/>
                        </a:rPr>
                        <a:t>Expressions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Calibri"/>
                          <a:cs typeface="Times New Roman"/>
                        </a:rPr>
                        <a:t> in the form of a fraction </a:t>
                      </a:r>
                      <a:r>
                        <a:rPr lang="en-GB" sz="800" baseline="0" dirty="0" err="1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Calibri"/>
                          <a:cs typeface="Times New Roman"/>
                        </a:rPr>
                        <a:t>eg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800" u="sng" baseline="0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Calibri"/>
                          <a:cs typeface="Times New Roman"/>
                        </a:rPr>
                        <a:t>2a + 5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aseline="0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Calibri"/>
                          <a:cs typeface="Times New Roman"/>
                        </a:rPr>
                        <a:t>                                                                    3b</a:t>
                      </a:r>
                      <a:endParaRPr lang="en-GB" sz="800" dirty="0" smtClean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134015"/>
              </p:ext>
            </p:extLst>
          </p:nvPr>
        </p:nvGraphicFramePr>
        <p:xfrm>
          <a:off x="107504" y="4725144"/>
          <a:ext cx="4968552" cy="20771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8567"/>
                <a:gridCol w="3759985"/>
              </a:tblGrid>
              <a:tr h="152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GB" sz="800" kern="12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x a x b</a:t>
                      </a:r>
                      <a:endParaRPr lang="en-GB" sz="80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2ab</a:t>
                      </a:r>
                      <a:endParaRPr lang="en-GB" sz="800" kern="1200" baseline="300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4a</a:t>
                      </a:r>
                      <a:r>
                        <a:rPr lang="en-GB" sz="800" kern="12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+ 5a</a:t>
                      </a:r>
                      <a:endParaRPr lang="en-GB" sz="80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9a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x</a:t>
                      </a:r>
                      <a:r>
                        <a:rPr lang="en-GB" sz="800" kern="12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a x a </a:t>
                      </a:r>
                      <a:endParaRPr lang="en-GB" sz="80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a³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+ b =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equation - with an equals sign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+ b ‹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inequality - uses the symbols in place of the equals sign to say if something is greater than or less than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+ b </a:t>
                      </a: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≡</a:t>
                      </a: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identity - like an equation but with three lines, it is an equation that is true no matter what values are substituted in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(a +</a:t>
                      </a:r>
                      <a:r>
                        <a:rPr lang="en-GB" sz="800" kern="12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b)</a:t>
                      </a:r>
                      <a:r>
                        <a:rPr lang="en-GB" sz="800" kern="1200" baseline="30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</a:t>
                      </a:r>
                      <a:endParaRPr lang="en-GB" sz="80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(a + b)(a + b)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123728" y="44624"/>
            <a:ext cx="3156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 smtClean="0">
                <a:latin typeface="Comic Sans MS" panose="030F0702030302020204" pitchFamily="66" charset="0"/>
              </a:rPr>
              <a:t>Year 10 Expressions Higher</a:t>
            </a:r>
            <a:endParaRPr lang="en-GB" u="sng" dirty="0">
              <a:latin typeface="Comic Sans MS" panose="030F0702030302020204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2175" y="4442628"/>
            <a:ext cx="8883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u="sng" dirty="0">
                <a:latin typeface="Comic Sans MS" panose="030F0702030302020204" pitchFamily="66" charset="0"/>
              </a:rPr>
              <a:t>Key Facts</a:t>
            </a:r>
          </a:p>
        </p:txBody>
      </p:sp>
      <p:sp>
        <p:nvSpPr>
          <p:cNvPr id="8" name="Rectangle 7"/>
          <p:cNvSpPr/>
          <p:nvPr/>
        </p:nvSpPr>
        <p:spPr>
          <a:xfrm>
            <a:off x="5580112" y="188640"/>
            <a:ext cx="11368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u="sng" dirty="0">
                <a:latin typeface="Comic Sans MS" panose="030F0702030302020204" pitchFamily="66" charset="0"/>
              </a:rPr>
              <a:t>Key Concepts</a:t>
            </a:r>
          </a:p>
        </p:txBody>
      </p:sp>
      <p:sp>
        <p:nvSpPr>
          <p:cNvPr id="9" name="Rectangle 8"/>
          <p:cNvSpPr/>
          <p:nvPr/>
        </p:nvSpPr>
        <p:spPr>
          <a:xfrm>
            <a:off x="35496" y="199673"/>
            <a:ext cx="9701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u="sng" dirty="0">
                <a:latin typeface="Comic Sans MS" panose="030F0702030302020204" pitchFamily="66" charset="0"/>
              </a:rPr>
              <a:t>Key Words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2896990"/>
                  </p:ext>
                </p:extLst>
              </p:nvPr>
            </p:nvGraphicFramePr>
            <p:xfrm>
              <a:off x="5220072" y="476672"/>
              <a:ext cx="3744416" cy="6336704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720080"/>
                    <a:gridCol w="3024336"/>
                  </a:tblGrid>
                  <a:tr h="216024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</a:rPr>
                            <a:t>Simplifying</a:t>
                          </a:r>
                          <a:endParaRPr lang="en-GB" sz="800" dirty="0" smtClean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Multiplying and Dividing: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72008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a x b = ab – you can multiply algebra that are in different families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3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x 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2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= 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5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– when we multiply with powers, we add them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800" i="1" baseline="30000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GB" sz="800" baseline="30000">
                                      <a:effectLst/>
                                      <a:latin typeface="Cambria Math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GB" sz="800" baseline="30000">
                                      <a:effectLst/>
                                      <a:latin typeface="Cambria Math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= a ÷ b - we do not use the division (÷) symbol in algebra, we write divisions as fractions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6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÷ 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4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= 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2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– when we divide with powers, we subtract them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highlight>
                                <a:srgbClr val="C0C0C0"/>
                              </a:highlight>
                              <a:latin typeface="Comic Sans MS" panose="030F0702030302020204" pitchFamily="66" charset="0"/>
                            </a:rPr>
                            <a:t>10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6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÷ </a:t>
                          </a:r>
                          <a:r>
                            <a:rPr lang="en-GB" sz="800" dirty="0">
                              <a:effectLst/>
                              <a:highlight>
                                <a:srgbClr val="C0C0C0"/>
                              </a:highlight>
                              <a:latin typeface="Comic Sans MS" panose="030F0702030302020204" pitchFamily="66" charset="0"/>
                            </a:rPr>
                            <a:t>5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4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= 2a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2 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– when there are co-</a:t>
                          </a:r>
                          <a:r>
                            <a:rPr lang="en-GB" sz="800" dirty="0" err="1">
                              <a:effectLst/>
                              <a:latin typeface="Comic Sans MS" panose="030F0702030302020204" pitchFamily="66" charset="0"/>
                            </a:rPr>
                            <a:t>efficients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we treat them ‘normally’, we multiply or divide as we would if the algebra was not </a:t>
                          </a: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</a:rPr>
                            <a:t>there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800" dirty="0" smtClean="0">
                              <a:solidFill>
                                <a:srgbClr val="7030A0"/>
                              </a:solidFill>
                            </a:rPr>
                            <a:t>x</a:t>
                          </a:r>
                          <a:r>
                            <a:rPr lang="en-GB" sz="800" baseline="30000" dirty="0" smtClean="0">
                              <a:solidFill>
                                <a:srgbClr val="7030A0"/>
                              </a:solidFill>
                            </a:rPr>
                            <a:t>2</a:t>
                          </a:r>
                          <a:r>
                            <a:rPr lang="en-GB" sz="800" dirty="0" smtClean="0">
                              <a:solidFill>
                                <a:srgbClr val="7030A0"/>
                              </a:solidFill>
                            </a:rPr>
                            <a:t>(x + 3) = x</a:t>
                          </a:r>
                          <a:r>
                            <a:rPr lang="en-GB" sz="800" baseline="30000" dirty="0" smtClean="0">
                              <a:solidFill>
                                <a:srgbClr val="7030A0"/>
                              </a:solidFill>
                            </a:rPr>
                            <a:t>2</a:t>
                          </a:r>
                          <a:r>
                            <a:rPr lang="en-GB" sz="800" dirty="0" smtClean="0">
                              <a:solidFill>
                                <a:srgbClr val="7030A0"/>
                              </a:solidFill>
                            </a:rPr>
                            <a:t> + 3x</a:t>
                          </a:r>
                          <a:r>
                            <a:rPr lang="en-GB" sz="800" baseline="30000" dirty="0" smtClean="0">
                              <a:solidFill>
                                <a:srgbClr val="7030A0"/>
                              </a:solidFill>
                            </a:rPr>
                            <a:t>2</a:t>
                          </a:r>
                          <a:r>
                            <a:rPr lang="en-GB" sz="800" dirty="0" smtClean="0">
                              <a:solidFill>
                                <a:srgbClr val="7030A0"/>
                              </a:solidFill>
                            </a:rPr>
                            <a:t>  – when expanding</a:t>
                          </a:r>
                          <a:r>
                            <a:rPr lang="en-GB" sz="800" baseline="0" dirty="0" smtClean="0">
                              <a:solidFill>
                                <a:srgbClr val="7030A0"/>
                              </a:solidFill>
                            </a:rPr>
                            <a:t> brackets with indices we use the same rules as when we multiply indices.</a:t>
                          </a:r>
                          <a:endParaRPr lang="en-GB" sz="800" dirty="0" smtClean="0">
                            <a:solidFill>
                              <a:srgbClr val="7030A0"/>
                            </a:solidFill>
                          </a:endParaRPr>
                        </a:p>
                      </a:txBody>
                      <a:tcPr marL="68580" marR="68580" marT="0" marB="0"/>
                    </a:tc>
                  </a:tr>
                  <a:tr h="87296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70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Substitution</a:t>
                          </a:r>
                          <a:endParaRPr lang="en-GB" sz="700" dirty="0">
                            <a:solidFill>
                              <a:srgbClr val="7030A0"/>
                            </a:solidFill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We</a:t>
                          </a:r>
                          <a:r>
                            <a:rPr lang="en-GB" sz="800" baseline="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 put numbers where the letters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15212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70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Rearrange (Change the subject)</a:t>
                          </a:r>
                          <a:endParaRPr lang="en-GB" sz="700" dirty="0">
                            <a:solidFill>
                              <a:srgbClr val="7030A0"/>
                            </a:solidFill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When we rearrange,</a:t>
                          </a:r>
                          <a:r>
                            <a:rPr lang="en-GB" sz="800" baseline="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 we use the same method as when we solve equations by balancing both sides and doing the ‘inverse’</a:t>
                          </a:r>
                          <a:endParaRPr lang="en-GB" sz="800" dirty="0" smtClean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Rearrange to make y the subject: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2241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Expanding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29614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Factorising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3225942"/>
                  </p:ext>
                </p:extLst>
              </p:nvPr>
            </p:nvGraphicFramePr>
            <p:xfrm>
              <a:off x="5220072" y="476672"/>
              <a:ext cx="3744416" cy="6336704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720080"/>
                    <a:gridCol w="3024336"/>
                  </a:tblGrid>
                  <a:tr h="216024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</a:rPr>
                            <a:t>Simplifying</a:t>
                          </a:r>
                          <a:endParaRPr lang="en-GB" sz="800" dirty="0" smtClean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Multiplying and Dividing: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57530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1">
                          <a:blip r:embed="rId3"/>
                          <a:stretch>
                            <a:fillRect l="-23742" t="-15058" b="-288031"/>
                          </a:stretch>
                        </a:blipFill>
                      </a:tcPr>
                    </a:tc>
                  </a:tr>
                  <a:tr h="87296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70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Substitution</a:t>
                          </a:r>
                          <a:endParaRPr lang="en-GB" sz="700" dirty="0">
                            <a:solidFill>
                              <a:srgbClr val="7030A0"/>
                            </a:solidFill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We</a:t>
                          </a:r>
                          <a:r>
                            <a:rPr lang="en-GB" sz="800" baseline="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 put numbers where the letters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15212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70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Rearrange (Change the subject)</a:t>
                          </a:r>
                          <a:endParaRPr lang="en-GB" sz="700" dirty="0">
                            <a:solidFill>
                              <a:srgbClr val="7030A0"/>
                            </a:solidFill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When we rearrange,</a:t>
                          </a:r>
                          <a:r>
                            <a:rPr lang="en-GB" sz="800" baseline="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 we use the same method as when we solve equations by balancing both sides and doing the ‘inverse’</a:t>
                          </a:r>
                          <a:endParaRPr lang="en-GB" sz="800" dirty="0" smtClean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Rearrange to make y the subject: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2241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Expanding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29614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Factorising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  <p:pic>
        <p:nvPicPr>
          <p:cNvPr id="14" name="Picture 13"/>
          <p:cNvPicPr/>
          <p:nvPr/>
        </p:nvPicPr>
        <p:blipFill rotWithShape="1">
          <a:blip r:embed="rId4"/>
          <a:srcRect l="34775" t="25897" r="46475" b="42308"/>
          <a:stretch/>
        </p:blipFill>
        <p:spPr bwMode="auto">
          <a:xfrm>
            <a:off x="6062415" y="4509120"/>
            <a:ext cx="381793" cy="4046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/>
          <p:cNvPicPr/>
          <p:nvPr/>
        </p:nvPicPr>
        <p:blipFill rotWithShape="1">
          <a:blip r:embed="rId5"/>
          <a:srcRect l="35416" t="22307" r="24680" b="23846"/>
          <a:stretch/>
        </p:blipFill>
        <p:spPr bwMode="auto">
          <a:xfrm>
            <a:off x="6516216" y="4509120"/>
            <a:ext cx="768071" cy="6477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/>
          <p:cNvPicPr/>
          <p:nvPr/>
        </p:nvPicPr>
        <p:blipFill rotWithShape="1">
          <a:blip r:embed="rId6"/>
          <a:srcRect l="48076" t="36923" r="19392" b="18462"/>
          <a:stretch/>
        </p:blipFill>
        <p:spPr bwMode="auto">
          <a:xfrm>
            <a:off x="7380312" y="4509120"/>
            <a:ext cx="646743" cy="5543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16"/>
          <p:cNvPicPr/>
          <p:nvPr/>
        </p:nvPicPr>
        <p:blipFill rotWithShape="1">
          <a:blip r:embed="rId7"/>
          <a:srcRect l="38622" t="16923" r="18911" b="13334"/>
          <a:stretch/>
        </p:blipFill>
        <p:spPr bwMode="auto">
          <a:xfrm>
            <a:off x="8096491" y="4509120"/>
            <a:ext cx="844271" cy="8665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17"/>
          <p:cNvPicPr/>
          <p:nvPr/>
        </p:nvPicPr>
        <p:blipFill rotWithShape="1">
          <a:blip r:embed="rId8"/>
          <a:srcRect l="28846" t="22820" r="11057" b="24872"/>
          <a:stretch/>
        </p:blipFill>
        <p:spPr bwMode="auto">
          <a:xfrm>
            <a:off x="6012160" y="5733256"/>
            <a:ext cx="909024" cy="4945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18"/>
          <p:cNvPicPr/>
          <p:nvPr/>
        </p:nvPicPr>
        <p:blipFill rotWithShape="1">
          <a:blip r:embed="rId9"/>
          <a:srcRect l="29166" t="22563" r="12660" b="24360"/>
          <a:stretch/>
        </p:blipFill>
        <p:spPr bwMode="auto">
          <a:xfrm>
            <a:off x="6025493" y="6237312"/>
            <a:ext cx="879935" cy="5017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/>
          <p:cNvPicPr/>
          <p:nvPr/>
        </p:nvPicPr>
        <p:blipFill rotWithShape="1">
          <a:blip r:embed="rId10"/>
          <a:srcRect l="29487" t="23332" r="8334" b="25386"/>
          <a:stretch/>
        </p:blipFill>
        <p:spPr bwMode="auto">
          <a:xfrm>
            <a:off x="6948264" y="6165304"/>
            <a:ext cx="1095295" cy="5645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/>
          <p:cNvPicPr/>
          <p:nvPr/>
        </p:nvPicPr>
        <p:blipFill rotWithShape="1">
          <a:blip r:embed="rId11"/>
          <a:srcRect l="35416" t="24102" r="25801" b="17436"/>
          <a:stretch/>
        </p:blipFill>
        <p:spPr bwMode="auto">
          <a:xfrm>
            <a:off x="8100392" y="5977214"/>
            <a:ext cx="811076" cy="7641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944305" y="4296992"/>
            <a:ext cx="6915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Comic Sans MS" panose="030F0702030302020204" pitchFamily="66" charset="0"/>
              </a:rPr>
              <a:t>S</a:t>
            </a:r>
            <a:r>
              <a:rPr lang="en-GB" sz="800" dirty="0" smtClean="0">
                <a:latin typeface="Comic Sans MS" panose="030F0702030302020204" pitchFamily="66" charset="0"/>
              </a:rPr>
              <a:t>ingle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67286" y="4316819"/>
            <a:ext cx="7077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Comic Sans MS" panose="030F0702030302020204" pitchFamily="66" charset="0"/>
              </a:rPr>
              <a:t>Two single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92597" y="4306845"/>
            <a:ext cx="7077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Comic Sans MS" panose="030F0702030302020204" pitchFamily="66" charset="0"/>
              </a:rPr>
              <a:t>FOIL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64728" y="4306845"/>
            <a:ext cx="7077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Comic Sans MS" panose="030F0702030302020204" pitchFamily="66" charset="0"/>
              </a:rPr>
              <a:t>Grid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46295" y="5517232"/>
            <a:ext cx="14340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Comic Sans MS" panose="030F0702030302020204" pitchFamily="66" charset="0"/>
              </a:rPr>
              <a:t>One common factor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76256" y="5892528"/>
            <a:ext cx="14340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Comic Sans MS" panose="030F0702030302020204" pitchFamily="66" charset="0"/>
              </a:rPr>
              <a:t>Two common factors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028384" y="5805844"/>
            <a:ext cx="7170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Comic Sans MS" panose="030F0702030302020204" pitchFamily="66" charset="0"/>
              </a:rPr>
              <a:t>Q</a:t>
            </a:r>
            <a:r>
              <a:rPr lang="en-GB" sz="800" dirty="0" smtClean="0">
                <a:latin typeface="Comic Sans MS" panose="030F0702030302020204" pitchFamily="66" charset="0"/>
              </a:rPr>
              <a:t>uadratic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5868144" y="5229200"/>
                <a:ext cx="2388795" cy="2929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15000"/>
                  </a:lnSpc>
                  <a:tabLst>
                    <a:tab pos="457200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80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800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GB" sz="800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GB" sz="800" i="1" dirty="0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GB" sz="800" dirty="0" smtClean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(8x </a:t>
                </a:r>
                <a:r>
                  <a:rPr lang="en-GB" sz="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+</a:t>
                </a:r>
                <a:r>
                  <a:rPr lang="en-GB" sz="800" dirty="0" smtClean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6)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80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800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GB" sz="800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(</a:t>
                </a:r>
                <a:r>
                  <a:rPr lang="en-GB" sz="800" dirty="0" smtClean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9</a:t>
                </a:r>
                <a:r>
                  <a:rPr lang="en-GB" sz="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x + </a:t>
                </a:r>
                <a:r>
                  <a:rPr lang="en-GB" sz="800" dirty="0" smtClean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12) = 4x + 3 + 3x + 4 = 7x + 7</a:t>
                </a:r>
                <a:endParaRPr lang="en-GB" sz="800" dirty="0">
                  <a:solidFill>
                    <a:schemeClr val="tx1"/>
                  </a:solidFill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5229200"/>
                <a:ext cx="2388795" cy="29296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9" t="20553" r="10156" b="39724"/>
          <a:stretch/>
        </p:blipFill>
        <p:spPr bwMode="auto">
          <a:xfrm>
            <a:off x="6007825" y="2492896"/>
            <a:ext cx="1016781" cy="650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3" t="20778" r="15381" b="36047"/>
          <a:stretch/>
        </p:blipFill>
        <p:spPr bwMode="auto">
          <a:xfrm>
            <a:off x="7158333" y="2492896"/>
            <a:ext cx="732740" cy="650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8" t="17287" r="17357" b="35640"/>
          <a:stretch/>
        </p:blipFill>
        <p:spPr bwMode="auto">
          <a:xfrm>
            <a:off x="8027055" y="2487436"/>
            <a:ext cx="876629" cy="65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9" t="28788" r="23588" b="35606"/>
          <a:stretch/>
        </p:blipFill>
        <p:spPr bwMode="auto">
          <a:xfrm>
            <a:off x="6002199" y="3830124"/>
            <a:ext cx="442010" cy="440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6" t="26489" r="19366" b="27731"/>
          <a:stretch/>
        </p:blipFill>
        <p:spPr bwMode="auto">
          <a:xfrm>
            <a:off x="6588224" y="3717032"/>
            <a:ext cx="518056" cy="553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801533" y="4786295"/>
            <a:ext cx="45719" cy="15611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6721932" y="4756628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 smtClean="0">
                <a:solidFill>
                  <a:srgbClr val="002060"/>
                </a:solidFill>
              </a:rPr>
              <a:t>6</a:t>
            </a:r>
            <a:endParaRPr lang="en-GB" sz="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64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5461004"/>
              </p:ext>
            </p:extLst>
          </p:nvPr>
        </p:nvGraphicFramePr>
        <p:xfrm>
          <a:off x="107504" y="-99392"/>
          <a:ext cx="8784975" cy="78359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5242"/>
                <a:gridCol w="6501030"/>
                <a:gridCol w="898703"/>
              </a:tblGrid>
              <a:tr h="1736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u="sng" dirty="0">
                          <a:effectLst/>
                        </a:rPr>
                        <a:t>Threshol</a:t>
                      </a:r>
                      <a:r>
                        <a:rPr lang="en-GB" sz="1600" dirty="0">
                          <a:effectLst/>
                        </a:rPr>
                        <a:t>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54" marR="37754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Expressions                             </a:t>
                      </a:r>
                      <a:r>
                        <a:rPr lang="en-GB" sz="1800" u="sng" dirty="0">
                          <a:effectLst/>
                          <a:hlinkClick r:id="rId3" action="ppaction://hlinkfile"/>
                        </a:rPr>
                        <a:t>Home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54" marR="3775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 Weeks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54" marR="37754" marT="0" marB="0"/>
                </a:tc>
              </a:tr>
              <a:tr h="110100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Higher +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54" marR="37754" marT="0" marB="0"/>
                </a:tc>
                <a:tc gridSpan="2"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en-GB" sz="1100" dirty="0">
                          <a:effectLst/>
                        </a:rPr>
                        <a:t>Derivation of a formula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Simplify an algebraic fraction by factorising, for example </a:t>
                      </a:r>
                      <a:endParaRPr lang="en-GB" sz="1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Simplify algebraic fractions when factorising is necessary including factorising using the difference of two squares</a:t>
                      </a:r>
                      <a:endParaRPr lang="en-GB" sz="1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en-GB" sz="1100" dirty="0">
                          <a:effectLst/>
                        </a:rPr>
                        <a:t>Factorise quadratic expressions when the co-efficient of x</a:t>
                      </a:r>
                      <a:r>
                        <a:rPr lang="en-GB" sz="1100" baseline="30000" dirty="0">
                          <a:effectLst/>
                        </a:rPr>
                        <a:t>2</a:t>
                      </a:r>
                      <a:r>
                        <a:rPr lang="en-GB" sz="1100" dirty="0">
                          <a:effectLst/>
                        </a:rPr>
                        <a:t>&gt;1 </a:t>
                      </a:r>
                      <a:r>
                        <a:rPr lang="en-GB" sz="1100" dirty="0" err="1">
                          <a:effectLst/>
                        </a:rPr>
                        <a:t>eg</a:t>
                      </a:r>
                      <a:r>
                        <a:rPr lang="en-GB" sz="1100" dirty="0">
                          <a:effectLst/>
                        </a:rPr>
                        <a:t> 6x</a:t>
                      </a:r>
                      <a:r>
                        <a:rPr lang="en-GB" sz="1100" baseline="30000" dirty="0">
                          <a:effectLst/>
                        </a:rPr>
                        <a:t>2</a:t>
                      </a:r>
                      <a:r>
                        <a:rPr lang="en-GB" sz="1100" dirty="0">
                          <a:effectLst/>
                        </a:rPr>
                        <a:t> - 5x - 4.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100" dirty="0">
                          <a:effectLst/>
                        </a:rPr>
                        <a:t>Manipulate algebraic expressions to “show that” expressions are equivalent particularly where an identity is given such as show (x - 2)(x – 3) –(6 – 5x) ≡ x</a:t>
                      </a:r>
                      <a:r>
                        <a:rPr lang="en-GB" sz="1100" baseline="30000" dirty="0">
                          <a:effectLst/>
                        </a:rPr>
                        <a:t>2</a:t>
                      </a:r>
                      <a:endParaRPr lang="en-GB" sz="1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Write simplified expressions for area (including surface area), perimeter and volume of shapes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54" marR="37754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9551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Higher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54" marR="37754" marT="0" marB="0"/>
                </a:tc>
                <a:tc gridSpan="2"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100" dirty="0">
                          <a:effectLst/>
                        </a:rPr>
                        <a:t>Change the subject of more complex formulae, including ones where the subject appears twice.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Simplify algebraic fractions </a:t>
                      </a:r>
                      <a:r>
                        <a:rPr lang="en-GB" sz="1100" dirty="0" err="1">
                          <a:effectLst/>
                          <a:highlight>
                            <a:srgbClr val="00FFFF"/>
                          </a:highlight>
                        </a:rPr>
                        <a:t>eg</a:t>
                      </a:r>
                      <a:r>
                        <a:rPr lang="en-GB" sz="1100" u="sng" dirty="0">
                          <a:effectLst/>
                          <a:highlight>
                            <a:srgbClr val="00FFFF"/>
                          </a:highlight>
                        </a:rPr>
                        <a:t> (x+5)(x-6)    </a:t>
                      </a: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=  </a:t>
                      </a:r>
                      <a:r>
                        <a:rPr lang="en-GB" sz="1100" u="sng" dirty="0">
                          <a:effectLst/>
                          <a:highlight>
                            <a:srgbClr val="00FFFF"/>
                          </a:highlight>
                        </a:rPr>
                        <a:t>x-6</a:t>
                      </a:r>
                      <a:endParaRPr lang="en-GB" sz="1100" dirty="0">
                        <a:effectLst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                                            (x+5)(x+3)       x+3</a:t>
                      </a:r>
                      <a:endParaRPr lang="en-GB" sz="1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100" dirty="0">
                          <a:effectLst/>
                        </a:rPr>
                        <a:t>Factorise quadratic expressions when the co-efficient of x</a:t>
                      </a:r>
                      <a:r>
                        <a:rPr lang="en-GB" sz="1100" baseline="30000" dirty="0">
                          <a:effectLst/>
                        </a:rPr>
                        <a:t>2</a:t>
                      </a:r>
                      <a:r>
                        <a:rPr lang="en-GB" sz="1100" dirty="0">
                          <a:effectLst/>
                        </a:rPr>
                        <a:t> = 1 (</a:t>
                      </a:r>
                      <a:r>
                        <a:rPr lang="en-GB" sz="1100" dirty="0" err="1">
                          <a:effectLst/>
                        </a:rPr>
                        <a:t>eg</a:t>
                      </a:r>
                      <a:r>
                        <a:rPr lang="en-GB" sz="1100" dirty="0">
                          <a:effectLst/>
                        </a:rPr>
                        <a:t> x</a:t>
                      </a:r>
                      <a:r>
                        <a:rPr lang="en-GB" sz="1100" baseline="30000" dirty="0">
                          <a:effectLst/>
                        </a:rPr>
                        <a:t>2</a:t>
                      </a:r>
                      <a:r>
                        <a:rPr lang="en-GB" sz="1100" dirty="0">
                          <a:effectLst/>
                        </a:rPr>
                        <a:t> + x – 42)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100" dirty="0">
                          <a:effectLst/>
                        </a:rPr>
                        <a:t>Factorise quadratics using the difference of two squares method (DOTS)                           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eg</a:t>
                      </a:r>
                      <a:r>
                        <a:rPr lang="en-GB" sz="1100" dirty="0">
                          <a:effectLst/>
                        </a:rPr>
                        <a:t> x</a:t>
                      </a:r>
                      <a:r>
                        <a:rPr lang="en-GB" sz="1100" baseline="30000" dirty="0">
                          <a:effectLst/>
                        </a:rPr>
                        <a:t>2</a:t>
                      </a:r>
                      <a:r>
                        <a:rPr lang="en-GB" sz="1100" dirty="0">
                          <a:effectLst/>
                        </a:rPr>
                        <a:t> – 25 = (x+5)(x-5)  and 4x</a:t>
                      </a:r>
                      <a:r>
                        <a:rPr lang="en-GB" sz="1100" baseline="30000" dirty="0">
                          <a:effectLst/>
                        </a:rPr>
                        <a:t>2</a:t>
                      </a:r>
                      <a:r>
                        <a:rPr lang="en-GB" sz="1100" dirty="0">
                          <a:effectLst/>
                        </a:rPr>
                        <a:t> – 16 = (2x+4)(2x-4)  and  36x</a:t>
                      </a:r>
                      <a:r>
                        <a:rPr lang="en-GB" sz="1100" baseline="30000" dirty="0">
                          <a:effectLst/>
                        </a:rPr>
                        <a:t>2</a:t>
                      </a:r>
                      <a:r>
                        <a:rPr lang="en-GB" sz="1100" dirty="0">
                          <a:effectLst/>
                        </a:rPr>
                        <a:t> – 4y</a:t>
                      </a:r>
                      <a:r>
                        <a:rPr lang="en-GB" sz="1100" baseline="30000" dirty="0">
                          <a:effectLst/>
                        </a:rPr>
                        <a:t>2</a:t>
                      </a:r>
                      <a:r>
                        <a:rPr lang="en-GB" sz="1100" dirty="0">
                          <a:effectLst/>
                        </a:rPr>
                        <a:t> = (6x+2y)(6x-2y)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100" dirty="0">
                          <a:effectLst/>
                        </a:rPr>
                        <a:t>Expand and simplify triple brackets such as (x + 5)(x – 5)(3x + 2).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100" dirty="0">
                          <a:effectLst/>
                        </a:rPr>
                        <a:t>Substitute numbers into the quadratic formula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en-GB" sz="1100" dirty="0">
                        <a:effectLst/>
                        <a:latin typeface="Calibri"/>
                      </a:endParaRPr>
                    </a:p>
                  </a:txBody>
                  <a:tcPr marL="37754" marR="37754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9612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Foundation +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54" marR="37754" marT="0" marB="0"/>
                </a:tc>
                <a:tc gridSpan="2"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Write a formula for y in terms of x (</a:t>
                      </a:r>
                      <a:r>
                        <a:rPr lang="en-GB" sz="1100" dirty="0" err="1">
                          <a:effectLst/>
                          <a:highlight>
                            <a:srgbClr val="00FFFF"/>
                          </a:highlight>
                        </a:rPr>
                        <a:t>eg</a:t>
                      </a: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 x cm = y inches Use 5cm = 2 inches to write a formula for y in terms of x.   Answer:  y = 2x/5   </a:t>
                      </a:r>
                      <a:r>
                        <a:rPr lang="en-GB" sz="1100" dirty="0" err="1">
                          <a:effectLst/>
                          <a:highlight>
                            <a:srgbClr val="00FFFF"/>
                          </a:highlight>
                        </a:rPr>
                        <a:t>oe</a:t>
                      </a: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)Rearrange formula such as y = x/5  + 9 to give in terms of x</a:t>
                      </a:r>
                      <a:endParaRPr lang="en-GB" sz="1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Substitute in the correct values (from a given list) to make highest or lowest value</a:t>
                      </a:r>
                      <a:endParaRPr lang="en-GB" sz="1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Substitute numbers into more complex formulae such as c = d</a:t>
                      </a:r>
                      <a:r>
                        <a:rPr lang="en-GB" sz="1100" u="sng" dirty="0">
                          <a:effectLst/>
                        </a:rPr>
                        <a:t>(a+ 2) </a:t>
                      </a:r>
                      <a:r>
                        <a:rPr lang="en-GB" sz="1100" dirty="0">
                          <a:effectLst/>
                        </a:rPr>
                        <a:t>where some variables are negatives or decimals(new spec states “formula from other subjects, such as v = u + at)                                                                                                                                                                   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Substitution when inverse operations are necessary </a:t>
                      </a:r>
                      <a:r>
                        <a:rPr lang="en-GB" sz="1100" dirty="0" err="1">
                          <a:effectLst/>
                          <a:highlight>
                            <a:srgbClr val="00FFFF"/>
                          </a:highlight>
                        </a:rPr>
                        <a:t>eg</a:t>
                      </a: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 “A = B – 27   Calculate B if A=-32”</a:t>
                      </a:r>
                      <a:endParaRPr lang="en-GB" sz="1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Change the subject of a straight forward formula such as r =3t – k</a:t>
                      </a:r>
                      <a:endParaRPr lang="en-GB" sz="1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Write expressions from worded questions </a:t>
                      </a:r>
                      <a:r>
                        <a:rPr lang="en-GB" sz="1100" dirty="0" err="1">
                          <a:effectLst/>
                          <a:highlight>
                            <a:srgbClr val="00FFFF"/>
                          </a:highlight>
                        </a:rPr>
                        <a:t>eg</a:t>
                      </a: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 “Rulers cost 30p and calculators cost £1.70. Write an expression for the total cost of x rulers and y calculators. Give your answer in pence….   30x + 120y”</a:t>
                      </a:r>
                      <a:endParaRPr lang="en-GB" sz="1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Write simplified expressions for area and perimeter of polygons</a:t>
                      </a:r>
                      <a:endParaRPr lang="en-GB" sz="1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Factorise simple quadratic expressions </a:t>
                      </a:r>
                      <a:r>
                        <a:rPr lang="en-GB" sz="1100" dirty="0" err="1">
                          <a:effectLst/>
                        </a:rPr>
                        <a:t>eg</a:t>
                      </a:r>
                      <a:r>
                        <a:rPr lang="en-GB" sz="1100" dirty="0">
                          <a:effectLst/>
                        </a:rPr>
                        <a:t> x</a:t>
                      </a:r>
                      <a:r>
                        <a:rPr lang="en-GB" sz="1100" baseline="30000" dirty="0">
                          <a:effectLst/>
                        </a:rPr>
                        <a:t>2</a:t>
                      </a:r>
                      <a:r>
                        <a:rPr lang="en-GB" sz="1100" dirty="0">
                          <a:effectLst/>
                        </a:rPr>
                        <a:t> + 9x + 20.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Factorise an expression that may contain 2 or more factors such as 4x</a:t>
                      </a:r>
                      <a:r>
                        <a:rPr lang="en-GB" sz="1100" baseline="30000" dirty="0">
                          <a:effectLst/>
                          <a:highlight>
                            <a:srgbClr val="00FFFF"/>
                          </a:highlight>
                        </a:rPr>
                        <a:t>2</a:t>
                      </a: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 + 6xy.</a:t>
                      </a:r>
                      <a:endParaRPr lang="en-GB" sz="1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Expand and simplify pairs of double brackets such as (x – 5)(x + 3).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Expand &amp; simplify single brackets where the term outside is a fraction </a:t>
                      </a:r>
                      <a:r>
                        <a:rPr lang="en-GB" sz="1100" dirty="0" err="1">
                          <a:effectLst/>
                          <a:highlight>
                            <a:srgbClr val="00FFFF"/>
                          </a:highlight>
                        </a:rPr>
                        <a:t>eg</a:t>
                      </a: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  </a:t>
                      </a:r>
                      <a:r>
                        <a:rPr lang="en-GB" sz="1100" baseline="30000" dirty="0">
                          <a:effectLst/>
                          <a:highlight>
                            <a:srgbClr val="00FFFF"/>
                          </a:highlight>
                        </a:rPr>
                        <a:t>1</a:t>
                      </a: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/</a:t>
                      </a:r>
                      <a:r>
                        <a:rPr lang="en-GB" sz="1100" baseline="-25000" dirty="0">
                          <a:effectLst/>
                          <a:highlight>
                            <a:srgbClr val="00FFFF"/>
                          </a:highlight>
                        </a:rPr>
                        <a:t>2</a:t>
                      </a: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(5x +1)+</a:t>
                      </a:r>
                      <a:r>
                        <a:rPr lang="en-GB" sz="1100" baseline="30000" dirty="0">
                          <a:effectLst/>
                          <a:highlight>
                            <a:srgbClr val="00FFFF"/>
                          </a:highlight>
                        </a:rPr>
                        <a:t>3</a:t>
                      </a: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/</a:t>
                      </a:r>
                      <a:r>
                        <a:rPr lang="en-GB" sz="1100" baseline="-25000" dirty="0">
                          <a:effectLst/>
                          <a:highlight>
                            <a:srgbClr val="00FFFF"/>
                          </a:highlight>
                        </a:rPr>
                        <a:t>8</a:t>
                      </a: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(4x + 16)</a:t>
                      </a:r>
                      <a:endParaRPr lang="en-GB" sz="11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Expand and simplify more complicated expressions such as 3(x + 6) + 5(2x – 7).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Use index law for multiplying indices and therefore expand brackets such as x</a:t>
                      </a:r>
                      <a:r>
                        <a:rPr lang="en-GB" sz="1100" baseline="30000" dirty="0">
                          <a:effectLst/>
                        </a:rPr>
                        <a:t>2</a:t>
                      </a:r>
                      <a:r>
                        <a:rPr lang="en-GB" sz="1100" dirty="0">
                          <a:effectLst/>
                        </a:rPr>
                        <a:t>(x + 3)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Manipulate simple algebraic expressions to “show that” expressions are equivalent</a:t>
                      </a:r>
                      <a:endParaRPr lang="en-GB" sz="1100" dirty="0">
                        <a:effectLst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  <a:highlight>
                            <a:srgbClr val="00FFFF"/>
                          </a:highlight>
                        </a:rPr>
                        <a:t>eg</a:t>
                      </a: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 2(3x – 5) ≡ 4x – 15 + 2x + 5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754" marR="37754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093913" y="1279525"/>
          <a:ext cx="4762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r:id="rId4" imgW="469696" imgH="406224" progId="Equation.3">
                  <p:embed/>
                </p:oleObj>
              </mc:Choice>
              <mc:Fallback>
                <p:oleObj r:id="rId4" imgW="469696" imgH="406224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3913" y="1279525"/>
                        <a:ext cx="476250" cy="40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2617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1034</Words>
  <Application>Microsoft Office PowerPoint</Application>
  <PresentationFormat>On-screen Show (4:3)</PresentationFormat>
  <Paragraphs>110</Paragraphs>
  <Slides>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Office Theme</vt:lpstr>
      <vt:lpstr>Equation.3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Treleven, Morwenna</dc:creator>
  <cp:lastModifiedBy>Borrett, Shane</cp:lastModifiedBy>
  <cp:revision>17</cp:revision>
  <dcterms:created xsi:type="dcterms:W3CDTF">2018-06-29T10:42:09Z</dcterms:created>
  <dcterms:modified xsi:type="dcterms:W3CDTF">2018-09-13T15:18:12Z</dcterms:modified>
</cp:coreProperties>
</file>