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11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859C1-8855-4E33-8F92-2275A6FFC69F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151DD-660A-4C26-83FC-311F3C21DD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747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546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4806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95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542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18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4645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1687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93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62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27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91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4EBD6-A673-4D5A-9F27-DCCA148AB5A1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E2345-5BA1-4A87-A737-0120751FBB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03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480943"/>
              </p:ext>
            </p:extLst>
          </p:nvPr>
        </p:nvGraphicFramePr>
        <p:xfrm>
          <a:off x="0" y="0"/>
          <a:ext cx="4620861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349"/>
                <a:gridCol w="3740512"/>
              </a:tblGrid>
              <a:tr h="209550">
                <a:tc gridSpan="2">
                  <a:txBody>
                    <a:bodyPr/>
                    <a:lstStyle/>
                    <a:p>
                      <a:pPr algn="l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                                            Terminology                                                        </a:t>
                      </a:r>
                      <a:r>
                        <a:rPr lang="en-US" sz="1050" b="1" u="sng" dirty="0" smtClean="0">
                          <a:solidFill>
                            <a:schemeClr val="bg1"/>
                          </a:solidFill>
                        </a:rPr>
                        <a:t>Radio/Music</a:t>
                      </a:r>
                      <a:endParaRPr lang="en-US" sz="1050" b="1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1. Record Label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A brand that is associated with the marketing of music recording and videos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2. Major</a:t>
                      </a:r>
                      <a:r>
                        <a:rPr lang="en-US" sz="800" b="1" baseline="0" dirty="0" smtClean="0"/>
                        <a:t> record label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Larger, well known record labels. Less control for the artist but greater finances. Has its own distribution system.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3. Indie record label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Smaller, lesser known record labels. More control for the artist but less finances.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4. Music</a:t>
                      </a:r>
                      <a:r>
                        <a:rPr lang="en-US" sz="800" b="1" baseline="0" dirty="0" smtClean="0"/>
                        <a:t> video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A</a:t>
                      </a:r>
                      <a:r>
                        <a:rPr lang="en-US" sz="900" baseline="0" dirty="0" smtClean="0"/>
                        <a:t> short film to promote an artist/song </a:t>
                      </a:r>
                      <a:endParaRPr lang="en-US" sz="900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5. Narrative</a:t>
                      </a:r>
                      <a:r>
                        <a:rPr lang="en-US" sz="800" b="1" baseline="0" dirty="0" smtClean="0"/>
                        <a:t> music video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A</a:t>
                      </a:r>
                      <a:r>
                        <a:rPr lang="en-US" sz="900" baseline="0" dirty="0" smtClean="0"/>
                        <a:t> music video that tells a story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6. Performance</a:t>
                      </a:r>
                      <a:r>
                        <a:rPr lang="en-US" sz="800" b="1" baseline="0" dirty="0" smtClean="0"/>
                        <a:t> music video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A music video where the artist is seen performing e.g. concert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7. Piracy</a:t>
                      </a:r>
                      <a:r>
                        <a:rPr lang="en-US" sz="800" b="1" baseline="0" dirty="0" smtClean="0"/>
                        <a:t> 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When someone uses or listens to music without permission from the owner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8. Intermediaries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A person who acts as a link between  people. </a:t>
                      </a:r>
                      <a:r>
                        <a:rPr lang="en-GB" sz="900" dirty="0" err="1" smtClean="0"/>
                        <a:t>E.g</a:t>
                      </a:r>
                      <a:r>
                        <a:rPr lang="en-GB" sz="900" dirty="0" smtClean="0"/>
                        <a:t> The record company and distributors act as links between the fans and the artist 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9. Genre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A</a:t>
                      </a:r>
                      <a:r>
                        <a:rPr lang="en-US" sz="900" baseline="0" dirty="0" smtClean="0"/>
                        <a:t> style or classification; e.g. rock music/hip hop music/rap music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10. Niche audience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A small, specific audience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11. Iconography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Props that clearly relate to the genre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12. Conventions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Conventions are the generally accepted ways of doing something (see codes and conventions)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13. Stereotype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A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simplified and fixed view of a certain type of character, with recognisable characteristics.  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latin typeface="+mn-lt"/>
                        </a:rPr>
                        <a:t>14. Production</a:t>
                      </a:r>
                      <a:r>
                        <a:rPr lang="en-US" sz="800" b="1" baseline="0" dirty="0" smtClean="0">
                          <a:latin typeface="+mn-lt"/>
                        </a:rPr>
                        <a:t> company</a:t>
                      </a:r>
                      <a:endParaRPr lang="en-US" sz="800" b="1" dirty="0" smtClean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 company that produces the radio show or music video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466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latin typeface="+mn-lt"/>
                        </a:rPr>
                        <a:t>15. </a:t>
                      </a:r>
                      <a:r>
                        <a:rPr lang="en-US" sz="800" b="1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Psychographic Demographic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dirty="0" smtClean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Information based on audiences habits, hobbies and values. 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534755"/>
              </p:ext>
            </p:extLst>
          </p:nvPr>
        </p:nvGraphicFramePr>
        <p:xfrm>
          <a:off x="4620862" y="0"/>
          <a:ext cx="4523138" cy="685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9602"/>
                <a:gridCol w="3903536"/>
              </a:tblGrid>
              <a:tr h="359937">
                <a:tc gridSpan="2">
                  <a:txBody>
                    <a:bodyPr/>
                    <a:lstStyle/>
                    <a:p>
                      <a:pPr algn="l"/>
                      <a:r>
                        <a:rPr lang="en-US" sz="1050" b="1" u="sng" dirty="0" smtClean="0">
                          <a:solidFill>
                            <a:schemeClr val="bg1"/>
                          </a:solidFill>
                        </a:rPr>
                        <a:t>Knowledge Organiser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                                 CSPs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06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Arctic Monkeys – </a:t>
                      </a:r>
                      <a:r>
                        <a:rPr lang="en-US" sz="800" b="1" i="1" baseline="0" dirty="0" smtClean="0">
                          <a:solidFill>
                            <a:schemeClr val="tx1"/>
                          </a:solidFill>
                        </a:rPr>
                        <a:t>I Bet You Look Good on the Dancefloor</a:t>
                      </a:r>
                      <a:endParaRPr lang="en-US" sz="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Retro style to reflect the 1970’s TV programme</a:t>
                      </a:r>
                    </a:p>
                    <a:p>
                      <a:r>
                        <a:rPr lang="en-GB" sz="900" dirty="0" smtClean="0"/>
                        <a:t>Performance  music video</a:t>
                      </a:r>
                    </a:p>
                    <a:p>
                      <a:r>
                        <a:rPr lang="en-GB" sz="900" b="1" u="sng" dirty="0" err="1" smtClean="0">
                          <a:solidFill>
                            <a:schemeClr val="tx1"/>
                          </a:solidFill>
                        </a:rPr>
                        <a:t>Mise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GB" sz="900" b="1" u="sng" dirty="0" err="1" smtClean="0">
                          <a:solidFill>
                            <a:schemeClr val="tx1"/>
                          </a:solidFill>
                        </a:rPr>
                        <a:t>en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-scene:</a:t>
                      </a:r>
                    </a:p>
                    <a:p>
                      <a:r>
                        <a:rPr lang="en-GB" sz="900" dirty="0" smtClean="0"/>
                        <a:t>Flashing coloured lights, low key lighting</a:t>
                      </a:r>
                    </a:p>
                    <a:p>
                      <a:r>
                        <a:rPr lang="en-GB" sz="900" dirty="0" smtClean="0"/>
                        <a:t>Close up of instruments and lead singer</a:t>
                      </a:r>
                    </a:p>
                    <a:p>
                      <a:r>
                        <a:rPr lang="en-GB" sz="900" dirty="0" smtClean="0"/>
                        <a:t>Long shots of the whole  band performing – reminiscence of being at a gig</a:t>
                      </a:r>
                    </a:p>
                    <a:p>
                      <a:r>
                        <a:rPr lang="en-GB" sz="900" dirty="0" smtClean="0"/>
                        <a:t>Casual clothing</a:t>
                      </a:r>
                    </a:p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Target audience:</a:t>
                      </a:r>
                    </a:p>
                    <a:p>
                      <a:r>
                        <a:rPr lang="en-GB" sz="900" dirty="0" smtClean="0"/>
                        <a:t>Younger people 15+,  people who like indie music</a:t>
                      </a:r>
                    </a:p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Record label:</a:t>
                      </a:r>
                    </a:p>
                    <a:p>
                      <a:r>
                        <a:rPr lang="en-GB" sz="900" dirty="0" smtClean="0"/>
                        <a:t>Domino records released in 2005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3143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2. One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Direction - </a:t>
                      </a:r>
                      <a:r>
                        <a:rPr lang="en-US" sz="800" b="1" i="1" baseline="0" dirty="0" smtClean="0">
                          <a:solidFill>
                            <a:schemeClr val="tx1"/>
                          </a:solidFill>
                        </a:rPr>
                        <a:t>History</a:t>
                      </a:r>
                      <a:endParaRPr lang="en-US" sz="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Narrative music video. Band presented as fun, friendly </a:t>
                      </a:r>
                    </a:p>
                    <a:p>
                      <a:r>
                        <a:rPr lang="en-GB" sz="900" b="1" u="sng" dirty="0" err="1" smtClean="0">
                          <a:solidFill>
                            <a:schemeClr val="tx1"/>
                          </a:solidFill>
                        </a:rPr>
                        <a:t>Mise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GB" sz="900" b="1" u="sng" dirty="0" err="1" smtClean="0">
                          <a:solidFill>
                            <a:schemeClr val="tx1"/>
                          </a:solidFill>
                        </a:rPr>
                        <a:t>en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-scene:</a:t>
                      </a:r>
                    </a:p>
                    <a:p>
                      <a:r>
                        <a:rPr lang="en-GB" sz="900" dirty="0" smtClean="0"/>
                        <a:t>High key lighting.</a:t>
                      </a:r>
                    </a:p>
                    <a:p>
                      <a:r>
                        <a:rPr lang="en-GB" sz="900" dirty="0" smtClean="0"/>
                        <a:t>Set on pier, romantic feel</a:t>
                      </a:r>
                    </a:p>
                    <a:p>
                      <a:r>
                        <a:rPr lang="en-GB" sz="900" dirty="0" smtClean="0"/>
                        <a:t>Freeze frames used to create excitement</a:t>
                      </a:r>
                    </a:p>
                    <a:p>
                      <a:r>
                        <a:rPr lang="en-GB" sz="900" dirty="0" smtClean="0"/>
                        <a:t>Direct address used to audience to build relationship with TA</a:t>
                      </a:r>
                    </a:p>
                    <a:p>
                      <a:r>
                        <a:rPr lang="en-GB" sz="900" dirty="0" smtClean="0"/>
                        <a:t>Casual clothing to appeal to TA</a:t>
                      </a:r>
                    </a:p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Target audience </a:t>
                      </a:r>
                    </a:p>
                    <a:p>
                      <a:r>
                        <a:rPr lang="en-GB" sz="900" dirty="0" smtClean="0"/>
                        <a:t>Young girls, who like pop music</a:t>
                      </a:r>
                    </a:p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Record label</a:t>
                      </a:r>
                    </a:p>
                    <a:p>
                      <a:r>
                        <a:rPr lang="en-GB" sz="900" dirty="0" err="1" smtClean="0"/>
                        <a:t>Syco</a:t>
                      </a:r>
                      <a:r>
                        <a:rPr lang="en-GB" sz="900" dirty="0" smtClean="0"/>
                        <a:t> and Columbia – major record label released in 2013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02956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3. Launch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of BBC Radio 1 – Tony Blackburn</a:t>
                      </a:r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Launched in 1967. Tony Blackburn first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DJ on Radio 1. Radio 1 came in because of the popularity of ‘Pirate’ Radio. TA 15-29; recently average listener is 33. ‘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Needletime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limitations’ meant more talking, less music. Blackburn was well-loved (cheery style, first jingle on Radio 1). </a:t>
                      </a:r>
                    </a:p>
                    <a:p>
                      <a:endParaRPr lang="en-US" sz="9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Currently: Radio 1 plays a mixture of rap,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hiphop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, house, rock, indie etc. TA is still 15-29. Significant contrast to T.B. show and launch in 1967 – focus is more on music and  highlighting social issues. 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34613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tx1"/>
                          </a:solidFill>
                        </a:rPr>
                        <a:t>4. Apple</a:t>
                      </a:r>
                      <a:r>
                        <a:rPr lang="en-US" sz="700" b="1" baseline="0" dirty="0" smtClean="0">
                          <a:solidFill>
                            <a:schemeClr val="tx1"/>
                          </a:solidFill>
                        </a:rPr>
                        <a:t> Beats 1</a:t>
                      </a:r>
                      <a:endParaRPr 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Launched in 2015. First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ever </a:t>
                      </a: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treaming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/online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only 24hr radio station. Owned by Apple – available in over 100 countries; most popular radio station in the world. DJs able to broadcast from anywhere due to being online. Plays pop, rap and indie. Focus on ‘cool’ music. No subscription required.</a:t>
                      </a:r>
                    </a:p>
                    <a:p>
                      <a:endParaRPr lang="en-US" sz="9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DJ Julie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Adenuga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: Has built a passionate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fanbase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over the years and is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recognised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as ‘great’ at what she does. Passionate about new/not well-known musicians. Young, considered ‘hip’ and her show focuses on what is ‘cool’, up and coming. 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408232"/>
              </p:ext>
            </p:extLst>
          </p:nvPr>
        </p:nvGraphicFramePr>
        <p:xfrm>
          <a:off x="0" y="5180404"/>
          <a:ext cx="4624912" cy="16775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9592"/>
                <a:gridCol w="3725320"/>
              </a:tblGrid>
              <a:tr h="21255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Theories</a:t>
                      </a:r>
                      <a:endParaRPr lang="en-GB" sz="105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77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Hypodermic syringe model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Audience is </a:t>
                      </a:r>
                      <a:r>
                        <a:rPr lang="en-GB" sz="900" b="1" dirty="0" smtClean="0"/>
                        <a:t>passive</a:t>
                      </a:r>
                      <a:r>
                        <a:rPr lang="en-GB" sz="900" dirty="0" smtClean="0"/>
                        <a:t> and just consumes what the media is saying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2. Linear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mode of communication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Audience is </a:t>
                      </a:r>
                      <a:r>
                        <a:rPr lang="en-GB" sz="900" b="1" dirty="0" smtClean="0"/>
                        <a:t>passive. </a:t>
                      </a:r>
                      <a:r>
                        <a:rPr lang="en-GB" sz="900" dirty="0" smtClean="0"/>
                        <a:t>Communication and the message go from the artists/ company to the audience.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baseline="0" dirty="0" smtClean="0"/>
                        <a:t>Linear structure</a:t>
                      </a:r>
                      <a:endParaRPr lang="en-GB" sz="900" b="1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4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3.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Uses and Gratifications theory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Audiences are </a:t>
                      </a:r>
                      <a:r>
                        <a:rPr lang="en-GB" sz="900" b="1" dirty="0" smtClean="0"/>
                        <a:t>active. </a:t>
                      </a:r>
                      <a:r>
                        <a:rPr lang="en-GB" sz="900" dirty="0" smtClean="0"/>
                        <a:t>Audiences choose why they want to access the media; they are going to get something from it e.g. for entertainment and to relate 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541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707</Words>
  <Application>Microsoft Office PowerPoint</Application>
  <PresentationFormat>On-screen Show (4:3)</PresentationFormat>
  <Paragraphs>72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Hodnett, Samantha</dc:creator>
  <cp:lastModifiedBy>Hodnett, Samantha</cp:lastModifiedBy>
  <cp:revision>8</cp:revision>
  <cp:lastPrinted>2018-06-29T11:32:12Z</cp:lastPrinted>
  <dcterms:created xsi:type="dcterms:W3CDTF">2018-06-29T10:58:47Z</dcterms:created>
  <dcterms:modified xsi:type="dcterms:W3CDTF">2018-06-29T11:40:47Z</dcterms:modified>
</cp:coreProperties>
</file>