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046" autoAdjust="0"/>
  </p:normalViewPr>
  <p:slideViewPr>
    <p:cSldViewPr>
      <p:cViewPr>
        <p:scale>
          <a:sx n="96" d="100"/>
          <a:sy n="96" d="100"/>
        </p:scale>
        <p:origin x="-72" y="10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9C5D7-BD3C-4DA5-A182-F8B779470E43}" type="datetimeFigureOut">
              <a:rPr lang="en-GB" smtClean="0"/>
              <a:t>29/06/2018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B077F5-680B-4613-9907-28E131558C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6568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145C8-F71B-B243-AF2B-D7D562452D7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03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101A6-F48E-408A-93CE-B2C7E338A803}" type="datetimeFigureOut">
              <a:rPr lang="en-GB" smtClean="0"/>
              <a:t>29/06/2018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1E882-613B-443E-BDE1-6CFD3B3BE5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466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101A6-F48E-408A-93CE-B2C7E338A803}" type="datetimeFigureOut">
              <a:rPr lang="en-GB" smtClean="0"/>
              <a:t>29/06/2018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1E882-613B-443E-BDE1-6CFD3B3BE5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6633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101A6-F48E-408A-93CE-B2C7E338A803}" type="datetimeFigureOut">
              <a:rPr lang="en-GB" smtClean="0"/>
              <a:t>29/06/2018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1E882-613B-443E-BDE1-6CFD3B3BE5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9330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101A6-F48E-408A-93CE-B2C7E338A803}" type="datetimeFigureOut">
              <a:rPr lang="en-GB" smtClean="0"/>
              <a:t>29/06/2018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1E882-613B-443E-BDE1-6CFD3B3BE5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2303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101A6-F48E-408A-93CE-B2C7E338A803}" type="datetimeFigureOut">
              <a:rPr lang="en-GB" smtClean="0"/>
              <a:t>29/06/2018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1E882-613B-443E-BDE1-6CFD3B3BE5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4911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101A6-F48E-408A-93CE-B2C7E338A803}" type="datetimeFigureOut">
              <a:rPr lang="en-GB" smtClean="0"/>
              <a:t>29/06/2018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1E882-613B-443E-BDE1-6CFD3B3BE5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3253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101A6-F48E-408A-93CE-B2C7E338A803}" type="datetimeFigureOut">
              <a:rPr lang="en-GB" smtClean="0"/>
              <a:t>29/06/2018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1E882-613B-443E-BDE1-6CFD3B3BE5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0411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101A6-F48E-408A-93CE-B2C7E338A803}" type="datetimeFigureOut">
              <a:rPr lang="en-GB" smtClean="0"/>
              <a:t>29/06/2018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1E882-613B-443E-BDE1-6CFD3B3BE5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8604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101A6-F48E-408A-93CE-B2C7E338A803}" type="datetimeFigureOut">
              <a:rPr lang="en-GB" smtClean="0"/>
              <a:t>29/06/2018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1E882-613B-443E-BDE1-6CFD3B3BE5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7596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101A6-F48E-408A-93CE-B2C7E338A803}" type="datetimeFigureOut">
              <a:rPr lang="en-GB" smtClean="0"/>
              <a:t>29/06/2018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1E882-613B-443E-BDE1-6CFD3B3BE5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2420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101A6-F48E-408A-93CE-B2C7E338A803}" type="datetimeFigureOut">
              <a:rPr lang="en-GB" smtClean="0"/>
              <a:t>29/06/2018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1E882-613B-443E-BDE1-6CFD3B3BE5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4771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101A6-F48E-408A-93CE-B2C7E338A803}" type="datetimeFigureOut">
              <a:rPr lang="en-GB" smtClean="0"/>
              <a:t>29/06/2018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E1E882-613B-443E-BDE1-6CFD3B3BE5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7726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2556343"/>
              </p:ext>
            </p:extLst>
          </p:nvPr>
        </p:nvGraphicFramePr>
        <p:xfrm>
          <a:off x="0" y="0"/>
          <a:ext cx="4620861" cy="48425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0349"/>
                <a:gridCol w="3740512"/>
              </a:tblGrid>
              <a:tr h="209550">
                <a:tc gridSpan="2">
                  <a:txBody>
                    <a:bodyPr/>
                    <a:lstStyle/>
                    <a:p>
                      <a:pPr algn="l"/>
                      <a:r>
                        <a:rPr lang="en-US" sz="1050" b="1" dirty="0" smtClean="0">
                          <a:solidFill>
                            <a:schemeClr val="bg1"/>
                          </a:solidFill>
                        </a:rPr>
                        <a:t>                                            Terminology                                                        </a:t>
                      </a:r>
                      <a:r>
                        <a:rPr lang="en-US" sz="1050" b="1" u="sng" dirty="0" smtClean="0">
                          <a:solidFill>
                            <a:schemeClr val="bg1"/>
                          </a:solidFill>
                        </a:rPr>
                        <a:t>Advertising</a:t>
                      </a:r>
                      <a:endParaRPr lang="en-US" sz="1050" b="1" u="sng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</a:pPr>
                      <a:r>
                        <a:rPr lang="en-US" sz="800" b="1" dirty="0" smtClean="0"/>
                        <a:t>Brand</a:t>
                      </a:r>
                      <a:endParaRPr lang="en-US" sz="8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/>
                        <a:t>A design or symbol which demonstrates the values of a company</a:t>
                      </a:r>
                      <a:endParaRPr lang="en-GB" sz="900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2. </a:t>
                      </a:r>
                      <a:r>
                        <a:rPr lang="en-US" sz="800" b="1" dirty="0" smtClean="0"/>
                        <a:t>Icon</a:t>
                      </a:r>
                      <a:endParaRPr lang="en-US" sz="8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/>
                        <a:t>A symbol representing a particular thing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3. </a:t>
                      </a:r>
                      <a:r>
                        <a:rPr lang="en-US" sz="800" b="1" dirty="0" smtClean="0"/>
                        <a:t>Online</a:t>
                      </a:r>
                      <a:r>
                        <a:rPr lang="en-US" sz="800" b="1" baseline="0" dirty="0" smtClean="0"/>
                        <a:t> advertisement</a:t>
                      </a:r>
                      <a:endParaRPr lang="en-US" sz="8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/>
                        <a:t>Marketing messages delivered to the consumers by the internet </a:t>
                      </a:r>
                      <a:endParaRPr lang="en-GB" sz="900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/>
                        <a:t>4. </a:t>
                      </a:r>
                      <a:r>
                        <a:rPr lang="en-US" sz="800" b="1" dirty="0" smtClean="0"/>
                        <a:t>Intertextuality</a:t>
                      </a:r>
                      <a:endParaRPr lang="en-US" sz="8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/>
                        <a:t>the relationship between texts</a:t>
                      </a:r>
                      <a:endParaRPr lang="en-US" sz="900" dirty="0" smtClean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5. </a:t>
                      </a:r>
                      <a:r>
                        <a:rPr lang="en-US" sz="800" b="1" dirty="0" smtClean="0"/>
                        <a:t>Marketing</a:t>
                      </a:r>
                      <a:endParaRPr lang="en-US" sz="8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The process of promoting</a:t>
                      </a:r>
                      <a:r>
                        <a:rPr lang="en-GB" sz="900" baseline="0" dirty="0" smtClean="0"/>
                        <a:t> products</a:t>
                      </a:r>
                      <a:endParaRPr lang="en-US" sz="900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6. </a:t>
                      </a:r>
                      <a:r>
                        <a:rPr lang="en-US" sz="800" b="1" dirty="0" smtClean="0"/>
                        <a:t>Hybridity</a:t>
                      </a:r>
                      <a:endParaRPr lang="en-US" sz="8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/>
                        <a:t>Things made by combining two different elements </a:t>
                      </a:r>
                      <a:endParaRPr lang="en-GB" sz="900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7. </a:t>
                      </a:r>
                      <a:r>
                        <a:rPr lang="en-US" sz="800" b="1" dirty="0" smtClean="0"/>
                        <a:t>BAME</a:t>
                      </a:r>
                      <a:endParaRPr lang="en-US" sz="8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</a:rPr>
                        <a:t>Black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</a:rPr>
                        <a:t> Asian Minority Ethnics</a:t>
                      </a:r>
                      <a:endParaRPr lang="en-GB" sz="9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8. </a:t>
                      </a:r>
                      <a:r>
                        <a:rPr lang="en-US" sz="800" b="1" dirty="0" smtClean="0"/>
                        <a:t>Advertising</a:t>
                      </a:r>
                      <a:endParaRPr lang="en-US" sz="8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Directly talking to the audience – informing of a new/existing product 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9. </a:t>
                      </a:r>
                      <a:r>
                        <a:rPr lang="en-US" sz="800" b="1" dirty="0" smtClean="0"/>
                        <a:t>Slogan</a:t>
                      </a:r>
                      <a:endParaRPr lang="en-US" sz="8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/>
                        <a:t>Catchy phrase that is easy to remember. Used as a marketing method  </a:t>
                      </a:r>
                      <a:endParaRPr lang="en-GB" sz="900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/>
                        <a:t>10. </a:t>
                      </a:r>
                      <a:r>
                        <a:rPr lang="en-US" sz="800" b="1" dirty="0" smtClean="0"/>
                        <a:t>Target</a:t>
                      </a:r>
                      <a:r>
                        <a:rPr lang="en-US" sz="800" b="1" baseline="0" dirty="0" smtClean="0"/>
                        <a:t> Audience</a:t>
                      </a:r>
                      <a:endParaRPr lang="en-US" sz="8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A</a:t>
                      </a:r>
                      <a:r>
                        <a:rPr lang="en-US" sz="900" baseline="0" dirty="0" smtClean="0"/>
                        <a:t> particular group at which a product is aimed</a:t>
                      </a:r>
                      <a:endParaRPr lang="en-US" sz="900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/>
                        <a:t>11. </a:t>
                      </a:r>
                      <a:r>
                        <a:rPr lang="en-US" sz="800" b="1" dirty="0" smtClean="0"/>
                        <a:t>Discriminatory</a:t>
                      </a:r>
                      <a:endParaRPr lang="en-US" sz="8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/>
                        <a:t>Showing an unfair or prejudicial distinction between different categories of people or things, especially on the grounds of race, age, or sex</a:t>
                      </a:r>
                      <a:endParaRPr lang="en-GB" sz="900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/>
                        <a:t>12. </a:t>
                      </a:r>
                      <a:r>
                        <a:rPr lang="en-US" sz="800" b="1" dirty="0" err="1" smtClean="0"/>
                        <a:t>Summarise</a:t>
                      </a:r>
                      <a:endParaRPr lang="en-US" sz="8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/>
                        <a:t>give a brief statement of the main points  e.g. summary of the NHS</a:t>
                      </a:r>
                      <a:r>
                        <a:rPr lang="en-GB" sz="900" baseline="0" dirty="0" smtClean="0"/>
                        <a:t> video</a:t>
                      </a:r>
                      <a:endParaRPr lang="en-GB" sz="900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/>
                        <a:t>13. </a:t>
                      </a:r>
                      <a:r>
                        <a:rPr lang="en-US" sz="800" b="1" dirty="0" smtClean="0"/>
                        <a:t>Representation</a:t>
                      </a:r>
                      <a:endParaRPr lang="en-US" sz="8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How</a:t>
                      </a:r>
                      <a:r>
                        <a:rPr lang="en-US" sz="900" baseline="0" dirty="0" smtClean="0"/>
                        <a:t> </a:t>
                      </a:r>
                      <a:r>
                        <a:rPr lang="en-US" sz="900" dirty="0" smtClean="0"/>
                        <a:t>people, places, objects and events have been reflected in a media text.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/>
                        <a:t>14. Denotation</a:t>
                      </a:r>
                      <a:endParaRPr lang="en-US" sz="8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The literal meaning</a:t>
                      </a:r>
                      <a:r>
                        <a:rPr lang="en-US" sz="900" baseline="0" dirty="0" smtClean="0"/>
                        <a:t> of a word/media feature</a:t>
                      </a:r>
                      <a:endParaRPr lang="en-US" sz="900" dirty="0" smtClean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/>
                        <a:t>15.</a:t>
                      </a:r>
                      <a:r>
                        <a:rPr lang="en-US" sz="800" b="1" baseline="0" dirty="0" smtClean="0"/>
                        <a:t> Connotation</a:t>
                      </a:r>
                      <a:endParaRPr lang="en-US" sz="8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 idea or feeling which a word/media feature invokes for a person in addition to its literal or primary meaning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/>
                        <a:t>16. MOBO</a:t>
                      </a:r>
                      <a:endParaRPr lang="en-US" sz="8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Music of Black Origin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/>
                        <a:t>17. USP</a:t>
                      </a:r>
                      <a:endParaRPr lang="en-US" sz="8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Unique Selling Proposition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8829"/>
              </p:ext>
            </p:extLst>
          </p:nvPr>
        </p:nvGraphicFramePr>
        <p:xfrm>
          <a:off x="4644008" y="0"/>
          <a:ext cx="4499992" cy="68460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16431"/>
                <a:gridCol w="3883561"/>
              </a:tblGrid>
              <a:tr h="262335">
                <a:tc gridSpan="2">
                  <a:txBody>
                    <a:bodyPr/>
                    <a:lstStyle/>
                    <a:p>
                      <a:pPr algn="l"/>
                      <a:r>
                        <a:rPr lang="en-US" sz="1050" b="1" u="sng" dirty="0" smtClean="0">
                          <a:solidFill>
                            <a:schemeClr val="bg1"/>
                          </a:solidFill>
                        </a:rPr>
                        <a:t>Knowledge Organiser</a:t>
                      </a:r>
                      <a:r>
                        <a:rPr lang="en-US" sz="1050" b="1" dirty="0" smtClean="0">
                          <a:solidFill>
                            <a:schemeClr val="bg1"/>
                          </a:solidFill>
                        </a:rPr>
                        <a:t>                                 CSPs</a:t>
                      </a:r>
                      <a:endParaRPr lang="en-US" sz="10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321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1.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OMO Advert</a:t>
                      </a:r>
                      <a:endParaRPr lang="en-US" sz="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900" b="1" u="sng" dirty="0" smtClean="0">
                          <a:solidFill>
                            <a:schemeClr val="tx1"/>
                          </a:solidFill>
                        </a:rPr>
                        <a:t>Social and historical </a:t>
                      </a:r>
                      <a:r>
                        <a:rPr lang="en-GB" sz="900" b="1" u="sng" dirty="0" smtClean="0">
                          <a:solidFill>
                            <a:schemeClr val="tx1"/>
                          </a:solidFill>
                        </a:rPr>
                        <a:t>context:</a:t>
                      </a:r>
                      <a:r>
                        <a:rPr lang="en-GB" sz="900" b="1" u="sng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900" dirty="0" smtClean="0"/>
                        <a:t>Produced </a:t>
                      </a:r>
                      <a:r>
                        <a:rPr lang="en-GB" sz="900" dirty="0" smtClean="0"/>
                        <a:t>in the 1950’s;</a:t>
                      </a:r>
                      <a:r>
                        <a:rPr lang="en-GB" sz="900" baseline="0" dirty="0" smtClean="0"/>
                        <a:t> </a:t>
                      </a:r>
                      <a:r>
                        <a:rPr lang="en-GB" sz="900" dirty="0" smtClean="0"/>
                        <a:t>Men were superior,</a:t>
                      </a:r>
                      <a:r>
                        <a:rPr lang="en-GB" sz="900" baseline="0" dirty="0" smtClean="0"/>
                        <a:t> </a:t>
                      </a:r>
                      <a:r>
                        <a:rPr lang="en-GB" sz="900" dirty="0" smtClean="0"/>
                        <a:t>dominant and worked. Women in the home; second class citizens. Domesticated with priority for keeping home and child care.</a:t>
                      </a:r>
                      <a:r>
                        <a:rPr lang="en-GB" sz="900" baseline="0" dirty="0" smtClean="0"/>
                        <a:t> </a:t>
                      </a:r>
                      <a:r>
                        <a:rPr lang="en-GB" sz="900" dirty="0" smtClean="0"/>
                        <a:t>Want to please husband and be great </a:t>
                      </a:r>
                      <a:r>
                        <a:rPr lang="en-GB" sz="900" dirty="0" smtClean="0"/>
                        <a:t>wife.</a:t>
                      </a:r>
                      <a:r>
                        <a:rPr lang="en-GB" sz="900" baseline="0" dirty="0" smtClean="0"/>
                        <a:t> </a:t>
                      </a:r>
                      <a:r>
                        <a:rPr lang="en-GB" sz="900" b="1" u="sng" dirty="0" smtClean="0">
                          <a:solidFill>
                            <a:schemeClr val="tx1"/>
                          </a:solidFill>
                        </a:rPr>
                        <a:t>Denotations:</a:t>
                      </a:r>
                      <a:r>
                        <a:rPr lang="en-GB" sz="900" b="1" u="sng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900" dirty="0" smtClean="0"/>
                        <a:t>Rolled </a:t>
                      </a:r>
                      <a:r>
                        <a:rPr lang="en-GB" sz="900" dirty="0" smtClean="0"/>
                        <a:t>up sleeves and an </a:t>
                      </a:r>
                      <a:r>
                        <a:rPr lang="en-GB" sz="900" dirty="0" smtClean="0"/>
                        <a:t>apron;</a:t>
                      </a:r>
                      <a:r>
                        <a:rPr lang="en-GB" sz="900" baseline="0" dirty="0" smtClean="0"/>
                        <a:t> </a:t>
                      </a:r>
                      <a:r>
                        <a:rPr lang="en-GB" sz="900" dirty="0" smtClean="0"/>
                        <a:t>Wearing </a:t>
                      </a:r>
                      <a:r>
                        <a:rPr lang="en-GB" sz="900" dirty="0" smtClean="0"/>
                        <a:t>lipstick and a frilly </a:t>
                      </a:r>
                      <a:r>
                        <a:rPr lang="en-GB" sz="900" dirty="0" smtClean="0"/>
                        <a:t>shirt;</a:t>
                      </a:r>
                      <a:r>
                        <a:rPr lang="en-GB" sz="900" baseline="0" dirty="0" smtClean="0"/>
                        <a:t> </a:t>
                      </a:r>
                      <a:r>
                        <a:rPr lang="en-GB" sz="900" dirty="0" smtClean="0"/>
                        <a:t>Direct </a:t>
                      </a:r>
                      <a:r>
                        <a:rPr lang="en-GB" sz="900" dirty="0" smtClean="0"/>
                        <a:t>mode of address to audience</a:t>
                      </a:r>
                    </a:p>
                    <a:p>
                      <a:r>
                        <a:rPr lang="en-GB" sz="900" b="1" u="sng" dirty="0" smtClean="0">
                          <a:solidFill>
                            <a:schemeClr val="tx1"/>
                          </a:solidFill>
                        </a:rPr>
                        <a:t>Connotations:</a:t>
                      </a:r>
                      <a:r>
                        <a:rPr lang="en-GB" sz="900" b="1" u="sng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900" dirty="0" smtClean="0"/>
                        <a:t>Hardworking </a:t>
                      </a:r>
                      <a:r>
                        <a:rPr lang="en-GB" sz="900" dirty="0" smtClean="0"/>
                        <a:t>in the home, committed to being the best she can</a:t>
                      </a:r>
                    </a:p>
                    <a:p>
                      <a:r>
                        <a:rPr lang="en-GB" sz="900" dirty="0" smtClean="0"/>
                        <a:t>Importance of appearance to please </a:t>
                      </a:r>
                      <a:r>
                        <a:rPr lang="en-GB" sz="900" dirty="0" smtClean="0"/>
                        <a:t>husband;</a:t>
                      </a:r>
                      <a:r>
                        <a:rPr lang="en-GB" sz="900" baseline="0" dirty="0" smtClean="0"/>
                        <a:t> </a:t>
                      </a:r>
                      <a:r>
                        <a:rPr lang="en-GB" sz="900" dirty="0" smtClean="0"/>
                        <a:t>She </a:t>
                      </a:r>
                      <a:r>
                        <a:rPr lang="en-GB" sz="900" dirty="0" smtClean="0"/>
                        <a:t>has a secret to ‘make your man proud’ </a:t>
                      </a:r>
                      <a:r>
                        <a:rPr lang="en-GB" sz="900" baseline="0" dirty="0" smtClean="0"/>
                        <a:t> </a:t>
                      </a:r>
                      <a:r>
                        <a:rPr lang="en-GB" sz="900" b="1" u="sng" dirty="0" smtClean="0">
                          <a:solidFill>
                            <a:schemeClr val="tx1"/>
                          </a:solidFill>
                        </a:rPr>
                        <a:t>Media language:</a:t>
                      </a:r>
                      <a:r>
                        <a:rPr lang="en-GB" sz="900" b="1" u="sng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900" dirty="0" smtClean="0"/>
                        <a:t>Old </a:t>
                      </a:r>
                      <a:r>
                        <a:rPr lang="en-GB" sz="900" dirty="0" smtClean="0"/>
                        <a:t>Mother Owl – </a:t>
                      </a:r>
                      <a:r>
                        <a:rPr lang="en-GB" sz="900" dirty="0" smtClean="0"/>
                        <a:t>wise</a:t>
                      </a:r>
                      <a:r>
                        <a:rPr lang="en-GB" sz="900" baseline="0" dirty="0" smtClean="0"/>
                        <a:t> </a:t>
                      </a:r>
                      <a:r>
                        <a:rPr lang="en-GB" sz="900" b="1" u="sng" dirty="0" smtClean="0">
                          <a:solidFill>
                            <a:schemeClr val="tx1"/>
                          </a:solidFill>
                        </a:rPr>
                        <a:t>Gender representation:</a:t>
                      </a:r>
                      <a:r>
                        <a:rPr lang="en-GB" sz="900" b="1" u="sng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900" dirty="0" smtClean="0"/>
                        <a:t>Follows </a:t>
                      </a:r>
                      <a:r>
                        <a:rPr lang="en-GB" sz="900" dirty="0" smtClean="0"/>
                        <a:t>the stereotypes of the time. Female is inferior to male and her role is to please the </a:t>
                      </a:r>
                      <a:r>
                        <a:rPr lang="en-GB" sz="900" dirty="0" smtClean="0"/>
                        <a:t>male.</a:t>
                      </a:r>
                      <a:r>
                        <a:rPr lang="en-GB" sz="900" baseline="0" dirty="0" smtClean="0"/>
                        <a:t> </a:t>
                      </a:r>
                      <a:r>
                        <a:rPr lang="en-GB" sz="900" b="1" u="sng" dirty="0" smtClean="0">
                          <a:solidFill>
                            <a:schemeClr val="tx1"/>
                          </a:solidFill>
                        </a:rPr>
                        <a:t>Target</a:t>
                      </a:r>
                      <a:r>
                        <a:rPr lang="en-GB" sz="900" b="1" u="sng" baseline="0" dirty="0" smtClean="0">
                          <a:solidFill>
                            <a:schemeClr val="tx1"/>
                          </a:solidFill>
                        </a:rPr>
                        <a:t> Audience: </a:t>
                      </a:r>
                      <a:r>
                        <a:rPr lang="en-GB" sz="900" dirty="0" smtClean="0"/>
                        <a:t>Women</a:t>
                      </a:r>
                      <a:endParaRPr lang="en-GB" sz="900" dirty="0" smtClean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1009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2.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NHS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 – </a:t>
                      </a:r>
                      <a:r>
                        <a:rPr lang="en-US" sz="800" b="1" i="1" baseline="0" dirty="0" smtClean="0">
                          <a:solidFill>
                            <a:schemeClr val="tx1"/>
                          </a:solidFill>
                        </a:rPr>
                        <a:t>Represent </a:t>
                      </a:r>
                      <a:r>
                        <a:rPr lang="en-US" sz="800" b="1" i="0" baseline="0" dirty="0" smtClean="0">
                          <a:solidFill>
                            <a:schemeClr val="tx1"/>
                          </a:solidFill>
                        </a:rPr>
                        <a:t>Campaign</a:t>
                      </a:r>
                      <a:endParaRPr lang="en-US" sz="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900" b="1" u="sng" dirty="0" smtClean="0">
                          <a:solidFill>
                            <a:schemeClr val="tx1"/>
                          </a:solidFill>
                        </a:rPr>
                        <a:t>Context:</a:t>
                      </a:r>
                      <a:r>
                        <a:rPr lang="en-GB" sz="900" b="1" u="sng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900" dirty="0" smtClean="0"/>
                        <a:t>Released In 2016 due to</a:t>
                      </a:r>
                      <a:r>
                        <a:rPr lang="en-GB" sz="900" baseline="0" dirty="0" smtClean="0"/>
                        <a:t> </a:t>
                      </a:r>
                      <a:r>
                        <a:rPr lang="en-GB" sz="900" dirty="0" smtClean="0"/>
                        <a:t>low numbers of blood donations from the BAME community (3%), to try and improve this.</a:t>
                      </a:r>
                      <a:r>
                        <a:rPr lang="en-GB" sz="900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GB" sz="900" b="1" u="sng" dirty="0" smtClean="0"/>
                        <a:t>Target</a:t>
                      </a:r>
                      <a:r>
                        <a:rPr lang="en-GB" sz="900" b="1" u="sng" baseline="0" dirty="0" smtClean="0"/>
                        <a:t> Audience:  </a:t>
                      </a:r>
                      <a:r>
                        <a:rPr lang="en-GB" sz="900" dirty="0" smtClean="0"/>
                        <a:t>Niche audience – BAME, Age 40 downwards, both genders</a:t>
                      </a:r>
                      <a:r>
                        <a:rPr lang="en-GB" sz="900" baseline="0" dirty="0" smtClean="0"/>
                        <a:t> </a:t>
                      </a:r>
                      <a:r>
                        <a:rPr lang="en-GB" sz="900" b="1" u="sng" dirty="0" smtClean="0">
                          <a:solidFill>
                            <a:schemeClr val="tx1"/>
                          </a:solidFill>
                        </a:rPr>
                        <a:t>Representations:</a:t>
                      </a:r>
                      <a:r>
                        <a:rPr lang="en-GB" sz="900" b="1" u="sng" baseline="0" dirty="0" smtClean="0">
                          <a:solidFill>
                            <a:schemeClr val="tx1"/>
                          </a:solidFill>
                        </a:rPr>
                        <a:t> B</a:t>
                      </a:r>
                      <a:r>
                        <a:rPr lang="en-GB" sz="900" b="1" u="sng" dirty="0" smtClean="0">
                          <a:solidFill>
                            <a:schemeClr val="tx1"/>
                          </a:solidFill>
                        </a:rPr>
                        <a:t>AME</a:t>
                      </a:r>
                      <a:r>
                        <a:rPr lang="en-GB" sz="90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GB" sz="900" dirty="0" smtClean="0"/>
                        <a:t>represented in a positive way, role models from a variety of backgrounds to be BAME inclusive and appeal to all. Lots of inspirational famous people included. Only BAME used</a:t>
                      </a:r>
                      <a:r>
                        <a:rPr lang="en-GB" sz="900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GB" sz="900" b="1" u="sng" dirty="0" smtClean="0">
                          <a:solidFill>
                            <a:schemeClr val="tx1"/>
                          </a:solidFill>
                        </a:rPr>
                        <a:t>Gender:</a:t>
                      </a:r>
                      <a:r>
                        <a:rPr lang="en-GB" sz="900" b="1" u="sng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900" b="0" u="none" baseline="0" dirty="0" smtClean="0">
                          <a:solidFill>
                            <a:schemeClr val="tx1"/>
                          </a:solidFill>
                        </a:rPr>
                        <a:t>f</a:t>
                      </a:r>
                      <a:r>
                        <a:rPr lang="en-GB" sz="900" dirty="0" smtClean="0"/>
                        <a:t>emales are seen in inspirational, empowered roles able to achieve what they want in life. They are in control and by having </a:t>
                      </a:r>
                      <a:r>
                        <a:rPr lang="en-GB" sz="900" dirty="0" err="1" smtClean="0"/>
                        <a:t>L.Leshurr</a:t>
                      </a:r>
                      <a:r>
                        <a:rPr lang="en-GB" sz="900" dirty="0" smtClean="0"/>
                        <a:t> as the spokesperson, they are the ones informing the community of what to do. </a:t>
                      </a:r>
                      <a:r>
                        <a:rPr lang="en-GB" sz="900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GB" sz="900" b="1" u="sng" dirty="0" smtClean="0">
                          <a:solidFill>
                            <a:schemeClr val="tx1"/>
                          </a:solidFill>
                        </a:rPr>
                        <a:t>Institutions</a:t>
                      </a:r>
                      <a:r>
                        <a:rPr lang="en-GB" sz="900" b="1" u="sng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900" dirty="0" smtClean="0"/>
                        <a:t>NHS and MOBO joined together to get the message across to the MOBO community. MOBO believe they have a social and cultural responsibility </a:t>
                      </a:r>
                      <a:r>
                        <a:rPr lang="en-GB" sz="900" baseline="0" dirty="0" smtClean="0"/>
                        <a:t> </a:t>
                      </a:r>
                      <a:r>
                        <a:rPr lang="en-GB" sz="900" b="1" u="sng" dirty="0" smtClean="0">
                          <a:solidFill>
                            <a:schemeClr val="tx1"/>
                          </a:solidFill>
                        </a:rPr>
                        <a:t>Narrative:</a:t>
                      </a:r>
                      <a:r>
                        <a:rPr lang="en-GB" sz="900" b="1" u="sng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900" dirty="0" smtClean="0"/>
                        <a:t>People from BAME community featured whilst grime singer raps about being counted and along with all the other amazing things you do, give blood.</a:t>
                      </a:r>
                      <a:r>
                        <a:rPr lang="en-GB" sz="900" baseline="0" dirty="0" smtClean="0"/>
                        <a:t> </a:t>
                      </a:r>
                      <a:r>
                        <a:rPr lang="en-GB" sz="900" b="1" u="sng" dirty="0" smtClean="0">
                          <a:solidFill>
                            <a:schemeClr val="tx1"/>
                          </a:solidFill>
                        </a:rPr>
                        <a:t>People included: </a:t>
                      </a:r>
                      <a:r>
                        <a:rPr lang="en-GB" sz="900" b="1" u="sng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900" dirty="0" smtClean="0"/>
                        <a:t>Ade </a:t>
                      </a:r>
                      <a:r>
                        <a:rPr lang="en-GB" sz="900" dirty="0" err="1" smtClean="0"/>
                        <a:t>Adepitan</a:t>
                      </a:r>
                      <a:r>
                        <a:rPr lang="en-GB" sz="900" dirty="0" smtClean="0"/>
                        <a:t> (Paralympian basket ball player) Nicola Adams (female boxer), </a:t>
                      </a:r>
                      <a:r>
                        <a:rPr lang="en-GB" sz="900" dirty="0" err="1" smtClean="0"/>
                        <a:t>Chuka</a:t>
                      </a:r>
                      <a:r>
                        <a:rPr lang="en-GB" sz="900" dirty="0" smtClean="0"/>
                        <a:t> Umunna  (Labour party politician), Mariah </a:t>
                      </a:r>
                      <a:r>
                        <a:rPr lang="en-GB" sz="900" dirty="0" err="1" smtClean="0"/>
                        <a:t>Idrissi</a:t>
                      </a:r>
                      <a:r>
                        <a:rPr lang="en-GB" sz="900" dirty="0" smtClean="0"/>
                        <a:t>  (Muslim model), </a:t>
                      </a:r>
                      <a:r>
                        <a:rPr lang="en-GB" sz="900" dirty="0" err="1" smtClean="0"/>
                        <a:t>Kanya</a:t>
                      </a:r>
                      <a:r>
                        <a:rPr lang="en-GB" sz="900" dirty="0" smtClean="0"/>
                        <a:t> King (MOBO’s founder and CEO), gospel choir singers and staff from the NHS</a:t>
                      </a:r>
                      <a:r>
                        <a:rPr lang="en-GB" sz="900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GB" sz="900" b="1" u="sng" dirty="0" smtClean="0">
                          <a:solidFill>
                            <a:schemeClr val="tx1"/>
                          </a:solidFill>
                        </a:rPr>
                        <a:t>Media language:  </a:t>
                      </a:r>
                      <a:r>
                        <a:rPr lang="en-GB" sz="900" dirty="0" smtClean="0"/>
                        <a:t>Represent; the word has many connotations but telling the BAME community to be part of the blood donor register. empty chairs  demonstrated that the BAME community are not represented.</a:t>
                      </a:r>
                      <a:r>
                        <a:rPr lang="en-GB" sz="900" baseline="0" dirty="0" smtClean="0"/>
                        <a:t> </a:t>
                      </a:r>
                      <a:r>
                        <a:rPr lang="en-GB" sz="900" dirty="0" smtClean="0"/>
                        <a:t>Setting in London – gritty, real, fits the grime artist, urban appeal.</a:t>
                      </a:r>
                      <a:endParaRPr lang="en-GB" sz="1400" dirty="0" smtClean="0"/>
                    </a:p>
                    <a:p>
                      <a:endParaRPr lang="en-GB" sz="900" dirty="0" smtClean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3991"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3.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Galaxy</a:t>
                      </a:r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900" b="1" u="sng" dirty="0" smtClean="0">
                          <a:solidFill>
                            <a:schemeClr val="tx1"/>
                          </a:solidFill>
                        </a:rPr>
                        <a:t>Context:</a:t>
                      </a:r>
                      <a:r>
                        <a:rPr lang="en-GB" sz="900" b="1" u="sng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900" dirty="0" smtClean="0"/>
                        <a:t>Set in the 1950’s but made in the modern day</a:t>
                      </a:r>
                      <a:r>
                        <a:rPr lang="en-GB" sz="900" baseline="0" dirty="0" smtClean="0"/>
                        <a:t> </a:t>
                      </a:r>
                      <a:r>
                        <a:rPr lang="en-GB" sz="900" b="1" u="none" dirty="0" smtClean="0">
                          <a:solidFill>
                            <a:schemeClr val="tx1"/>
                          </a:solidFill>
                        </a:rPr>
                        <a:t>Intertextuality:</a:t>
                      </a:r>
                      <a:r>
                        <a:rPr lang="en-GB" sz="900" b="1" u="none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900" u="none" dirty="0" smtClean="0"/>
                        <a:t>used</a:t>
                      </a:r>
                      <a:r>
                        <a:rPr lang="en-GB" sz="900" dirty="0" smtClean="0"/>
                        <a:t> to ‘sell’ the advert. Using an icon:</a:t>
                      </a:r>
                      <a:r>
                        <a:rPr lang="en-GB" sz="900" baseline="0" dirty="0" smtClean="0"/>
                        <a:t> </a:t>
                      </a:r>
                      <a:r>
                        <a:rPr lang="en-GB" sz="900" dirty="0" smtClean="0"/>
                        <a:t>Audrey Hepburn; </a:t>
                      </a:r>
                      <a:r>
                        <a:rPr lang="en-GB" sz="900" baseline="0" dirty="0" smtClean="0"/>
                        <a:t> </a:t>
                      </a:r>
                      <a:r>
                        <a:rPr lang="en-GB" sz="900" dirty="0" smtClean="0"/>
                        <a:t>Amalfi coast setting to resemble Roman Holiday;</a:t>
                      </a:r>
                      <a:r>
                        <a:rPr lang="en-GB" sz="900" baseline="0" dirty="0" smtClean="0"/>
                        <a:t> </a:t>
                      </a:r>
                      <a:r>
                        <a:rPr lang="en-GB" sz="900" dirty="0" smtClean="0"/>
                        <a:t>Moon River music with links to Breakfast at Tiffany’s</a:t>
                      </a:r>
                    </a:p>
                    <a:p>
                      <a:r>
                        <a:rPr lang="en-GB" sz="900" b="1" u="sng" dirty="0" smtClean="0">
                          <a:solidFill>
                            <a:schemeClr val="tx1"/>
                          </a:solidFill>
                        </a:rPr>
                        <a:t>Narrative:</a:t>
                      </a:r>
                      <a:r>
                        <a:rPr lang="en-GB" sz="900" b="1" u="sng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900" dirty="0" smtClean="0"/>
                        <a:t>Travelling on a bus, interrupted and equilibrium disturbed by fruit seller. Hepburn leaves the bus and sits in</a:t>
                      </a:r>
                      <a:r>
                        <a:rPr lang="en-GB" sz="900" baseline="0" dirty="0" smtClean="0"/>
                        <a:t> the</a:t>
                      </a:r>
                      <a:r>
                        <a:rPr lang="en-GB" sz="900" dirty="0" smtClean="0"/>
                        <a:t> car of a strange man. Sits in the back and gives the man a chauffeur hat to assert her dominance (so not typical man saving woman),</a:t>
                      </a:r>
                      <a:r>
                        <a:rPr lang="en-GB" sz="900" baseline="0" dirty="0" smtClean="0"/>
                        <a:t> t</a:t>
                      </a:r>
                      <a:r>
                        <a:rPr lang="en-GB" sz="900" dirty="0" smtClean="0"/>
                        <a:t>hen can enjoy her chocolate in the back, travelling to her destination in a luxurious open top car.</a:t>
                      </a:r>
                      <a:r>
                        <a:rPr lang="en-GB" sz="900" baseline="0" dirty="0" smtClean="0"/>
                        <a:t> </a:t>
                      </a:r>
                      <a:r>
                        <a:rPr lang="en-GB" sz="900" b="1" u="sng" dirty="0" smtClean="0">
                          <a:solidFill>
                            <a:schemeClr val="tx1"/>
                          </a:solidFill>
                        </a:rPr>
                        <a:t>Media </a:t>
                      </a:r>
                      <a:r>
                        <a:rPr lang="en-GB" sz="900" b="1" u="sng" dirty="0" err="1" smtClean="0">
                          <a:solidFill>
                            <a:schemeClr val="tx1"/>
                          </a:solidFill>
                        </a:rPr>
                        <a:t>Languag</a:t>
                      </a:r>
                      <a:r>
                        <a:rPr lang="en-GB" sz="900" b="1" u="sng" dirty="0" smtClean="0">
                          <a:solidFill>
                            <a:schemeClr val="tx1"/>
                          </a:solidFill>
                        </a:rPr>
                        <a:t>:</a:t>
                      </a:r>
                      <a:r>
                        <a:rPr lang="en-GB" sz="900" b="1" u="sng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900" dirty="0" smtClean="0"/>
                        <a:t>“why have cotton when you can have silk” Implication of luxury and wealth.</a:t>
                      </a:r>
                      <a:r>
                        <a:rPr lang="en-GB" sz="900" baseline="0" dirty="0" smtClean="0"/>
                        <a:t> </a:t>
                      </a:r>
                      <a:r>
                        <a:rPr lang="en-GB" sz="900" dirty="0" smtClean="0"/>
                        <a:t>USP of the product that it is superior to others.</a:t>
                      </a:r>
                      <a:r>
                        <a:rPr lang="en-GB" sz="900" baseline="0" dirty="0" smtClean="0"/>
                        <a:t> </a:t>
                      </a:r>
                      <a:r>
                        <a:rPr lang="en-GB" sz="900" dirty="0" smtClean="0"/>
                        <a:t>1950’s clothing to reflect period it is set in.</a:t>
                      </a:r>
                    </a:p>
                    <a:p>
                      <a:r>
                        <a:rPr lang="en-GB" sz="900" b="1" u="sng" dirty="0" smtClean="0">
                          <a:solidFill>
                            <a:schemeClr val="tx1"/>
                          </a:solidFill>
                        </a:rPr>
                        <a:t>Gender representations: </a:t>
                      </a:r>
                      <a:r>
                        <a:rPr lang="en-GB" sz="900" b="1" u="sng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900" dirty="0" smtClean="0"/>
                        <a:t>Woman still cares about appearance and the man still rescues the woman. However, the woman has some control and seen to have more power and independence than previous stereotypes.</a:t>
                      </a:r>
                    </a:p>
                    <a:p>
                      <a:r>
                        <a:rPr lang="en-GB" sz="900" b="1" u="sng" dirty="0" smtClean="0">
                          <a:solidFill>
                            <a:schemeClr val="tx1"/>
                          </a:solidFill>
                        </a:rPr>
                        <a:t>Connotations</a:t>
                      </a:r>
                      <a:r>
                        <a:rPr lang="en-GB" sz="900" b="1" u="sng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900" dirty="0" smtClean="0"/>
                        <a:t>Luxury, wealth, superior product, treat yourself</a:t>
                      </a:r>
                      <a:r>
                        <a:rPr lang="en-GB" sz="900" baseline="0" dirty="0" smtClean="0"/>
                        <a:t> </a:t>
                      </a:r>
                    </a:p>
                    <a:p>
                      <a:r>
                        <a:rPr lang="en-GB" sz="900" b="1" u="sng" dirty="0" smtClean="0">
                          <a:solidFill>
                            <a:schemeClr val="tx1"/>
                          </a:solidFill>
                        </a:rPr>
                        <a:t>Target Audience:</a:t>
                      </a:r>
                      <a:r>
                        <a:rPr lang="en-GB" sz="900" b="1" u="sng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900" dirty="0" smtClean="0"/>
                        <a:t>Women</a:t>
                      </a:r>
                    </a:p>
                    <a:p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0647484"/>
              </p:ext>
            </p:extLst>
          </p:nvPr>
        </p:nvGraphicFramePr>
        <p:xfrm>
          <a:off x="0" y="4962718"/>
          <a:ext cx="4624912" cy="18952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9592"/>
                <a:gridCol w="3725320"/>
              </a:tblGrid>
              <a:tr h="21255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Theories</a:t>
                      </a:r>
                      <a:endParaRPr lang="en-GB" sz="105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77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1. </a:t>
                      </a:r>
                      <a:r>
                        <a:rPr lang="en-GB" sz="900" dirty="0" err="1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Propp’s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theory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/>
                        <a:t>8 main </a:t>
                      </a:r>
                      <a:r>
                        <a:rPr lang="en-GB" sz="900" b="1" dirty="0" smtClean="0"/>
                        <a:t>character </a:t>
                      </a:r>
                      <a:r>
                        <a:rPr lang="en-GB" sz="900" dirty="0" smtClean="0"/>
                        <a:t>types in </a:t>
                      </a:r>
                      <a:r>
                        <a:rPr lang="en-GB" sz="900" b="1" dirty="0" smtClean="0"/>
                        <a:t>narrative</a:t>
                      </a:r>
                      <a:r>
                        <a:rPr lang="en-GB" sz="900" dirty="0" smtClean="0"/>
                        <a:t>  are the structure</a:t>
                      </a:r>
                      <a:r>
                        <a:rPr lang="en-GB" sz="900" baseline="0" dirty="0" smtClean="0"/>
                        <a:t> for the narrative </a:t>
                      </a:r>
                      <a:r>
                        <a:rPr lang="en-GB" sz="900" dirty="0" smtClean="0"/>
                        <a:t>e.g. hero, helper, villain</a:t>
                      </a: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2.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Binary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Opposition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/>
                        <a:t>Power weighted </a:t>
                      </a:r>
                      <a:r>
                        <a:rPr lang="en-GB" sz="900" b="1" dirty="0" smtClean="0"/>
                        <a:t>oppositions </a:t>
                      </a:r>
                      <a:r>
                        <a:rPr lang="en-GB" sz="900" dirty="0" smtClean="0"/>
                        <a:t>e.g. good/bad, police/victim</a:t>
                      </a: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4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3. </a:t>
                      </a:r>
                      <a:r>
                        <a:rPr lang="en-GB" sz="900" dirty="0" err="1" smtClean="0">
                          <a:solidFill>
                            <a:schemeClr val="tx1"/>
                          </a:solidFill>
                        </a:rPr>
                        <a:t>Todorov’s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</a:rPr>
                        <a:t> theory</a:t>
                      </a:r>
                      <a:endParaRPr lang="en-GB" sz="9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/>
                        <a:t>There are 5 stages in a narrative; equilibrium(peace and harmony), disruption, recognition, repair, restoration </a:t>
                      </a: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4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</a:rPr>
                        <a:t>4. Marketing process</a:t>
                      </a:r>
                      <a:endParaRPr lang="en-GB" sz="9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/>
                        <a:t>Product, Place, Price, Promotion </a:t>
                      </a: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032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920</Words>
  <Application>Microsoft Office PowerPoint</Application>
  <PresentationFormat>On-screen Show (4:3)</PresentationFormat>
  <Paragraphs>58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Hodnett, Samantha</dc:creator>
  <cp:lastModifiedBy>Hodnett, Samantha</cp:lastModifiedBy>
  <cp:revision>4</cp:revision>
  <dcterms:created xsi:type="dcterms:W3CDTF">2018-06-29T11:37:25Z</dcterms:created>
  <dcterms:modified xsi:type="dcterms:W3CDTF">2018-06-29T12:08:53Z</dcterms:modified>
</cp:coreProperties>
</file>