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1" d="100"/>
          <a:sy n="91" d="100"/>
        </p:scale>
        <p:origin x="-72" y="9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0C658-4792-4407-8DF9-787C329E811E}" type="datetimeFigureOut">
              <a:rPr lang="en-GB" smtClean="0"/>
              <a:t>16/07/2018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55A4E1-C199-45EA-802B-12B795615B26}" type="slidenum">
              <a:rPr lang="en-GB" smtClean="0"/>
              <a:t>‹#›</a:t>
            </a:fld>
            <a:endParaRPr lang="en-GB"/>
          </a:p>
        </p:txBody>
      </p:sp>
    </p:spTree>
    <p:extLst>
      <p:ext uri="{BB962C8B-B14F-4D97-AF65-F5344CB8AC3E}">
        <p14:creationId xmlns:p14="http://schemas.microsoft.com/office/powerpoint/2010/main" val="2917678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AA6145C8-F71B-B243-AF2B-D7D562452D7D}" type="slidenum">
              <a:rPr lang="en-US" smtClean="0"/>
              <a:t>1</a:t>
            </a:fld>
            <a:endParaRPr lang="en-US"/>
          </a:p>
        </p:txBody>
      </p:sp>
    </p:spTree>
    <p:extLst>
      <p:ext uri="{BB962C8B-B14F-4D97-AF65-F5344CB8AC3E}">
        <p14:creationId xmlns:p14="http://schemas.microsoft.com/office/powerpoint/2010/main" val="154403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0F66BE1-30D3-49A7-B280-AF53F42482C1}" type="datetimeFigureOut">
              <a:rPr lang="en-GB" smtClean="0"/>
              <a:t>16/07/2018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541372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0F66BE1-30D3-49A7-B280-AF53F42482C1}" type="datetimeFigureOut">
              <a:rPr lang="en-GB" smtClean="0"/>
              <a:t>16/07/2018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1136254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0F66BE1-30D3-49A7-B280-AF53F42482C1}" type="datetimeFigureOut">
              <a:rPr lang="en-GB" smtClean="0"/>
              <a:t>16/07/2018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057045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0F66BE1-30D3-49A7-B280-AF53F42482C1}" type="datetimeFigureOut">
              <a:rPr lang="en-GB" smtClean="0"/>
              <a:t>16/07/2018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231492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F66BE1-30D3-49A7-B280-AF53F42482C1}" type="datetimeFigureOut">
              <a:rPr lang="en-GB" smtClean="0"/>
              <a:t>16/07/2018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854341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0F66BE1-30D3-49A7-B280-AF53F42482C1}" type="datetimeFigureOut">
              <a:rPr lang="en-GB" smtClean="0"/>
              <a:t>16/07/2018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3622063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0F66BE1-30D3-49A7-B280-AF53F42482C1}" type="datetimeFigureOut">
              <a:rPr lang="en-GB" smtClean="0"/>
              <a:t>16/07/2018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421896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0F66BE1-30D3-49A7-B280-AF53F42482C1}" type="datetimeFigureOut">
              <a:rPr lang="en-GB" smtClean="0"/>
              <a:t>16/07/2018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19990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F66BE1-30D3-49A7-B280-AF53F42482C1}" type="datetimeFigureOut">
              <a:rPr lang="en-GB" smtClean="0"/>
              <a:t>16/07/2018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425990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F66BE1-30D3-49A7-B280-AF53F42482C1}" type="datetimeFigureOut">
              <a:rPr lang="en-GB" smtClean="0"/>
              <a:t>16/07/2018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187912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F66BE1-30D3-49A7-B280-AF53F42482C1}" type="datetimeFigureOut">
              <a:rPr lang="en-GB" smtClean="0"/>
              <a:t>16/07/2018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1AB6F8-A455-4D20-8BF1-66DAE0ABA2BC}" type="slidenum">
              <a:rPr lang="en-GB" smtClean="0"/>
              <a:t>‹#›</a:t>
            </a:fld>
            <a:endParaRPr lang="en-GB"/>
          </a:p>
        </p:txBody>
      </p:sp>
    </p:spTree>
    <p:extLst>
      <p:ext uri="{BB962C8B-B14F-4D97-AF65-F5344CB8AC3E}">
        <p14:creationId xmlns:p14="http://schemas.microsoft.com/office/powerpoint/2010/main" val="2333860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F66BE1-30D3-49A7-B280-AF53F42482C1}" type="datetimeFigureOut">
              <a:rPr lang="en-GB" smtClean="0"/>
              <a:t>16/07/2018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1AB6F8-A455-4D20-8BF1-66DAE0ABA2BC}" type="slidenum">
              <a:rPr lang="en-GB" smtClean="0"/>
              <a:t>‹#›</a:t>
            </a:fld>
            <a:endParaRPr lang="en-GB"/>
          </a:p>
        </p:txBody>
      </p:sp>
    </p:spTree>
    <p:extLst>
      <p:ext uri="{BB962C8B-B14F-4D97-AF65-F5344CB8AC3E}">
        <p14:creationId xmlns:p14="http://schemas.microsoft.com/office/powerpoint/2010/main" val="249010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27586742"/>
              </p:ext>
            </p:extLst>
          </p:nvPr>
        </p:nvGraphicFramePr>
        <p:xfrm>
          <a:off x="0" y="0"/>
          <a:ext cx="4620861" cy="4941600"/>
        </p:xfrm>
        <a:graphic>
          <a:graphicData uri="http://schemas.openxmlformats.org/drawingml/2006/table">
            <a:tbl>
              <a:tblPr firstRow="1" bandRow="1">
                <a:tableStyleId>{5940675A-B579-460E-94D1-54222C63F5DA}</a:tableStyleId>
              </a:tblPr>
              <a:tblGrid>
                <a:gridCol w="880349"/>
                <a:gridCol w="3740512"/>
              </a:tblGrid>
              <a:tr h="209550">
                <a:tc gridSpan="2">
                  <a:txBody>
                    <a:bodyPr/>
                    <a:lstStyle/>
                    <a:p>
                      <a:pPr algn="l"/>
                      <a:r>
                        <a:rPr lang="en-US" sz="1050" b="1" dirty="0" smtClean="0">
                          <a:solidFill>
                            <a:schemeClr val="bg1"/>
                          </a:solidFill>
                        </a:rPr>
                        <a:t>                                            Terminology                                                        </a:t>
                      </a:r>
                      <a:r>
                        <a:rPr lang="en-US" sz="1050" b="1" u="sng" dirty="0" smtClean="0">
                          <a:solidFill>
                            <a:schemeClr val="bg1"/>
                          </a:solidFill>
                        </a:rPr>
                        <a:t>Film</a:t>
                      </a:r>
                      <a:endParaRPr lang="en-US" sz="1050" b="1" u="sng" dirty="0">
                        <a:solidFill>
                          <a:schemeClr val="bg1"/>
                        </a:solidFill>
                      </a:endParaRPr>
                    </a:p>
                  </a:txBody>
                  <a:tcPr>
                    <a:solidFill>
                      <a:schemeClr val="tx1"/>
                    </a:solidFill>
                  </a:tcPr>
                </a:tc>
                <a:tc hMerge="1">
                  <a:txBody>
                    <a:bodyPr/>
                    <a:lstStyle/>
                    <a:p>
                      <a:endParaRPr lang="en-US" sz="1000" dirty="0"/>
                    </a:p>
                  </a:txBody>
                  <a:tcPr>
                    <a:solidFill>
                      <a:srgbClr val="FFFFFF"/>
                    </a:solidFill>
                  </a:tcPr>
                </a:tc>
              </a:tr>
              <a:tr h="224508">
                <a:tc>
                  <a:txBody>
                    <a:bodyPr/>
                    <a:lstStyle/>
                    <a:p>
                      <a:r>
                        <a:rPr lang="en-US" sz="800" b="1" dirty="0" smtClean="0"/>
                        <a:t>1. Production company</a:t>
                      </a:r>
                      <a:endParaRPr lang="en-US" sz="800" b="1" dirty="0"/>
                    </a:p>
                  </a:txBody>
                  <a:tcPr>
                    <a:solidFill>
                      <a:schemeClr val="bg1">
                        <a:lumMod val="8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900" dirty="0" smtClean="0"/>
                        <a:t>Company that makes</a:t>
                      </a:r>
                      <a:r>
                        <a:rPr lang="en-GB" sz="900" baseline="0" dirty="0" smtClean="0"/>
                        <a:t> the film</a:t>
                      </a:r>
                      <a:endParaRPr lang="en-GB" sz="900" dirty="0" smtClean="0">
                        <a:solidFill>
                          <a:srgbClr val="FF0000"/>
                        </a:solidFill>
                      </a:endParaRPr>
                    </a:p>
                  </a:txBody>
                  <a:tcPr>
                    <a:solidFill>
                      <a:srgbClr val="FFFFFF"/>
                    </a:solidFill>
                  </a:tcPr>
                </a:tc>
              </a:tr>
              <a:tr h="224508">
                <a:tc>
                  <a:txBody>
                    <a:bodyPr/>
                    <a:lstStyle/>
                    <a:p>
                      <a:r>
                        <a:rPr lang="en-US" sz="800" b="1" dirty="0" smtClean="0">
                          <a:solidFill>
                            <a:schemeClr val="tx1"/>
                          </a:solidFill>
                        </a:rPr>
                        <a:t>2. Distribution company</a:t>
                      </a:r>
                      <a:endParaRPr lang="en-US" sz="800" b="1" dirty="0">
                        <a:solidFill>
                          <a:schemeClr val="tx1"/>
                        </a:solidFill>
                      </a:endParaRPr>
                    </a:p>
                  </a:txBody>
                  <a:tcPr>
                    <a:solidFill>
                      <a:schemeClr val="bg1">
                        <a:lumMod val="8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900" dirty="0" smtClean="0"/>
                        <a:t>Finance, publish and get the film into cinemas </a:t>
                      </a:r>
                    </a:p>
                  </a:txBody>
                  <a:tcPr>
                    <a:solidFill>
                      <a:srgbClr val="FFFFFF"/>
                    </a:solidFill>
                  </a:tcPr>
                </a:tc>
              </a:tr>
              <a:tr h="346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1" dirty="0" smtClean="0">
                          <a:solidFill>
                            <a:schemeClr val="tx1"/>
                          </a:solidFill>
                        </a:rPr>
                        <a:t>3.</a:t>
                      </a:r>
                      <a:r>
                        <a:rPr lang="en-GB" sz="800" dirty="0" smtClean="0">
                          <a:solidFill>
                            <a:schemeClr val="tx1"/>
                          </a:solidFill>
                        </a:rPr>
                        <a:t> </a:t>
                      </a:r>
                      <a:r>
                        <a:rPr lang="en-GB" sz="800" b="1" dirty="0" smtClean="0">
                          <a:solidFill>
                            <a:schemeClr val="tx1"/>
                          </a:solidFill>
                        </a:rPr>
                        <a:t>Exhibition </a:t>
                      </a:r>
                      <a:r>
                        <a:rPr lang="en-GB" sz="800" b="1" dirty="0" smtClean="0">
                          <a:solidFill>
                            <a:schemeClr val="tx1"/>
                          </a:solidFill>
                        </a:rPr>
                        <a:t>company</a:t>
                      </a:r>
                      <a:endParaRPr lang="en-GB" sz="800" b="1" dirty="0" smtClean="0">
                        <a:solidFill>
                          <a:schemeClr val="tx1"/>
                        </a:solidFill>
                      </a:endParaRPr>
                    </a:p>
                  </a:txBody>
                  <a:tcPr>
                    <a:solidFill>
                      <a:schemeClr val="bg1">
                        <a:lumMod val="8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900" dirty="0" smtClean="0">
                          <a:solidFill>
                            <a:schemeClr val="tx1"/>
                          </a:solidFill>
                        </a:rPr>
                        <a:t>Company</a:t>
                      </a:r>
                      <a:r>
                        <a:rPr lang="en-GB" sz="900" baseline="0" dirty="0" smtClean="0">
                          <a:solidFill>
                            <a:schemeClr val="tx1"/>
                          </a:solidFill>
                        </a:rPr>
                        <a:t> that shows the </a:t>
                      </a:r>
                      <a:r>
                        <a:rPr lang="en-GB" sz="900" baseline="0" dirty="0" smtClean="0">
                          <a:solidFill>
                            <a:schemeClr val="tx1"/>
                          </a:solidFill>
                        </a:rPr>
                        <a:t>fil</a:t>
                      </a:r>
                    </a:p>
                  </a:txBody>
                  <a:tcPr>
                    <a:solidFill>
                      <a:srgbClr val="FFFFFF"/>
                    </a:solidFill>
                  </a:tcPr>
                </a:tc>
              </a:tr>
              <a:tr h="2245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dirty="0" smtClean="0"/>
                        <a:t>4. Pitch</a:t>
                      </a:r>
                    </a:p>
                  </a:txBody>
                  <a:tcPr>
                    <a:solidFill>
                      <a:schemeClr val="bg1">
                        <a:lumMod val="8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t>Persuading someone</a:t>
                      </a:r>
                      <a:r>
                        <a:rPr lang="en-US" sz="900" baseline="0" dirty="0" smtClean="0"/>
                        <a:t> to take on your ideas</a:t>
                      </a:r>
                      <a:endParaRPr lang="en-US" sz="900" dirty="0" smtClean="0"/>
                    </a:p>
                  </a:txBody>
                  <a:tcPr>
                    <a:solidFill>
                      <a:srgbClr val="FFFFFF"/>
                    </a:solidFill>
                  </a:tcPr>
                </a:tc>
              </a:tr>
              <a:tr h="224508">
                <a:tc>
                  <a:txBody>
                    <a:bodyPr/>
                    <a:lstStyle/>
                    <a:p>
                      <a:r>
                        <a:rPr lang="en-US" sz="800" b="1" dirty="0" smtClean="0"/>
                        <a:t>5. Tie-in</a:t>
                      </a:r>
                      <a:endParaRPr lang="en-US" sz="800" b="1" dirty="0"/>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Where a company or retailer work with the distribution company – they give away freebies to advertise the film e.g. McDonalds</a:t>
                      </a:r>
                    </a:p>
                  </a:txBody>
                  <a:tcPr>
                    <a:solidFill>
                      <a:srgbClr val="FFFFFF"/>
                    </a:solidFill>
                  </a:tcPr>
                </a:tc>
              </a:tr>
              <a:tr h="224508">
                <a:tc>
                  <a:txBody>
                    <a:bodyPr/>
                    <a:lstStyle/>
                    <a:p>
                      <a:r>
                        <a:rPr lang="en-US" sz="800" b="1" dirty="0" smtClean="0"/>
                        <a:t>6. Ancillary Market</a:t>
                      </a:r>
                      <a:endParaRPr lang="en-US" sz="800" b="1" dirty="0"/>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Generating income from other exhibition sources e.g. DVD and pay </a:t>
                      </a:r>
                      <a:r>
                        <a:rPr lang="en-GB" sz="900" dirty="0" smtClean="0"/>
                        <a:t>TV</a:t>
                      </a:r>
                      <a:endParaRPr lang="en-GB" sz="900" dirty="0" smtClean="0"/>
                    </a:p>
                  </a:txBody>
                  <a:tcPr>
                    <a:solidFill>
                      <a:srgbClr val="FFFFFF"/>
                    </a:solidFill>
                  </a:tcPr>
                </a:tc>
              </a:tr>
              <a:tr h="224508">
                <a:tc>
                  <a:txBody>
                    <a:bodyPr/>
                    <a:lstStyle/>
                    <a:p>
                      <a:r>
                        <a:rPr lang="en-US" sz="800" b="1" dirty="0" smtClean="0"/>
                        <a:t>7.</a:t>
                      </a:r>
                      <a:r>
                        <a:rPr lang="en-US" sz="800" b="1" baseline="0" dirty="0" smtClean="0"/>
                        <a:t> Major film studio</a:t>
                      </a:r>
                      <a:endParaRPr lang="en-US" sz="800" b="1" dirty="0"/>
                    </a:p>
                  </a:txBody>
                  <a:tcPr>
                    <a:solidFill>
                      <a:schemeClr val="bg1">
                        <a:lumMod val="85000"/>
                      </a:schemeClr>
                    </a:solidFill>
                  </a:tcPr>
                </a:tc>
                <a:tc>
                  <a:txBody>
                    <a:bodyPr/>
                    <a:lstStyle/>
                    <a:p>
                      <a:r>
                        <a:rPr lang="en-GB" sz="900" dirty="0" smtClean="0"/>
                        <a:t>a production and distribution company that releases a substantial number of films annually and consistently commands a significant share of box office revenue in a given market. </a:t>
                      </a:r>
                      <a:r>
                        <a:rPr lang="en-GB" sz="900" baseline="0" dirty="0" smtClean="0"/>
                        <a:t> </a:t>
                      </a:r>
                      <a:r>
                        <a:rPr lang="en-GB" sz="900" i="1" dirty="0" smtClean="0"/>
                        <a:t>20</a:t>
                      </a:r>
                      <a:r>
                        <a:rPr lang="en-GB" sz="900" i="1" baseline="30000" dirty="0" smtClean="0"/>
                        <a:t>th</a:t>
                      </a:r>
                      <a:r>
                        <a:rPr lang="en-GB" sz="900" i="1" dirty="0" smtClean="0"/>
                        <a:t> Century Fox, Warner Brothers, paramount Pictures, Columbia pictures, Universal and Walt Disney.</a:t>
                      </a:r>
                    </a:p>
                  </a:txBody>
                  <a:tcPr>
                    <a:solidFill>
                      <a:srgbClr val="FFFFFF"/>
                    </a:solidFill>
                  </a:tcPr>
                </a:tc>
              </a:tr>
              <a:tr h="232410">
                <a:tc>
                  <a:txBody>
                    <a:bodyPr/>
                    <a:lstStyle/>
                    <a:p>
                      <a:r>
                        <a:rPr lang="en-US" sz="800" b="1" dirty="0" smtClean="0"/>
                        <a:t>8. Independent</a:t>
                      </a:r>
                      <a:r>
                        <a:rPr lang="en-US" sz="800" b="1" baseline="0" dirty="0" smtClean="0"/>
                        <a:t> film</a:t>
                      </a:r>
                      <a:endParaRPr lang="en-US" sz="800" b="1" dirty="0" smtClean="0"/>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An </a:t>
                      </a:r>
                      <a:r>
                        <a:rPr lang="en-GB" sz="900" b="1" dirty="0" smtClean="0"/>
                        <a:t>independent film</a:t>
                      </a:r>
                      <a:r>
                        <a:rPr lang="en-GB" sz="900" dirty="0" smtClean="0"/>
                        <a:t>, independent movie, indie</a:t>
                      </a:r>
                      <a:r>
                        <a:rPr lang="en-GB" sz="900" b="1" dirty="0" smtClean="0"/>
                        <a:t> </a:t>
                      </a:r>
                      <a:r>
                        <a:rPr lang="en-GB" sz="900" dirty="0" smtClean="0"/>
                        <a:t>film or indie movie is a feature film that is produced outside the major film studio system, in addition to being produced and distributed by independent entertainment companies</a:t>
                      </a:r>
                    </a:p>
                  </a:txBody>
                  <a:tcPr>
                    <a:solidFill>
                      <a:srgbClr val="FFFFFF"/>
                    </a:solidFill>
                  </a:tcPr>
                </a:tc>
              </a:tr>
              <a:tr h="224508">
                <a:tc>
                  <a:txBody>
                    <a:bodyPr/>
                    <a:lstStyle/>
                    <a:p>
                      <a:r>
                        <a:rPr lang="en-US" sz="800" b="1" dirty="0" smtClean="0"/>
                        <a:t>9. Independent film company</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A</a:t>
                      </a:r>
                      <a:r>
                        <a:rPr lang="en-GB" sz="900" baseline="0" dirty="0" smtClean="0"/>
                        <a:t> company which produces feature films outside of the major film studio system, giving the director and producers more autonomy over content/story</a:t>
                      </a:r>
                      <a:endParaRPr lang="en-GB" sz="900" dirty="0" smtClean="0"/>
                    </a:p>
                  </a:txBody>
                  <a:tcPr>
                    <a:solidFill>
                      <a:srgbClr val="FFFFFF"/>
                    </a:solidFill>
                  </a:tcPr>
                </a:tc>
              </a:tr>
              <a:tr h="2245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dirty="0" smtClean="0"/>
                        <a:t>10. Blockbuster</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a film of great power or size, that is a great commercial success</a:t>
                      </a:r>
                    </a:p>
                  </a:txBody>
                  <a:tcPr>
                    <a:solidFill>
                      <a:srgbClr val="FFFFFF"/>
                    </a:solidFill>
                  </a:tcPr>
                </a:tc>
              </a:tr>
              <a:tr h="2245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dirty="0" smtClean="0"/>
                        <a:t>11. Star Power</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The extent to which an artist's involvement with an entertainment product contributes to the success of that product. </a:t>
                      </a:r>
                    </a:p>
                  </a:txBody>
                  <a:tcPr>
                    <a:solidFill>
                      <a:srgbClr val="FFFFFF"/>
                    </a:solidFill>
                  </a:tcPr>
                </a:tc>
              </a:tr>
              <a:tr h="2245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dirty="0" smtClean="0"/>
                        <a:t>12. Director</a:t>
                      </a:r>
                      <a:r>
                        <a:rPr lang="en-US" sz="800" b="1" baseline="0" dirty="0" smtClean="0"/>
                        <a:t> Power</a:t>
                      </a:r>
                      <a:endParaRPr lang="en-US" sz="800" b="1" dirty="0" smtClean="0"/>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dirty="0" smtClean="0"/>
                        <a:t>The extent to which a</a:t>
                      </a:r>
                      <a:r>
                        <a:rPr lang="en-GB" sz="900" baseline="0" dirty="0" smtClean="0"/>
                        <a:t> director’s</a:t>
                      </a:r>
                      <a:r>
                        <a:rPr lang="en-GB" sz="900" dirty="0" smtClean="0"/>
                        <a:t> involvement with an entertainment product contributes to the success of that product</a:t>
                      </a:r>
                      <a:r>
                        <a:rPr lang="en-GB" sz="900" dirty="0" smtClean="0"/>
                        <a:t>.</a:t>
                      </a:r>
                      <a:endParaRPr lang="en-GB" sz="900" dirty="0" smtClean="0"/>
                    </a:p>
                  </a:txBody>
                  <a:tcPr>
                    <a:solidFill>
                      <a:srgbClr val="FFFFFF"/>
                    </a:solidFill>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78173576"/>
              </p:ext>
            </p:extLst>
          </p:nvPr>
        </p:nvGraphicFramePr>
        <p:xfrm>
          <a:off x="4620862" y="0"/>
          <a:ext cx="4523138" cy="6814499"/>
        </p:xfrm>
        <a:graphic>
          <a:graphicData uri="http://schemas.openxmlformats.org/drawingml/2006/table">
            <a:tbl>
              <a:tblPr firstRow="1" bandRow="1">
                <a:tableStyleId>{2D5ABB26-0587-4C30-8999-92F81FD0307C}</a:tableStyleId>
              </a:tblPr>
              <a:tblGrid>
                <a:gridCol w="619602"/>
                <a:gridCol w="3903536"/>
              </a:tblGrid>
              <a:tr h="613976">
                <a:tc gridSpan="2">
                  <a:txBody>
                    <a:bodyPr/>
                    <a:lstStyle/>
                    <a:p>
                      <a:pPr algn="l"/>
                      <a:r>
                        <a:rPr lang="en-US" sz="1050" b="1" u="sng" dirty="0" smtClean="0">
                          <a:solidFill>
                            <a:schemeClr val="bg1"/>
                          </a:solidFill>
                        </a:rPr>
                        <a:t>Knowledge Organiser</a:t>
                      </a:r>
                      <a:r>
                        <a:rPr lang="en-US" sz="1050" b="1" dirty="0" smtClean="0">
                          <a:solidFill>
                            <a:schemeClr val="bg1"/>
                          </a:solidFill>
                        </a:rPr>
                        <a:t>                                 CSPs</a:t>
                      </a:r>
                      <a:endParaRPr lang="en-US" sz="1050" b="1" dirty="0">
                        <a:solidFill>
                          <a:schemeClr val="bg1"/>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hMerge="1">
                  <a:txBody>
                    <a:bodyPr/>
                    <a:lstStyle/>
                    <a:p>
                      <a:endParaRPr lang="en-US" sz="10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707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tx1"/>
                          </a:solidFill>
                        </a:rPr>
                        <a:t>1.</a:t>
                      </a:r>
                      <a:r>
                        <a:rPr lang="en-US" sz="800" b="1" baseline="0" dirty="0" smtClean="0">
                          <a:solidFill>
                            <a:schemeClr val="tx1"/>
                          </a:solidFill>
                        </a:rPr>
                        <a:t> </a:t>
                      </a:r>
                      <a:r>
                        <a:rPr lang="en-US" sz="800" b="1" i="1" baseline="0" dirty="0" smtClean="0">
                          <a:solidFill>
                            <a:schemeClr val="tx1"/>
                          </a:solidFill>
                        </a:rPr>
                        <a:t>Doctor Strange</a:t>
                      </a:r>
                      <a:endParaRPr lang="en-US" sz="800" b="1" i="1" dirty="0" smtClean="0">
                        <a:solidFill>
                          <a:schemeClr val="tx1"/>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r>
                        <a:rPr lang="en-GB" sz="900" b="1" u="sng" dirty="0" smtClean="0">
                          <a:solidFill>
                            <a:schemeClr val="tx1"/>
                          </a:solidFill>
                        </a:rPr>
                        <a:t>Institution:</a:t>
                      </a:r>
                      <a:r>
                        <a:rPr lang="en-GB" sz="900" b="1" u="sng" baseline="0" dirty="0" smtClean="0">
                          <a:solidFill>
                            <a:schemeClr val="tx1"/>
                          </a:solidFill>
                        </a:rPr>
                        <a:t> </a:t>
                      </a:r>
                      <a:r>
                        <a:rPr lang="en-GB" sz="900" dirty="0" smtClean="0"/>
                        <a:t>Produced by Marvel Studios and distributed by Walt Disney Studios Motion Pictures</a:t>
                      </a:r>
                    </a:p>
                    <a:p>
                      <a:r>
                        <a:rPr lang="en-GB" sz="900" b="1" u="sng" dirty="0" smtClean="0">
                          <a:solidFill>
                            <a:schemeClr val="tx1"/>
                          </a:solidFill>
                        </a:rPr>
                        <a:t>Promotion:</a:t>
                      </a:r>
                      <a:r>
                        <a:rPr lang="en-GB" sz="900" b="1" u="sng" baseline="0" dirty="0" smtClean="0">
                          <a:solidFill>
                            <a:schemeClr val="tx1"/>
                          </a:solidFill>
                        </a:rPr>
                        <a:t> </a:t>
                      </a:r>
                      <a:r>
                        <a:rPr lang="en-GB" sz="900" dirty="0" smtClean="0"/>
                        <a:t>World premiere held in Hong Kong on October 13, 2016, and had its premiere in Hollywood on October 20, 2016. </a:t>
                      </a:r>
                    </a:p>
                    <a:p>
                      <a:pPr>
                        <a:buFont typeface="Wingdings" panose="05000000000000000000" pitchFamily="2" charset="2"/>
                        <a:buChar char="§"/>
                      </a:pPr>
                      <a:r>
                        <a:rPr lang="en-GB" sz="900" dirty="0" smtClean="0"/>
                        <a:t>The film was released in the United Kingdom on October 25, 2016, alongside a total of 33 markets in its first weekend, with 213 IMAX screens in 32 of those markets. </a:t>
                      </a:r>
                    </a:p>
                    <a:p>
                      <a:pPr>
                        <a:buFont typeface="Wingdings" panose="05000000000000000000" pitchFamily="2" charset="2"/>
                        <a:buChar char="§"/>
                      </a:pPr>
                      <a:r>
                        <a:rPr lang="en-GB" sz="900" i="1" dirty="0" smtClean="0"/>
                        <a:t>Doctor </a:t>
                      </a:r>
                      <a:r>
                        <a:rPr lang="en-GB" sz="900" i="1" dirty="0" err="1" smtClean="0"/>
                        <a:t>Strange</a:t>
                      </a:r>
                      <a:r>
                        <a:rPr lang="en-GB" sz="900" dirty="0" err="1" smtClean="0"/>
                        <a:t>'s</a:t>
                      </a:r>
                      <a:r>
                        <a:rPr lang="en-GB" sz="900" dirty="0" smtClean="0"/>
                        <a:t> North America release on November 4 took place in 3,882 venues, of which 3,530 were in 3D, along with 379 IMAX theatres, 516 premium large-format (Disney's biggest release in that format to date)</a:t>
                      </a:r>
                    </a:p>
                    <a:p>
                      <a:pPr>
                        <a:buFont typeface="Wingdings" panose="05000000000000000000" pitchFamily="2" charset="2"/>
                        <a:buChar char="§"/>
                      </a:pPr>
                      <a:r>
                        <a:rPr lang="en-GB" sz="900" dirty="0" smtClean="0"/>
                        <a:t>Overall, </a:t>
                      </a:r>
                      <a:r>
                        <a:rPr lang="en-GB" sz="900" i="1" dirty="0" smtClean="0"/>
                        <a:t>Doctor Strange</a:t>
                      </a:r>
                      <a:r>
                        <a:rPr lang="en-GB" sz="900" dirty="0" smtClean="0"/>
                        <a:t> had the widest IMAX release ever globally, along with being the first film to release on more than 1,000 IMAX screens. </a:t>
                      </a:r>
                    </a:p>
                    <a:p>
                      <a:r>
                        <a:rPr lang="en-GB" sz="900" dirty="0" smtClean="0"/>
                        <a:t>On April 12, 2016, the first teaser trailer for the film debuted on </a:t>
                      </a:r>
                      <a:r>
                        <a:rPr lang="en-GB" sz="900" i="1" dirty="0" smtClean="0"/>
                        <a:t>Jimmy Kimmel Live!</a:t>
                      </a:r>
                      <a:r>
                        <a:rPr lang="en-GB" sz="900" i="1" baseline="0" dirty="0" smtClean="0"/>
                        <a:t> </a:t>
                      </a:r>
                      <a:r>
                        <a:rPr lang="en-GB" sz="900" dirty="0" smtClean="0"/>
                        <a:t>In July 2016, Marvel Comics released a prelude tie-in comic written by Will Corona Pilgrim.</a:t>
                      </a:r>
                      <a:r>
                        <a:rPr lang="en-GB" sz="900" baseline="0" dirty="0" smtClean="0"/>
                        <a:t> </a:t>
                      </a:r>
                      <a:r>
                        <a:rPr lang="en-GB" sz="900" dirty="0" smtClean="0"/>
                        <a:t>Many series of posters released from character ones and special effects ones, trailers, online and social media campaigns including #</a:t>
                      </a:r>
                      <a:r>
                        <a:rPr lang="en-GB" sz="900" dirty="0" err="1" smtClean="0"/>
                        <a:t>dogtorstrange</a:t>
                      </a:r>
                      <a:r>
                        <a:rPr lang="en-GB" sz="900" dirty="0" smtClean="0"/>
                        <a:t>, Marvel merchandise, company tie-ins and partnerships, Marvel Comic, Marvel provided Twitter stickers, </a:t>
                      </a:r>
                      <a:r>
                        <a:rPr lang="en-GB" sz="900" dirty="0" err="1" smtClean="0"/>
                        <a:t>Giphy</a:t>
                      </a:r>
                      <a:r>
                        <a:rPr lang="en-GB" sz="900" dirty="0" smtClean="0"/>
                        <a:t> content, Facebook Live, Snapchat lenses and filter, Tumblr stunts, and Instagram special content related to the film.</a:t>
                      </a:r>
                      <a:endParaRPr lang="en-GB" sz="600" dirty="0" smtClean="0"/>
                    </a:p>
                    <a:p>
                      <a:r>
                        <a:rPr lang="en-GB" sz="900" b="1" u="sng" dirty="0" smtClean="0">
                          <a:solidFill>
                            <a:schemeClr val="tx1"/>
                          </a:solidFill>
                        </a:rPr>
                        <a:t>Funding :</a:t>
                      </a:r>
                      <a:r>
                        <a:rPr lang="en-GB" sz="900" b="1" u="sng" baseline="0" dirty="0" smtClean="0">
                          <a:solidFill>
                            <a:schemeClr val="tx1"/>
                          </a:solidFill>
                        </a:rPr>
                        <a:t> </a:t>
                      </a:r>
                      <a:r>
                        <a:rPr lang="en-GB" sz="900" dirty="0" smtClean="0"/>
                        <a:t>Major studio – Marvel and Walt Disney</a:t>
                      </a:r>
                    </a:p>
                    <a:p>
                      <a:r>
                        <a:rPr lang="en-GB" sz="900" b="1" u="sng" dirty="0" smtClean="0">
                          <a:solidFill>
                            <a:schemeClr val="tx1"/>
                          </a:solidFill>
                        </a:rPr>
                        <a:t>Star Power:</a:t>
                      </a:r>
                      <a:r>
                        <a:rPr lang="en-GB" sz="900" b="1" u="sng" baseline="0" dirty="0" smtClean="0">
                          <a:solidFill>
                            <a:schemeClr val="tx1"/>
                          </a:solidFill>
                        </a:rPr>
                        <a:t> </a:t>
                      </a:r>
                      <a:r>
                        <a:rPr lang="en-GB" sz="900" dirty="0" smtClean="0"/>
                        <a:t>Benedict Cumberbatch </a:t>
                      </a:r>
                      <a:endParaRPr lang="en-GB" sz="900" dirty="0" smtClean="0">
                        <a:solidFill>
                          <a:srgbClr val="FF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953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tx1"/>
                          </a:solidFill>
                        </a:rPr>
                        <a:t>2. </a:t>
                      </a:r>
                      <a:r>
                        <a:rPr lang="en-US" sz="800" b="1" i="1" dirty="0" smtClean="0">
                          <a:solidFill>
                            <a:schemeClr val="tx1"/>
                          </a:solidFill>
                        </a:rPr>
                        <a:t>I, Daniel Blake</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r>
                        <a:rPr lang="en-GB" sz="900" b="1" u="sng" dirty="0" smtClean="0">
                          <a:solidFill>
                            <a:schemeClr val="tx1"/>
                          </a:solidFill>
                        </a:rPr>
                        <a:t>Institution:</a:t>
                      </a:r>
                      <a:r>
                        <a:rPr lang="en-GB" sz="900" b="1" u="sng" baseline="0" dirty="0" smtClean="0">
                          <a:solidFill>
                            <a:schemeClr val="tx1"/>
                          </a:solidFill>
                        </a:rPr>
                        <a:t> </a:t>
                      </a:r>
                      <a:r>
                        <a:rPr lang="en-US" sz="900" b="1" dirty="0" smtClean="0"/>
                        <a:t>Independent</a:t>
                      </a:r>
                      <a:r>
                        <a:rPr lang="en-US" sz="900" dirty="0" smtClean="0"/>
                        <a:t> social realist film directed by Ken Loach </a:t>
                      </a:r>
                    </a:p>
                    <a:p>
                      <a:r>
                        <a:rPr lang="en-GB" sz="900" b="1" u="sng" dirty="0" smtClean="0">
                          <a:solidFill>
                            <a:schemeClr val="tx1"/>
                          </a:solidFill>
                        </a:rPr>
                        <a:t>Promotion:</a:t>
                      </a:r>
                      <a:r>
                        <a:rPr lang="en-GB" sz="900" b="1" u="sng" baseline="0" dirty="0" smtClean="0">
                          <a:solidFill>
                            <a:schemeClr val="tx1"/>
                          </a:solidFill>
                        </a:rPr>
                        <a:t> </a:t>
                      </a:r>
                      <a:r>
                        <a:rPr lang="en-GB" sz="900" dirty="0" smtClean="0"/>
                        <a:t>Grass roots campaign; </a:t>
                      </a:r>
                      <a:r>
                        <a:rPr lang="en-US" sz="900" dirty="0" err="1" smtClean="0"/>
                        <a:t>eOne’s</a:t>
                      </a:r>
                      <a:r>
                        <a:rPr lang="en-US" sz="900" dirty="0" smtClean="0"/>
                        <a:t>  (a distributor) pushed it out to 150 screens in its second week reaching an audience who wouldn’t normally go to see this sort of film.</a:t>
                      </a:r>
                      <a:r>
                        <a:rPr lang="en-US" sz="900" baseline="0" dirty="0" smtClean="0"/>
                        <a:t> </a:t>
                      </a:r>
                      <a:r>
                        <a:rPr lang="en-US" sz="900" dirty="0" smtClean="0"/>
                        <a:t>Loach toured the country, which had been given the backing of an extensive grass-roots campaign taking it to communities and audiences who might not ordinarily see such a film. Premier in Newcastle and community screenings, posters and press release using critical acclaim, merchandise such as T-shirts, books and posters “we are all Daniel Blake”, guerilla marketing e.g. projections on buildings</a:t>
                      </a:r>
                      <a:endParaRPr lang="en-GB" sz="900" dirty="0" smtClean="0"/>
                    </a:p>
                    <a:p>
                      <a:r>
                        <a:rPr lang="en-GB" sz="900" b="1" u="sng" dirty="0" smtClean="0">
                          <a:solidFill>
                            <a:schemeClr val="tx1"/>
                          </a:solidFill>
                        </a:rPr>
                        <a:t>Funding :</a:t>
                      </a:r>
                      <a:r>
                        <a:rPr lang="en-GB" sz="900" b="1" u="sng" baseline="0" dirty="0" smtClean="0">
                          <a:solidFill>
                            <a:schemeClr val="tx1"/>
                          </a:solidFill>
                        </a:rPr>
                        <a:t> </a:t>
                      </a:r>
                      <a:r>
                        <a:rPr lang="en-US" sz="900" dirty="0" smtClean="0">
                          <a:solidFill>
                            <a:schemeClr val="tx1"/>
                          </a:solidFill>
                        </a:rPr>
                        <a:t>The funding bodies were the BFI (through National Lottery Funding) and the BBC.</a:t>
                      </a:r>
                      <a:endParaRPr lang="en-GB" sz="900" dirty="0" smtClean="0">
                        <a:solidFill>
                          <a:srgbClr val="FF0000"/>
                        </a:solidFill>
                      </a:endParaRPr>
                    </a:p>
                    <a:p>
                      <a:r>
                        <a:rPr lang="en-GB" sz="900" b="1" u="sng" dirty="0" smtClean="0">
                          <a:solidFill>
                            <a:schemeClr val="tx1"/>
                          </a:solidFill>
                        </a:rPr>
                        <a:t>Director power:</a:t>
                      </a:r>
                      <a:r>
                        <a:rPr lang="en-GB" sz="900" b="1" u="sng" baseline="0" dirty="0" smtClean="0">
                          <a:solidFill>
                            <a:schemeClr val="tx1"/>
                          </a:solidFill>
                        </a:rPr>
                        <a:t> </a:t>
                      </a:r>
                      <a:r>
                        <a:rPr lang="en-GB" sz="900" dirty="0" smtClean="0"/>
                        <a:t>Ken Loach; English </a:t>
                      </a:r>
                      <a:r>
                        <a:rPr lang="en-GB" sz="900" dirty="0" err="1" smtClean="0"/>
                        <a:t>directo</a:t>
                      </a:r>
                      <a:r>
                        <a:rPr lang="en-GB" sz="900" dirty="0" smtClean="0"/>
                        <a:t>. Known for</a:t>
                      </a:r>
                      <a:r>
                        <a:rPr lang="en-GB" sz="900" baseline="0" dirty="0" smtClean="0"/>
                        <a:t> </a:t>
                      </a:r>
                      <a:r>
                        <a:rPr lang="en-GB" sz="900" dirty="0" smtClean="0"/>
                        <a:t>socially critical directing style and for socialist ideals. Loach, a social campaigner for most of his career, believes the current criteria for claiming benefits in the UK are "designed to frustrate and humiliate the claimant to such an extent that they drop out of the system and stop pursuing their right to ask for support if necessary".</a:t>
                      </a:r>
                      <a:endParaRPr lang="en-GB" sz="900" dirty="0" smtClean="0">
                        <a:solidFill>
                          <a:srgbClr val="FF0000"/>
                        </a:solidFill>
                      </a:endParaRPr>
                    </a:p>
                    <a:p>
                      <a:r>
                        <a:rPr lang="en-GB" sz="900" b="1" u="sng" dirty="0" smtClean="0">
                          <a:solidFill>
                            <a:schemeClr val="tx1"/>
                          </a:solidFill>
                        </a:rPr>
                        <a:t>Social and political context:</a:t>
                      </a:r>
                      <a:r>
                        <a:rPr lang="en-GB" sz="900" b="1" u="sng" baseline="0" dirty="0" smtClean="0">
                          <a:solidFill>
                            <a:schemeClr val="tx1"/>
                          </a:solidFill>
                        </a:rPr>
                        <a:t> </a:t>
                      </a:r>
                      <a:r>
                        <a:rPr lang="en-US" sz="900" b="0" i="1" dirty="0" smtClean="0"/>
                        <a:t>I, Daniel Blake </a:t>
                      </a:r>
                      <a:r>
                        <a:rPr lang="en-US" sz="900" b="0" dirty="0" smtClean="0"/>
                        <a:t>addresses contemporary British social issues such as poverty, the welfare system and the Work Capability Assessment. </a:t>
                      </a:r>
                      <a:r>
                        <a:rPr lang="en-US" sz="900" b="0" i="1" dirty="0" smtClean="0"/>
                        <a:t>I, Daniel Blake </a:t>
                      </a:r>
                      <a:r>
                        <a:rPr lang="en-US" sz="900" b="0" dirty="0" smtClean="0"/>
                        <a:t>conveys a clear left-wing political message and </a:t>
                      </a:r>
                      <a:r>
                        <a:rPr lang="en-US" sz="900" b="0" dirty="0" err="1" smtClean="0"/>
                        <a:t>criticises</a:t>
                      </a:r>
                      <a:r>
                        <a:rPr lang="en-US" sz="900" b="0" dirty="0" smtClean="0"/>
                        <a:t> specific government policies.</a:t>
                      </a:r>
                      <a:endParaRPr lang="en-GB" sz="900" b="0" dirty="0" smtClean="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495278788"/>
              </p:ext>
            </p:extLst>
          </p:nvPr>
        </p:nvGraphicFramePr>
        <p:xfrm>
          <a:off x="0" y="4941168"/>
          <a:ext cx="4624912" cy="1841453"/>
        </p:xfrm>
        <a:graphic>
          <a:graphicData uri="http://schemas.openxmlformats.org/drawingml/2006/table">
            <a:tbl>
              <a:tblPr firstRow="1" firstCol="1" bandRow="1">
                <a:tableStyleId>{5C22544A-7EE6-4342-B048-85BDC9FD1C3A}</a:tableStyleId>
              </a:tblPr>
              <a:tblGrid>
                <a:gridCol w="899592"/>
                <a:gridCol w="3725320"/>
              </a:tblGrid>
              <a:tr h="212554">
                <a:tc gridSpan="2">
                  <a:txBody>
                    <a:bodyPr/>
                    <a:lstStyle/>
                    <a:p>
                      <a:pPr algn="ctr">
                        <a:lnSpc>
                          <a:spcPct val="115000"/>
                        </a:lnSpc>
                        <a:spcAft>
                          <a:spcPts val="0"/>
                        </a:spcAft>
                      </a:pPr>
                      <a:r>
                        <a:rPr lang="en-GB" sz="1050" dirty="0" smtClean="0">
                          <a:solidFill>
                            <a:schemeClr val="bg1"/>
                          </a:solidFill>
                          <a:effectLst/>
                          <a:latin typeface="Calibri"/>
                          <a:ea typeface="Calibri"/>
                          <a:cs typeface="Times New Roman"/>
                        </a:rPr>
                        <a:t>Film</a:t>
                      </a:r>
                      <a:r>
                        <a:rPr lang="en-GB" sz="1050" baseline="0" dirty="0" smtClean="0">
                          <a:solidFill>
                            <a:schemeClr val="bg1"/>
                          </a:solidFill>
                          <a:effectLst/>
                          <a:latin typeface="Calibri"/>
                          <a:ea typeface="Calibri"/>
                          <a:cs typeface="Times New Roman"/>
                        </a:rPr>
                        <a:t> industry</a:t>
                      </a:r>
                      <a:endParaRPr lang="en-GB" sz="1050" dirty="0">
                        <a:solidFill>
                          <a:schemeClr val="bg1"/>
                        </a:solidFill>
                        <a:effectLst/>
                        <a:latin typeface="Calibri"/>
                        <a:ea typeface="Calibri"/>
                        <a:cs typeface="Times New Roman"/>
                      </a:endParaRPr>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pPr>
                        <a:lnSpc>
                          <a:spcPct val="115000"/>
                        </a:lnSpc>
                        <a:spcAft>
                          <a:spcPts val="0"/>
                        </a:spcAft>
                      </a:pPr>
                      <a:endParaRPr lang="en-GB" sz="900" b="0" dirty="0">
                        <a:solidFill>
                          <a:schemeClr val="tx1"/>
                        </a:solidFill>
                        <a:effectLst/>
                        <a:latin typeface="+mn-lt"/>
                        <a:ea typeface="Calibri"/>
                        <a:cs typeface="Times New Roman"/>
                      </a:endParaRPr>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87784">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900" dirty="0" smtClean="0">
                          <a:solidFill>
                            <a:schemeClr val="tx1"/>
                          </a:solidFill>
                          <a:effectLst/>
                          <a:latin typeface="Calibri"/>
                          <a:ea typeface="Calibri"/>
                          <a:cs typeface="Times New Roman"/>
                        </a:rPr>
                        <a:t>1. </a:t>
                      </a:r>
                      <a:r>
                        <a:rPr lang="en-GB" sz="900" dirty="0" smtClean="0">
                          <a:solidFill>
                            <a:schemeClr val="tx1"/>
                          </a:solidFill>
                        </a:rPr>
                        <a:t>Production</a:t>
                      </a:r>
                    </a:p>
                    <a:p>
                      <a:pPr>
                        <a:lnSpc>
                          <a:spcPct val="115000"/>
                        </a:lnSpc>
                        <a:spcAft>
                          <a:spcPts val="0"/>
                        </a:spcAft>
                      </a:pPr>
                      <a:endParaRPr lang="en-GB" sz="900" dirty="0">
                        <a:solidFill>
                          <a:schemeClr val="tx1"/>
                        </a:solidFill>
                        <a:effectLst/>
                        <a:latin typeface="Calibri"/>
                        <a:ea typeface="Calibri"/>
                        <a:cs typeface="Times New Roman"/>
                      </a:endParaRPr>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r>
                        <a:rPr lang="en-GB" sz="900" b="1" dirty="0" smtClean="0"/>
                        <a:t>Pre-production</a:t>
                      </a:r>
                      <a:r>
                        <a:rPr lang="en-GB" sz="900" b="1" baseline="0" dirty="0" smtClean="0"/>
                        <a:t> – </a:t>
                      </a:r>
                      <a:r>
                        <a:rPr lang="en-GB" sz="900" b="0" baseline="0" dirty="0" smtClean="0"/>
                        <a:t>A</a:t>
                      </a:r>
                      <a:r>
                        <a:rPr lang="en-GB" sz="900" b="1" baseline="0" dirty="0" smtClean="0"/>
                        <a:t> </a:t>
                      </a:r>
                      <a:r>
                        <a:rPr lang="en-GB" sz="900" b="0" kern="1200" dirty="0" smtClean="0">
                          <a:solidFill>
                            <a:schemeClr val="dk1"/>
                          </a:solidFill>
                          <a:effectLst/>
                          <a:latin typeface="+mn-lt"/>
                          <a:ea typeface="+mn-ea"/>
                          <a:cs typeface="+mn-cs"/>
                        </a:rPr>
                        <a:t>process  which starts after there’s a script,</a:t>
                      </a:r>
                      <a:r>
                        <a:rPr lang="en-GB" sz="900" b="0" kern="1200" baseline="0" dirty="0" smtClean="0">
                          <a:solidFill>
                            <a:schemeClr val="dk1"/>
                          </a:solidFill>
                          <a:effectLst/>
                          <a:latin typeface="+mn-lt"/>
                          <a:ea typeface="+mn-ea"/>
                          <a:cs typeface="+mn-cs"/>
                        </a:rPr>
                        <a:t> </a:t>
                      </a:r>
                      <a:r>
                        <a:rPr lang="en-GB" sz="900" b="0" kern="1200" dirty="0" smtClean="0">
                          <a:solidFill>
                            <a:schemeClr val="dk1"/>
                          </a:solidFill>
                          <a:effectLst/>
                          <a:latin typeface="+mn-lt"/>
                          <a:ea typeface="+mn-ea"/>
                          <a:cs typeface="+mn-cs"/>
                        </a:rPr>
                        <a:t>when you set up your company to</a:t>
                      </a:r>
                      <a:r>
                        <a:rPr lang="en-GB" sz="900" b="0" kern="1200" baseline="0" dirty="0" smtClean="0">
                          <a:solidFill>
                            <a:schemeClr val="dk1"/>
                          </a:solidFill>
                          <a:effectLst/>
                          <a:latin typeface="+mn-lt"/>
                          <a:ea typeface="+mn-ea"/>
                          <a:cs typeface="+mn-cs"/>
                        </a:rPr>
                        <a:t> </a:t>
                      </a:r>
                      <a:r>
                        <a:rPr lang="en-GB" sz="900" b="0" kern="1200" dirty="0" smtClean="0">
                          <a:solidFill>
                            <a:schemeClr val="dk1"/>
                          </a:solidFill>
                          <a:effectLst/>
                          <a:latin typeface="+mn-lt"/>
                          <a:ea typeface="+mn-ea"/>
                          <a:cs typeface="+mn-cs"/>
                        </a:rPr>
                        <a:t>produce the film.</a:t>
                      </a:r>
                      <a:r>
                        <a:rPr lang="en-GB" sz="900" b="1" kern="1200" baseline="0" dirty="0" smtClean="0">
                          <a:solidFill>
                            <a:schemeClr val="dk1"/>
                          </a:solidFill>
                          <a:effectLst/>
                          <a:latin typeface="+mn-lt"/>
                          <a:ea typeface="+mn-ea"/>
                          <a:cs typeface="+mn-cs"/>
                        </a:rPr>
                        <a:t> </a:t>
                      </a:r>
                      <a:r>
                        <a:rPr lang="en-GB" sz="900" b="1" baseline="0" dirty="0" smtClean="0"/>
                        <a:t>Production – </a:t>
                      </a:r>
                      <a:r>
                        <a:rPr lang="en-GB" sz="900" b="0" kern="1200" dirty="0" smtClean="0">
                          <a:solidFill>
                            <a:schemeClr val="dk1"/>
                          </a:solidFill>
                          <a:effectLst/>
                          <a:latin typeface="+mn-lt"/>
                          <a:ea typeface="+mn-ea"/>
                          <a:cs typeface="+mn-cs"/>
                        </a:rPr>
                        <a:t>Production starts after you’ve hired everyone and secured everything. So that means the locations, equipment, and any other materials you’ll need.</a:t>
                      </a:r>
                      <a:r>
                        <a:rPr lang="en-GB" sz="900" b="0" kern="1200" baseline="0" dirty="0" smtClean="0">
                          <a:solidFill>
                            <a:schemeClr val="dk1"/>
                          </a:solidFill>
                          <a:effectLst/>
                          <a:latin typeface="+mn-lt"/>
                          <a:ea typeface="+mn-ea"/>
                          <a:cs typeface="+mn-cs"/>
                        </a:rPr>
                        <a:t> </a:t>
                      </a:r>
                      <a:r>
                        <a:rPr lang="en-GB" sz="900" b="1" baseline="0" dirty="0" smtClean="0"/>
                        <a:t>Post-production – </a:t>
                      </a:r>
                      <a:r>
                        <a:rPr lang="en-GB" sz="900" b="0" baseline="0" dirty="0" smtClean="0"/>
                        <a:t>All footage has been filmed, ready to be assembled into final product</a:t>
                      </a:r>
                      <a:endParaRPr lang="en-GB" sz="900" b="1" dirty="0" smtClean="0"/>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4056">
                <a:tc>
                  <a:txBody>
                    <a:bodyPr/>
                    <a:lstStyle/>
                    <a:p>
                      <a:pPr>
                        <a:lnSpc>
                          <a:spcPct val="115000"/>
                        </a:lnSpc>
                        <a:spcAft>
                          <a:spcPts val="0"/>
                        </a:spcAft>
                      </a:pPr>
                      <a:r>
                        <a:rPr lang="en-GB" sz="900" dirty="0" smtClean="0">
                          <a:solidFill>
                            <a:schemeClr val="tx1"/>
                          </a:solidFill>
                          <a:effectLst/>
                        </a:rPr>
                        <a:t>2. Distribution</a:t>
                      </a:r>
                      <a:endParaRPr lang="en-GB" sz="900" dirty="0">
                        <a:solidFill>
                          <a:schemeClr val="tx1"/>
                        </a:solidFill>
                        <a:effectLst/>
                        <a:latin typeface="Calibri"/>
                        <a:ea typeface="Calibri"/>
                        <a:cs typeface="Times New Roman"/>
                      </a:endParaRPr>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n-GB" sz="900" b="1" dirty="0" smtClean="0">
                          <a:solidFill>
                            <a:schemeClr val="tx1"/>
                          </a:solidFill>
                          <a:effectLst/>
                          <a:latin typeface="+mn-lt"/>
                          <a:ea typeface="Calibri"/>
                          <a:cs typeface="Times New Roman"/>
                        </a:rPr>
                        <a:t>Vertical</a:t>
                      </a:r>
                      <a:r>
                        <a:rPr lang="en-GB" sz="900" b="1" baseline="0" dirty="0" smtClean="0">
                          <a:solidFill>
                            <a:schemeClr val="tx1"/>
                          </a:solidFill>
                          <a:effectLst/>
                          <a:latin typeface="+mn-lt"/>
                          <a:ea typeface="Calibri"/>
                          <a:cs typeface="Times New Roman"/>
                        </a:rPr>
                        <a:t> integration – </a:t>
                      </a:r>
                      <a:r>
                        <a:rPr lang="en-GB" sz="900" b="0" baseline="0" dirty="0" smtClean="0">
                          <a:solidFill>
                            <a:schemeClr val="tx1"/>
                          </a:solidFill>
                          <a:effectLst/>
                          <a:latin typeface="+mn-lt"/>
                          <a:ea typeface="Calibri"/>
                          <a:cs typeface="Times New Roman"/>
                        </a:rPr>
                        <a:t>Releasing and sustaining films in the market place (Major production companies)</a:t>
                      </a:r>
                    </a:p>
                    <a:p>
                      <a:pPr>
                        <a:lnSpc>
                          <a:spcPct val="115000"/>
                        </a:lnSpc>
                        <a:spcAft>
                          <a:spcPts val="0"/>
                        </a:spcAft>
                      </a:pPr>
                      <a:r>
                        <a:rPr lang="en-GB" sz="900" b="1" i="0" baseline="0" dirty="0" smtClean="0">
                          <a:solidFill>
                            <a:schemeClr val="tx1"/>
                          </a:solidFill>
                          <a:effectLst/>
                          <a:latin typeface="+mn-lt"/>
                          <a:ea typeface="Calibri"/>
                          <a:cs typeface="Times New Roman"/>
                        </a:rPr>
                        <a:t>Licencing, </a:t>
                      </a:r>
                      <a:r>
                        <a:rPr lang="en-GB" sz="900" b="1" i="0" baseline="0" dirty="0" err="1" smtClean="0">
                          <a:solidFill>
                            <a:schemeClr val="tx1"/>
                          </a:solidFill>
                          <a:effectLst/>
                          <a:latin typeface="+mn-lt"/>
                          <a:ea typeface="Calibri"/>
                          <a:cs typeface="Times New Roman"/>
                        </a:rPr>
                        <a:t>marketing&amp;logistics</a:t>
                      </a:r>
                      <a:r>
                        <a:rPr lang="en-GB" sz="900" b="1" i="0" baseline="0" dirty="0" smtClean="0">
                          <a:solidFill>
                            <a:schemeClr val="tx1"/>
                          </a:solidFill>
                          <a:effectLst/>
                          <a:latin typeface="+mn-lt"/>
                          <a:ea typeface="Calibri"/>
                          <a:cs typeface="Times New Roman"/>
                        </a:rPr>
                        <a:t> – </a:t>
                      </a:r>
                      <a:r>
                        <a:rPr lang="en-GB" sz="900" b="0" i="0" baseline="0" dirty="0" smtClean="0">
                          <a:solidFill>
                            <a:schemeClr val="tx1"/>
                          </a:solidFill>
                          <a:effectLst/>
                          <a:latin typeface="+mn-lt"/>
                          <a:ea typeface="Calibri"/>
                          <a:cs typeface="Times New Roman"/>
                        </a:rPr>
                        <a:t>Independent film companies</a:t>
                      </a:r>
                      <a:endParaRPr lang="en-GB" sz="900" b="1" i="0" dirty="0">
                        <a:solidFill>
                          <a:schemeClr val="tx1"/>
                        </a:solidFill>
                        <a:effectLst/>
                        <a:latin typeface="+mn-lt"/>
                        <a:ea typeface="Calibri"/>
                        <a:cs typeface="Times New Roman"/>
                      </a:endParaRPr>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444">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900" dirty="0" smtClean="0">
                          <a:solidFill>
                            <a:schemeClr val="tx1"/>
                          </a:solidFill>
                          <a:effectLst/>
                        </a:rPr>
                        <a:t>3. </a:t>
                      </a:r>
                      <a:r>
                        <a:rPr lang="en-GB" sz="900" dirty="0" smtClean="0">
                          <a:solidFill>
                            <a:schemeClr val="tx1"/>
                          </a:solidFill>
                        </a:rPr>
                        <a:t>Exhibition</a:t>
                      </a:r>
                      <a:r>
                        <a:rPr lang="en-GB" sz="900" baseline="0" dirty="0" smtClean="0">
                          <a:solidFill>
                            <a:schemeClr val="tx1"/>
                          </a:solidFill>
                        </a:rPr>
                        <a:t> </a:t>
                      </a:r>
                      <a:endParaRPr lang="en-GB" sz="900" dirty="0" smtClean="0">
                        <a:solidFill>
                          <a:schemeClr val="tx1"/>
                        </a:solidFill>
                      </a:endParaRPr>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900" u="none" kern="1200" dirty="0" smtClean="0">
                          <a:solidFill>
                            <a:schemeClr val="dk1"/>
                          </a:solidFill>
                          <a:effectLst/>
                          <a:latin typeface="+mn-lt"/>
                          <a:ea typeface="+mn-ea"/>
                          <a:cs typeface="+mn-cs"/>
                        </a:rPr>
                        <a:t>Distributor will enter into an agreement with the cinema to screen the film on certain 'play-dates'. </a:t>
                      </a:r>
                      <a:endParaRPr lang="en-GB" sz="900" u="none" dirty="0" smtClean="0"/>
                    </a:p>
                  </a:txBody>
                  <a:tcPr marL="62706" marR="627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9753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899</Words>
  <Application>Microsoft Office PowerPoint</Application>
  <PresentationFormat>On-screen Show (4:3)</PresentationFormat>
  <Paragraphs>50</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Hodnett, Samantha</dc:creator>
  <cp:lastModifiedBy>Hodnett, Samantha</cp:lastModifiedBy>
  <cp:revision>7</cp:revision>
  <dcterms:created xsi:type="dcterms:W3CDTF">2018-07-16T08:37:35Z</dcterms:created>
  <dcterms:modified xsi:type="dcterms:W3CDTF">2018-07-16T13:38:39Z</dcterms:modified>
</cp:coreProperties>
</file>