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6B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5" autoAdjust="0"/>
    <p:restoredTop sz="98354" autoAdjust="0"/>
  </p:normalViewPr>
  <p:slideViewPr>
    <p:cSldViewPr snapToGrid="0" showGuides="1">
      <p:cViewPr>
        <p:scale>
          <a:sx n="60" d="100"/>
          <a:sy n="60" d="100"/>
        </p:scale>
        <p:origin x="-1284" y="-3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43034"/>
              </p:ext>
            </p:extLst>
          </p:nvPr>
        </p:nvGraphicFramePr>
        <p:xfrm>
          <a:off x="-1" y="0"/>
          <a:ext cx="3392726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27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2: 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Organisation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581072"/>
              </p:ext>
            </p:extLst>
          </p:nvPr>
        </p:nvGraphicFramePr>
        <p:xfrm>
          <a:off x="9281" y="4290500"/>
          <a:ext cx="5897377" cy="128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3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199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6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Enzymes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Enzyme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biological catalyst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 up the rate of reaction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without being used itself.  Made of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 large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protein molecule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75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Substrate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fits into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active site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an enzyme.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114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Lock and Key Model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type of substrate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fit into the active site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an enzyme, like a key fits into a lock.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1982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Denatured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active site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an enzyme changes shape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substrate can no longer fit 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Can be caused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742889"/>
              </p:ext>
            </p:extLst>
          </p:nvPr>
        </p:nvGraphicFramePr>
        <p:xfrm>
          <a:off x="1" y="261401"/>
          <a:ext cx="5906658" cy="714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46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Organisation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Tissue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group of cells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similar structure and function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muscle tissue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Organ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group of tissues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performing a specific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function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e.g. heart, leaf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Organ System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group of organs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perform a specific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function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e.g. digestive system.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728112"/>
              </p:ext>
            </p:extLst>
          </p:nvPr>
        </p:nvGraphicFramePr>
        <p:xfrm>
          <a:off x="6096197" y="0"/>
          <a:ext cx="6095804" cy="158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0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938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  <a:gridCol w="1144382">
                  <a:extLst>
                    <a:ext uri="{9D8B030D-6E8A-4147-A177-3AD203B41FA5}">
                      <a16:colId xmlns:a16="http://schemas.microsoft.com/office/drawing/2014/main" xmlns="" val="3392530391"/>
                    </a:ext>
                  </a:extLst>
                </a:gridCol>
              </a:tblGrid>
              <a:tr h="6666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5a: Human Digestive Enzymes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6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Enzyme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Function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Sites of production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Sites of action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820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Amylase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Break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starch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sugars.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Salivary glands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Pancreas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intestine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Mouth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intestine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25404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Protease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Breaks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proteins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amino acids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Stomach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Pancreas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intestine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Stomach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intestine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974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Lipase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Breaks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lipids (fats)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fatty acids and glycerol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Pancreas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intestine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intestine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720222"/>
              </p:ext>
            </p:extLst>
          </p:nvPr>
        </p:nvGraphicFramePr>
        <p:xfrm>
          <a:off x="6096196" y="1596861"/>
          <a:ext cx="6095801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29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228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6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5b: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Other Chemicals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Hydrochloric Acid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pH of 2 produced by the stomach.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Unravels proteins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75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Bile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Emulsifies fats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(turns them into droplets to give a greater surface area).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It is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alkaline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neutralises acid from the stomach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in liver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stored in gall bladder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is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released into the small intestine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122404"/>
              </p:ext>
            </p:extLst>
          </p:nvPr>
        </p:nvGraphicFramePr>
        <p:xfrm>
          <a:off x="9281" y="5590521"/>
          <a:ext cx="5897378" cy="1252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3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79725">
                  <a:extLst>
                    <a:ext uri="{9D8B030D-6E8A-4147-A177-3AD203B41FA5}">
                      <a16:colId xmlns:a16="http://schemas.microsoft.com/office/drawing/2014/main" xmlns="" val="3001755836"/>
                    </a:ext>
                  </a:extLst>
                </a:gridCol>
              </a:tblGrid>
              <a:tr h="716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Testing for Biological Molecules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Molecule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Chemical Test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Positive Result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75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Starch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orange/brown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iodine solution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Colour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turns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blue/black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114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Sugar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blue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Benedict’s solution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Place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boiling water bath for 5 minutes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Colour turns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green/ yellow/ orange/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brick red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1982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Protein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blue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Biuret solution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Colour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turns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lilac/ purple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82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Lipid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ethanol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decant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Cloudy white emulsion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18858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444677"/>
              </p:ext>
            </p:extLst>
          </p:nvPr>
        </p:nvGraphicFramePr>
        <p:xfrm>
          <a:off x="-1" y="980617"/>
          <a:ext cx="5906659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66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Human Digestive System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1145068"/>
            <a:ext cx="5906659" cy="31245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82002" y="1241368"/>
            <a:ext cx="21797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Order of movement of food through the digestive system:</a:t>
            </a:r>
          </a:p>
          <a:p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outh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any	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esophagus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rdinary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tomach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tudents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mall intestine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truggle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arge intestine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earning and	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ectum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emembering	</a:t>
            </a:r>
          </a:p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nus	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nswers</a:t>
            </a:r>
          </a:p>
          <a:p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7A2DD3E-52B0-4B50-A77A-26368588A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289" y="993219"/>
            <a:ext cx="2253149" cy="32332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099CAE-4F41-4704-9773-52B4AC99AF7F}"/>
              </a:ext>
            </a:extLst>
          </p:cNvPr>
          <p:cNvSpPr txBox="1"/>
          <p:nvPr/>
        </p:nvSpPr>
        <p:spPr>
          <a:xfrm>
            <a:off x="3402555" y="1531257"/>
            <a:ext cx="634168" cy="387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Mouth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23DFC7C-CC95-4D17-9859-E04C7B9B2413}"/>
              </a:ext>
            </a:extLst>
          </p:cNvPr>
          <p:cNvSpPr txBox="1"/>
          <p:nvPr/>
        </p:nvSpPr>
        <p:spPr>
          <a:xfrm>
            <a:off x="4791434" y="1712435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Oesophagus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8D8E6EC-9CD1-4666-99E4-9F262BFF028B}"/>
              </a:ext>
            </a:extLst>
          </p:cNvPr>
          <p:cNvSpPr txBox="1"/>
          <p:nvPr/>
        </p:nvSpPr>
        <p:spPr>
          <a:xfrm>
            <a:off x="4971120" y="2550001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Stomach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0034434-8945-40AC-82A2-86A37A253C27}"/>
              </a:ext>
            </a:extLst>
          </p:cNvPr>
          <p:cNvSpPr txBox="1"/>
          <p:nvPr/>
        </p:nvSpPr>
        <p:spPr>
          <a:xfrm>
            <a:off x="2875124" y="2295770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Liver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2D67A94-A0AB-41D7-9016-67D4FA5EA268}"/>
              </a:ext>
            </a:extLst>
          </p:cNvPr>
          <p:cNvSpPr txBox="1"/>
          <p:nvPr/>
        </p:nvSpPr>
        <p:spPr>
          <a:xfrm>
            <a:off x="2875124" y="2719319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Gall Bladder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35CD27E-2BEA-454E-B864-4758DEE85495}"/>
              </a:ext>
            </a:extLst>
          </p:cNvPr>
          <p:cNvSpPr txBox="1"/>
          <p:nvPr/>
        </p:nvSpPr>
        <p:spPr>
          <a:xfrm>
            <a:off x="2735196" y="3372813"/>
            <a:ext cx="1137294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/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 Intestine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00A6EB1-2ED3-434E-A5DD-B6B57621E446}"/>
              </a:ext>
            </a:extLst>
          </p:cNvPr>
          <p:cNvSpPr txBox="1"/>
          <p:nvPr/>
        </p:nvSpPr>
        <p:spPr>
          <a:xfrm>
            <a:off x="3207164" y="3821919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Rectum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24D57A6-F2ED-4414-B284-5982C95A2854}"/>
              </a:ext>
            </a:extLst>
          </p:cNvPr>
          <p:cNvSpPr txBox="1"/>
          <p:nvPr/>
        </p:nvSpPr>
        <p:spPr>
          <a:xfrm>
            <a:off x="5017884" y="3010952"/>
            <a:ext cx="752452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Pancreas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0FC0959-DDEA-4F22-9CFA-5F53666DD86C}"/>
              </a:ext>
            </a:extLst>
          </p:cNvPr>
          <p:cNvSpPr txBox="1"/>
          <p:nvPr/>
        </p:nvSpPr>
        <p:spPr>
          <a:xfrm>
            <a:off x="4800250" y="4052600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Anus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564A615-5273-4C1C-9563-A1D3AB0D5B16}"/>
              </a:ext>
            </a:extLst>
          </p:cNvPr>
          <p:cNvSpPr txBox="1"/>
          <p:nvPr/>
        </p:nvSpPr>
        <p:spPr>
          <a:xfrm>
            <a:off x="5011344" y="3361442"/>
            <a:ext cx="894330" cy="190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Small Intestine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957958DD-2472-42F9-84FC-BECCB7DBAD3C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4507635" y="3106202"/>
            <a:ext cx="510249" cy="19121"/>
          </a:xfrm>
          <a:prstGeom prst="straightConnector1">
            <a:avLst/>
          </a:prstGeom>
          <a:ln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0A692284-E1D3-47AA-9AE3-4E2754B38E7C}"/>
              </a:ext>
            </a:extLst>
          </p:cNvPr>
          <p:cNvCxnSpPr>
            <a:cxnSpLocks/>
            <a:stCxn id="29" idx="1"/>
            <a:endCxn id="7" idx="2"/>
          </p:cNvCxnSpPr>
          <p:nvPr/>
        </p:nvCxnSpPr>
        <p:spPr>
          <a:xfrm flipH="1">
            <a:off x="4448864" y="4147850"/>
            <a:ext cx="351386" cy="78587"/>
          </a:xfrm>
          <a:prstGeom prst="straightConnector1">
            <a:avLst/>
          </a:prstGeom>
          <a:ln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CDEE7DE2-8958-48EC-A30B-BF84B942D6F8}"/>
              </a:ext>
            </a:extLst>
          </p:cNvPr>
          <p:cNvCxnSpPr>
            <a:cxnSpLocks/>
          </p:cNvCxnSpPr>
          <p:nvPr/>
        </p:nvCxnSpPr>
        <p:spPr>
          <a:xfrm>
            <a:off x="3809241" y="3979987"/>
            <a:ext cx="639622" cy="42050"/>
          </a:xfrm>
          <a:prstGeom prst="straightConnector1">
            <a:avLst/>
          </a:prstGeom>
          <a:ln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Image result for heart diagram gcse">
            <a:extLst>
              <a:ext uri="{FF2B5EF4-FFF2-40B4-BE49-F238E27FC236}">
                <a16:creationId xmlns:a16="http://schemas.microsoft.com/office/drawing/2014/main" xmlns="" id="{2AFB0D51-04DF-4D9D-827F-39FDD0E8B3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/>
          <a:stretch/>
        </p:blipFill>
        <p:spPr bwMode="auto">
          <a:xfrm>
            <a:off x="6315029" y="3033932"/>
            <a:ext cx="3495336" cy="197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143A6D6E-CFEB-4BC0-8E2F-F03041D921B2}"/>
              </a:ext>
            </a:extLst>
          </p:cNvPr>
          <p:cNvSpPr/>
          <p:nvPr/>
        </p:nvSpPr>
        <p:spPr>
          <a:xfrm>
            <a:off x="6315029" y="4124673"/>
            <a:ext cx="791212" cy="386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28FE9210-4BAE-4254-AC64-FFD0C7AE978E}"/>
              </a:ext>
            </a:extLst>
          </p:cNvPr>
          <p:cNvSpPr/>
          <p:nvPr/>
        </p:nvSpPr>
        <p:spPr>
          <a:xfrm>
            <a:off x="8969329" y="4124672"/>
            <a:ext cx="535435" cy="273265"/>
          </a:xfrm>
          <a:prstGeom prst="rect">
            <a:avLst/>
          </a:prstGeom>
          <a:solidFill>
            <a:srgbClr val="4F4F6B"/>
          </a:solidFill>
          <a:ln>
            <a:solidFill>
              <a:srgbClr val="4F4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C76FF5E-9693-44B6-806B-1673CA4C21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762" r="12418" b="6821"/>
          <a:stretch/>
        </p:blipFill>
        <p:spPr>
          <a:xfrm>
            <a:off x="10025801" y="2525536"/>
            <a:ext cx="2174417" cy="2383322"/>
          </a:xfrm>
          <a:prstGeom prst="rect">
            <a:avLst/>
          </a:prstGeom>
        </p:spPr>
      </p:pic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xmlns="" id="{6540566A-189B-4BD4-A512-4D3A207A6A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34025"/>
              </p:ext>
            </p:extLst>
          </p:nvPr>
        </p:nvGraphicFramePr>
        <p:xfrm>
          <a:off x="6075535" y="5047452"/>
          <a:ext cx="6103755" cy="82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5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6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6a: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Structures in the Heart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Pacemaker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Group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cells in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right atrium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controls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resting heart rate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75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Right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ventricle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Pumps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deoxygenated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blood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lungs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 exchange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114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Left ventricle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Pumps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oxygenated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blood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the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body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Thick, muscular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wall.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114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Valve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Stops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blood flowing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wrong way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/ leaking.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6843572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xmlns="" id="{73B79DC6-483A-412E-9820-3703C2F32A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046393"/>
              </p:ext>
            </p:extLst>
          </p:nvPr>
        </p:nvGraphicFramePr>
        <p:xfrm>
          <a:off x="6075535" y="5880112"/>
          <a:ext cx="6103755" cy="95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52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6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6b: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Structures in the Lungs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Alveoli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sacs where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exchange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Surrounded by capillaries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 moves from the alveoli into the capillaries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carbon dioxide moves from the capillaries into the alveoli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75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Trachea and Bronchi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Tubes through which gases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move.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Lined with cartilage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they don’t collapse. 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</a:tbl>
          </a:graphicData>
        </a:graphic>
      </p:graphicFrame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EA4F8926-9FE3-42BF-A230-7F59C5063F39}"/>
              </a:ext>
            </a:extLst>
          </p:cNvPr>
          <p:cNvSpPr/>
          <p:nvPr/>
        </p:nvSpPr>
        <p:spPr>
          <a:xfrm>
            <a:off x="6037811" y="3347905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en-GB" sz="10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19DA0941-9D8A-4607-BFE5-604416309789}"/>
              </a:ext>
            </a:extLst>
          </p:cNvPr>
          <p:cNvSpPr/>
          <p:nvPr/>
        </p:nvSpPr>
        <p:spPr>
          <a:xfrm>
            <a:off x="6211784" y="3836430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endParaRPr lang="en-GB" sz="10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4B92FBC3-9E50-4BAB-B288-FE871FE732BC}"/>
              </a:ext>
            </a:extLst>
          </p:cNvPr>
          <p:cNvSpPr/>
          <p:nvPr/>
        </p:nvSpPr>
        <p:spPr>
          <a:xfrm>
            <a:off x="6086323" y="4570800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en-GB" sz="10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32728270-81B2-4258-ACAF-CA798A63BCD3}"/>
              </a:ext>
            </a:extLst>
          </p:cNvPr>
          <p:cNvSpPr/>
          <p:nvPr/>
        </p:nvSpPr>
        <p:spPr>
          <a:xfrm>
            <a:off x="9545804" y="3086860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  <a:endParaRPr lang="en-GB" sz="10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BFCA1B11-8BFD-421F-8136-B352CF4C739E}"/>
              </a:ext>
            </a:extLst>
          </p:cNvPr>
          <p:cNvSpPr/>
          <p:nvPr/>
        </p:nvSpPr>
        <p:spPr>
          <a:xfrm>
            <a:off x="9552007" y="3769151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endParaRPr lang="en-GB" sz="10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2F66C47-CB53-4713-ADC1-B0740378DAC1}"/>
              </a:ext>
            </a:extLst>
          </p:cNvPr>
          <p:cNvSpPr/>
          <p:nvPr/>
        </p:nvSpPr>
        <p:spPr>
          <a:xfrm>
            <a:off x="9552007" y="344139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en-GB" sz="10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A08A97CA-D121-4A6D-A1E3-13CAFD20A5FD}"/>
              </a:ext>
            </a:extLst>
          </p:cNvPr>
          <p:cNvSpPr/>
          <p:nvPr/>
        </p:nvSpPr>
        <p:spPr>
          <a:xfrm>
            <a:off x="9552007" y="4510894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en-GB" sz="1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3D88E40-EF9F-4F57-BB0C-041B35DCF27C}"/>
              </a:ext>
            </a:extLst>
          </p:cNvPr>
          <p:cNvSpPr/>
          <p:nvPr/>
        </p:nvSpPr>
        <p:spPr>
          <a:xfrm>
            <a:off x="6044850" y="2649117"/>
            <a:ext cx="40943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Orders of numbers is the way in which blood flows through the heart</a:t>
            </a:r>
            <a:endParaRPr lang="en-GB" sz="10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D4C06783-0922-40FF-AE70-44EC077608A1}"/>
              </a:ext>
            </a:extLst>
          </p:cNvPr>
          <p:cNvSpPr/>
          <p:nvPr/>
        </p:nvSpPr>
        <p:spPr>
          <a:xfrm>
            <a:off x="10888822" y="2694411"/>
            <a:ext cx="13035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– Lung structure</a:t>
            </a:r>
            <a:endParaRPr lang="en-GB" sz="1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6AF48236-6817-4E9E-8EF7-1BD2BCB506B0}"/>
              </a:ext>
            </a:extLst>
          </p:cNvPr>
          <p:cNvSpPr/>
          <p:nvPr/>
        </p:nvSpPr>
        <p:spPr>
          <a:xfrm>
            <a:off x="6263193" y="3086023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en-GB" sz="1000" dirty="0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xmlns="" id="{0438C73C-0552-40D7-8F56-5846A5069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680633"/>
              </p:ext>
            </p:extLst>
          </p:nvPr>
        </p:nvGraphicFramePr>
        <p:xfrm>
          <a:off x="6086524" y="2469103"/>
          <a:ext cx="6103755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037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Heart and Lungs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7A9C7813-9BF1-49FA-8FDC-C2BDBB0332BA}"/>
              </a:ext>
            </a:extLst>
          </p:cNvPr>
          <p:cNvSpPr/>
          <p:nvPr/>
        </p:nvSpPr>
        <p:spPr>
          <a:xfrm>
            <a:off x="8692488" y="4085254"/>
            <a:ext cx="948699" cy="374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17996BB3-5D07-499A-99E1-323EC5E9F796}"/>
              </a:ext>
            </a:extLst>
          </p:cNvPr>
          <p:cNvSpPr/>
          <p:nvPr/>
        </p:nvSpPr>
        <p:spPr>
          <a:xfrm>
            <a:off x="6071013" y="2634203"/>
            <a:ext cx="6112801" cy="24060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289522"/>
              </p:ext>
            </p:extLst>
          </p:nvPr>
        </p:nvGraphicFramePr>
        <p:xfrm>
          <a:off x="-2" y="5291286"/>
          <a:ext cx="6045202" cy="1376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45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0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717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9: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Components of the Blood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07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43 Plasma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Liquid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part of the blood.  Transports blood cells as well 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proteins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glucose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hormones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urea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50427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44 Red Blood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Carries 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Packed with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haemoglobin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a protein that binds to oxygen.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nucleus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create extra space for haemoglobin.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Biconcave shape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give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surface area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7717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45 White Blood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Destroy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pathogens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Some can produce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antibodies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7717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46 Platelets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fragments that help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clot wounds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6843572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1949" r="65463" b="24973"/>
          <a:stretch/>
        </p:blipFill>
        <p:spPr>
          <a:xfrm>
            <a:off x="1078810" y="3166060"/>
            <a:ext cx="1235104" cy="1292840"/>
          </a:xfrm>
          <a:prstGeom prst="rect">
            <a:avLst/>
          </a:prstGeom>
          <a:ln w="12700">
            <a:noFill/>
          </a:ln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307627"/>
              </p:ext>
            </p:extLst>
          </p:nvPr>
        </p:nvGraphicFramePr>
        <p:xfrm>
          <a:off x="-1" y="4475043"/>
          <a:ext cx="6045201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6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49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1787">
                  <a:extLst>
                    <a:ext uri="{9D8B030D-6E8A-4147-A177-3AD203B41FA5}">
                      <a16:colId xmlns:a16="http://schemas.microsoft.com/office/drawing/2014/main" xmlns="" val="2046169506"/>
                    </a:ext>
                  </a:extLst>
                </a:gridCol>
                <a:gridCol w="1851787">
                  <a:extLst>
                    <a:ext uri="{9D8B030D-6E8A-4147-A177-3AD203B41FA5}">
                      <a16:colId xmlns:a16="http://schemas.microsoft.com/office/drawing/2014/main" xmlns="" val="429168540"/>
                    </a:ext>
                  </a:extLst>
                </a:gridCol>
              </a:tblGrid>
              <a:tr h="46985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Artery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Vein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42 Capillary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03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Purpose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 blood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away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heart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blood back to the heart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Exchange of substances between blood and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903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Adaptations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Thick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wall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withstand high pressure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Thin wall.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Valves to prevent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backflow of blood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Wall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cell thick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allow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quick diffusion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substances.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087686"/>
              </p:ext>
            </p:extLst>
          </p:nvPr>
        </p:nvGraphicFramePr>
        <p:xfrm>
          <a:off x="-2" y="3116079"/>
          <a:ext cx="6045202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5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8: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Blood Vessels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954004"/>
              </p:ext>
            </p:extLst>
          </p:nvPr>
        </p:nvGraphicFramePr>
        <p:xfrm>
          <a:off x="-1" y="243840"/>
          <a:ext cx="6045201" cy="285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5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9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9624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  <a:gridCol w="1505879">
                  <a:extLst>
                    <a:ext uri="{9D8B030D-6E8A-4147-A177-3AD203B41FA5}">
                      <a16:colId xmlns:a16="http://schemas.microsoft.com/office/drawing/2014/main" xmlns="" val="3392530391"/>
                    </a:ext>
                  </a:extLst>
                </a:gridCol>
              </a:tblGrid>
              <a:tr h="4309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7: Heart Disease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ahoma"/>
                          <a:cs typeface="Tahoma"/>
                        </a:rPr>
                        <a:t>33 Coronary Heart Disease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Build up of 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fatty material in coronary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arteries</a:t>
                      </a:r>
                      <a:r>
                        <a:rPr lang="en-GB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Can lead to a 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blood clot </a:t>
                      </a:r>
                      <a:r>
                        <a:rPr lang="en-GB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and a 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heart attack</a:t>
                      </a:r>
                      <a:r>
                        <a:rPr lang="en-GB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73810435"/>
                  </a:ext>
                </a:extLst>
              </a:tr>
              <a:tr h="4309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Treatment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What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it is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Advantage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Disadvantage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Stent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Wire mesh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opens up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blocked artery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Keeps artery open.  Low-risk surgery.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Fatty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material can rebuild.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 Statin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Drug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reduces cholesterol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Reduces fat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being deposited in arteries.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Side effects e.g. liver damage.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Heart transplant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Replacement heart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a donor.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Long-term.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Major surgery.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Could be rejected.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41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Artificial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heart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Man-made heart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used while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waiting for a transplant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rejected.  Keeps patient alive.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Short life-time.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Battery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has to be transported.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Limited activity.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0373292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Mechanical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heart valve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Mechanical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replacement of faulty heart valve.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last a life-time.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damage red blood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821133"/>
                  </a:ext>
                </a:extLst>
              </a:tr>
              <a:tr h="828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Biological heart valve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Biological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replacement of faulty heart valve.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Don’t damage red blood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Valve hardens and may need replacing.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8992480"/>
                  </a:ext>
                </a:extLst>
              </a:tr>
            </a:tbl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33117" t="30520" r="40959" b="24973"/>
          <a:stretch/>
        </p:blipFill>
        <p:spPr>
          <a:xfrm>
            <a:off x="2959367" y="3345180"/>
            <a:ext cx="1149586" cy="1100976"/>
          </a:xfrm>
          <a:prstGeom prst="rect">
            <a:avLst/>
          </a:prstGeom>
          <a:ln w="12700">
            <a:noFill/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56201" t="11949" r="5800" b="24973"/>
          <a:stretch/>
        </p:blipFill>
        <p:spPr>
          <a:xfrm>
            <a:off x="4597400" y="3384824"/>
            <a:ext cx="1142999" cy="1087435"/>
          </a:xfrm>
          <a:prstGeom prst="rect">
            <a:avLst/>
          </a:prstGeom>
          <a:ln w="12700">
            <a:noFill/>
          </a:ln>
        </p:spPr>
      </p:pic>
      <p:sp>
        <p:nvSpPr>
          <p:cNvPr id="6" name="Rectangle 5"/>
          <p:cNvSpPr/>
          <p:nvPr/>
        </p:nvSpPr>
        <p:spPr>
          <a:xfrm>
            <a:off x="-1" y="3289300"/>
            <a:ext cx="6045202" cy="1169599"/>
          </a:xfrm>
          <a:prstGeom prst="rect">
            <a:avLst/>
          </a:prstGeom>
          <a:noFill/>
          <a:ln w="12700">
            <a:solidFill>
              <a:srgbClr val="4F4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xmlns="" id="{4CD58F0D-CDF7-4AB6-835D-157E55043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75445"/>
              </p:ext>
            </p:extLst>
          </p:nvPr>
        </p:nvGraphicFramePr>
        <p:xfrm>
          <a:off x="-1" y="0"/>
          <a:ext cx="3392726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27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2: Organisation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847BD473-1C67-4259-A99B-9E19EFC6E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291" y="3625568"/>
            <a:ext cx="5092571" cy="1866900"/>
          </a:xfrm>
          <a:prstGeom prst="rect">
            <a:avLst/>
          </a:prstGeom>
        </p:spPr>
      </p:pic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xmlns="" id="{1F0DFDE4-D4B6-453B-B120-B0AA7EB607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265121"/>
              </p:ext>
            </p:extLst>
          </p:nvPr>
        </p:nvGraphicFramePr>
        <p:xfrm>
          <a:off x="6159500" y="3526880"/>
          <a:ext cx="6032500" cy="197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737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12: Leaf Structure and Plant Tissues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xmlns="" id="{B9FE00D5-13AE-4B01-ABA2-A77B3F6D2E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204256"/>
              </p:ext>
            </p:extLst>
          </p:nvPr>
        </p:nvGraphicFramePr>
        <p:xfrm>
          <a:off x="6159501" y="5449758"/>
          <a:ext cx="6032500" cy="1364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6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18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58 Epidermis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Cover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surfaces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leaf;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lets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light penetrate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.59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59 Xylem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Carries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minerals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roots around the plant.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60 Phloem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Carries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sugars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made through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photosynthesis around the plant. 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61 Palisade mesophyll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Where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most photosynthesis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 place.  Cells contain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many chloroplasts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Absorbs light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62 Spongy mesophyll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photosynthesis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Has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air spaces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diffusion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CO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63 Guard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Cells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close stomata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4069241"/>
                  </a:ext>
                </a:extLst>
              </a:tr>
              <a:tr h="1195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64 Stoma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Opening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allows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diffuse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and out of the leaf.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3313438"/>
                  </a:ext>
                </a:extLst>
              </a:tr>
            </a:tbl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67D164B3-85E9-4EE0-A9D3-884BDD09B94A}"/>
              </a:ext>
            </a:extLst>
          </p:cNvPr>
          <p:cNvSpPr/>
          <p:nvPr/>
        </p:nvSpPr>
        <p:spPr>
          <a:xfrm>
            <a:off x="6159500" y="3724941"/>
            <a:ext cx="6032500" cy="173657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218D3ADC-0E14-44A3-BEE7-095D2D8E15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78875"/>
              </p:ext>
            </p:extLst>
          </p:nvPr>
        </p:nvGraphicFramePr>
        <p:xfrm>
          <a:off x="6159500" y="1802701"/>
          <a:ext cx="6032501" cy="171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7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1707">
                  <a:extLst>
                    <a:ext uri="{9D8B030D-6E8A-4147-A177-3AD203B41FA5}">
                      <a16:colId xmlns:a16="http://schemas.microsoft.com/office/drawing/2014/main" xmlns="" val="3607495804"/>
                    </a:ext>
                  </a:extLst>
                </a:gridCol>
                <a:gridCol w="1435100">
                  <a:extLst>
                    <a:ext uri="{9D8B030D-6E8A-4147-A177-3AD203B41FA5}">
                      <a16:colId xmlns:a16="http://schemas.microsoft.com/office/drawing/2014/main" xmlns="" val="158319212"/>
                    </a:ext>
                  </a:extLst>
                </a:gridCol>
                <a:gridCol w="1485901">
                  <a:extLst>
                    <a:ext uri="{9D8B030D-6E8A-4147-A177-3AD203B41FA5}">
                      <a16:colId xmlns:a16="http://schemas.microsoft.com/office/drawing/2014/main" xmlns="" val="3457105921"/>
                    </a:ext>
                  </a:extLst>
                </a:gridCol>
              </a:tblGrid>
              <a:tr h="11623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11: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Cell Adaptations for Movement Within Plants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413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4821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54 Root hair cell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Extension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gives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surface area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 water and minerals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55 Xylem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Vessels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strengthened by lignin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withstand pressure.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walls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waterproof.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56 Phloem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End of cells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 pores to allow dissolved sugars to move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between cells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57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Guard Cells and Stoma</a:t>
                      </a:r>
                    </a:p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Guard cells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stoma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allow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 exchange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close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prevent water loss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6939355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E40B51C-076E-413F-A222-68755FFD23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060" y="2007976"/>
            <a:ext cx="982914" cy="6610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FD0F4B72-BF8B-4299-899A-A9000FC402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025" b="16876"/>
          <a:stretch/>
        </p:blipFill>
        <p:spPr>
          <a:xfrm>
            <a:off x="8124657" y="2007976"/>
            <a:ext cx="413788" cy="70541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E0F02BC-95B5-4055-AF8E-71186F7994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936" r="1620" b="16876"/>
          <a:stretch/>
        </p:blipFill>
        <p:spPr>
          <a:xfrm>
            <a:off x="9693585" y="2031708"/>
            <a:ext cx="452684" cy="68167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44114B6-2DC8-4493-AF36-EBD3942471F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317" r="59760" b="18911"/>
          <a:stretch/>
        </p:blipFill>
        <p:spPr>
          <a:xfrm>
            <a:off x="11156172" y="1985302"/>
            <a:ext cx="695189" cy="637566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xmlns="" id="{F4CA39D5-3FF1-4EC2-9FBD-B2711DDA1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162323"/>
              </p:ext>
            </p:extLst>
          </p:nvPr>
        </p:nvGraphicFramePr>
        <p:xfrm>
          <a:off x="6159500" y="12185"/>
          <a:ext cx="6032500" cy="81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0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74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10a: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Movement within Plants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47 Transpiration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loss of water vapour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the leaves by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evaporation from cells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then out through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stomata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48 Transpiration Stream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movement of water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roots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up the stem 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leaves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048788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49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Translocation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movement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sugars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around the plant.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xmlns="" id="{1D96CD02-ADEC-4B1B-BDE5-317EE09221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318263"/>
              </p:ext>
            </p:extLst>
          </p:nvPr>
        </p:nvGraphicFramePr>
        <p:xfrm>
          <a:off x="6159500" y="842149"/>
          <a:ext cx="6032500" cy="828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10b: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Factors Affecting Transpiration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50 Temperature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temperature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transpiration rate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water evaporates quickly.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51 Humidity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humidity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decreases the rate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transpiration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water evaporates slowly.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048788"/>
                  </a:ext>
                </a:extLst>
              </a:tr>
              <a:tr h="1678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52 Wind speed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wind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speed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transpiration rate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water evaporates quickly.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53 Light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Increasing light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rate of transpiration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stomata open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520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202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37021</TotalTime>
  <Words>1174</Words>
  <Application>Microsoft Office PowerPoint</Application>
  <PresentationFormat>Custom</PresentationFormat>
  <Paragraphs>209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347</cp:revision>
  <cp:lastPrinted>2017-03-03T08:20:46Z</cp:lastPrinted>
  <dcterms:created xsi:type="dcterms:W3CDTF">2015-01-26T16:03:09Z</dcterms:created>
  <dcterms:modified xsi:type="dcterms:W3CDTF">2018-06-06T12:22:40Z</dcterms:modified>
</cp:coreProperties>
</file>