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82" r:id="rId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38" autoAdjust="0"/>
    <p:restoredTop sz="98354" autoAdjust="0"/>
  </p:normalViewPr>
  <p:slideViewPr>
    <p:cSldViewPr snapToGrid="0" showGuides="1">
      <p:cViewPr>
        <p:scale>
          <a:sx n="100" d="100"/>
          <a:sy n="100" d="100"/>
        </p:scale>
        <p:origin x="702" y="-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606558"/>
              </p:ext>
            </p:extLst>
          </p:nvPr>
        </p:nvGraphicFramePr>
        <p:xfrm>
          <a:off x="-1" y="0"/>
          <a:ext cx="3468915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89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Chemistry 6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: Rate and Extent of Chemical Change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354406"/>
              </p:ext>
            </p:extLst>
          </p:nvPr>
        </p:nvGraphicFramePr>
        <p:xfrm>
          <a:off x="-1" y="3627050"/>
          <a:ext cx="6233359" cy="1237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35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698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1: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Key terms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Collision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theory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Reactions occur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only when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particles collide with enough energy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Activation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minimum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amount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particles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need in order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react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Catalyst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chemical (or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enzyme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 that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increases the rate of reaction without being used itself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(therefore they are not included in an equation). 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They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provide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 alternative pathway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 the reaction with a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lower activation energy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Concentration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number of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particles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a certain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volume.  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xmlns="" id="{2CF89DD7-49F8-44C9-8C7B-FB4BDE7E3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444276"/>
              </p:ext>
            </p:extLst>
          </p:nvPr>
        </p:nvGraphicFramePr>
        <p:xfrm>
          <a:off x="10278" y="4878124"/>
          <a:ext cx="6233359" cy="2070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13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209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20998">
                  <a:extLst>
                    <a:ext uri="{9D8B030D-6E8A-4147-A177-3AD203B41FA5}">
                      <a16:colId xmlns:a16="http://schemas.microsoft.com/office/drawing/2014/main" xmlns="" val="1638440411"/>
                    </a:ext>
                  </a:extLst>
                </a:gridCol>
              </a:tblGrid>
              <a:tr h="56589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Factors Affecting Rate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8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Factor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Effect on Rate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Explanation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61448587"/>
                  </a:ext>
                </a:extLst>
              </a:tr>
              <a:tr h="1088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9 Concentration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reactants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Increasing the concentration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rate of reaction.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Increases 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frequency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collisions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as there are more particles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5658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Pressure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gases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Increasing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pressure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increases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rate of reaction.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Increases the chance of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collisions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as there are more particles.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088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 Surface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area of solid reactants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Increasing the surface area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increases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rate of reaction.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Exposes more of the solid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increases frequency of collisions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occurring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661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 Temperature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Increasing the temperature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rate of reaction.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Particle gain kinetic energy, so move more, this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increases the frequency of collisions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particles collide more energetically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1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Catalyst</a:t>
                      </a: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Catalysts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rate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reaction.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Provide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alternative pathway with a l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ower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activation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91369814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-1" y="269232"/>
            <a:ext cx="5210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1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Calculating rate of reaction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:</a:t>
            </a:r>
          </a:p>
          <a:p>
            <a:pPr lvl="0" fontAlgn="b"/>
            <a:endParaRPr lang="en-GB" sz="1000" dirty="0">
              <a:solidFill>
                <a:srgbClr val="000000"/>
              </a:solidFill>
              <a:latin typeface="Tahoma"/>
              <a:cs typeface="Tahoma"/>
            </a:endParaRPr>
          </a:p>
          <a:p>
            <a:pPr fontAlgn="b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Mean rate = </a:t>
            </a:r>
            <a:r>
              <a:rPr lang="en-GB" sz="1000" u="sng" dirty="0">
                <a:solidFill>
                  <a:srgbClr val="000000"/>
                </a:solidFill>
                <a:latin typeface="Tahoma"/>
                <a:cs typeface="Tahoma"/>
              </a:rPr>
              <a:t>amount of reactant used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    </a:t>
            </a:r>
            <a:r>
              <a:rPr lang="en-GB" sz="1000" i="1" dirty="0">
                <a:solidFill>
                  <a:srgbClr val="000000"/>
                </a:solidFill>
                <a:latin typeface="Tahoma"/>
                <a:cs typeface="Tahoma"/>
              </a:rPr>
              <a:t>or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    Mean rate = </a:t>
            </a:r>
            <a:r>
              <a:rPr lang="en-GB" sz="1000" u="sng" dirty="0">
                <a:solidFill>
                  <a:srgbClr val="000000"/>
                </a:solidFill>
                <a:latin typeface="Tahoma"/>
                <a:cs typeface="Tahoma"/>
              </a:rPr>
              <a:t>amount of product formed </a:t>
            </a:r>
          </a:p>
          <a:p>
            <a:pPr lvl="0" fontAlgn="b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	time taken			time taken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4245637"/>
            <a:ext cx="3045243" cy="1999167"/>
          </a:xfrm>
          <a:prstGeom prst="rect">
            <a:avLst/>
          </a:prstGeom>
        </p:spPr>
      </p:pic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149861"/>
              </p:ext>
            </p:extLst>
          </p:nvPr>
        </p:nvGraphicFramePr>
        <p:xfrm>
          <a:off x="6400800" y="9664"/>
          <a:ext cx="5791200" cy="40625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10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6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508500"/>
              </a:tblGrid>
              <a:tr h="95559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3: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Reversible Reactions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Reversible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reaction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reaction in which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products can also form the reactants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Shown as: A + B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⇌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C + 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 Exothermic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reaction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releases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heat energy to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environment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83767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16 Endothermic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reaction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takes in heat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from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environment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271974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17 Equilibrium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(HT)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Equilibrium is reached when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forward and reverse reactions occur at exactly the same rate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a </a:t>
                      </a:r>
                      <a:r>
                        <a:rPr lang="en-GB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closed system</a:t>
                      </a:r>
                      <a:r>
                        <a:rPr lang="en-GB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974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18 Le </a:t>
                      </a:r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Chatelier’s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Principle (HT)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If a system is at equilibrium and a change is made to any of the conditions, then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system responds to counteract the change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21987762"/>
                  </a:ext>
                </a:extLst>
              </a:tr>
              <a:tr h="27197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4: Changing conditions at equilibrium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0663691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19 Changing temperature (HT)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If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temperature of a system at equilibrium is increased:</a:t>
                      </a: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amount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products at equilibrium increases for an endothermic reaction</a:t>
                      </a: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amount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products at equilibrium decreases for an exothermic reaction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endParaRPr lang="en-GB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If the temperature of a system at equilibrium is decreased:</a:t>
                      </a: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amount of products at equilibrium decreases for an endothermic reaction</a:t>
                      </a: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amount of products at equilibrium increases for an exothermic reaction.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45624845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20 Changing concentration (HT)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If the concentration of a reactant is increased, more products will be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ormed. </a:t>
                      </a: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If the concentration of a product is decreased, more products will be formed.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81439955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21 Changing pressure (HT)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 reactions of gases:</a:t>
                      </a: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 increase in pressure causes the reaction to favour the side with the smaller number of molecules (as shown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by the symbol equation for that reaction).</a:t>
                      </a: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decrease in pressure causes the reaction to favour the side with the larger number of molecules (as shown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by the symbol equation for that reaction).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3B6F4D1-DCE7-4B34-A291-74D6B6C504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0726" y="1107510"/>
            <a:ext cx="2523389" cy="20440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7B53187-540B-4976-9BF8-1D15B791B4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314" y="1159083"/>
            <a:ext cx="2393763" cy="19408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F28A655-7A1E-480E-A1BD-D62E3878AB2F}"/>
              </a:ext>
            </a:extLst>
          </p:cNvPr>
          <p:cNvSpPr txBox="1"/>
          <p:nvPr/>
        </p:nvSpPr>
        <p:spPr>
          <a:xfrm>
            <a:off x="-4237" y="1232250"/>
            <a:ext cx="338554" cy="62411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 (g)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69D7C62-BB14-470F-B772-0C2F4B559BD9}"/>
              </a:ext>
            </a:extLst>
          </p:cNvPr>
          <p:cNvSpPr txBox="1"/>
          <p:nvPr/>
        </p:nvSpPr>
        <p:spPr>
          <a:xfrm>
            <a:off x="3003208" y="1256748"/>
            <a:ext cx="338554" cy="62411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 (g)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233F0C9-F369-41A1-8732-83F5D49BF8DE}"/>
              </a:ext>
            </a:extLst>
          </p:cNvPr>
          <p:cNvSpPr txBox="1"/>
          <p:nvPr/>
        </p:nvSpPr>
        <p:spPr>
          <a:xfrm>
            <a:off x="5115576" y="2905325"/>
            <a:ext cx="1097077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Time (s)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76F2457-B736-406A-924A-C24DE0C1259E}"/>
              </a:ext>
            </a:extLst>
          </p:cNvPr>
          <p:cNvSpPr txBox="1"/>
          <p:nvPr/>
        </p:nvSpPr>
        <p:spPr>
          <a:xfrm>
            <a:off x="1906131" y="2893772"/>
            <a:ext cx="1097077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Time (s)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4B04380-4976-4EF6-9C9C-15BA211D309C}"/>
              </a:ext>
            </a:extLst>
          </p:cNvPr>
          <p:cNvSpPr txBox="1"/>
          <p:nvPr/>
        </p:nvSpPr>
        <p:spPr>
          <a:xfrm>
            <a:off x="1974890" y="2187262"/>
            <a:ext cx="1097077" cy="400110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Reaction stopped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5AE6F5A-FCF5-42EB-B722-0B45DAB05781}"/>
              </a:ext>
            </a:extLst>
          </p:cNvPr>
          <p:cNvSpPr txBox="1"/>
          <p:nvPr/>
        </p:nvSpPr>
        <p:spPr>
          <a:xfrm>
            <a:off x="4880076" y="1182080"/>
            <a:ext cx="1097077" cy="400110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Reaction stopped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2470707-F0D6-4678-82DB-7AB926F49E45}"/>
              </a:ext>
            </a:extLst>
          </p:cNvPr>
          <p:cNvSpPr txBox="1"/>
          <p:nvPr/>
        </p:nvSpPr>
        <p:spPr>
          <a:xfrm>
            <a:off x="471835" y="1283519"/>
            <a:ext cx="848965" cy="400110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Reaction fastest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52BD41FB-621E-486E-AF96-DBAEDD3C1882}"/>
              </a:ext>
            </a:extLst>
          </p:cNvPr>
          <p:cNvSpPr txBox="1"/>
          <p:nvPr/>
        </p:nvSpPr>
        <p:spPr>
          <a:xfrm>
            <a:off x="3759320" y="2392429"/>
            <a:ext cx="848965" cy="400110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Reaction fastest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88D98A76-2127-4006-A850-6AABB1747210}"/>
              </a:ext>
            </a:extLst>
          </p:cNvPr>
          <p:cNvCxnSpPr>
            <a:cxnSpLocks/>
            <a:endCxn id="19" idx="1"/>
          </p:cNvCxnSpPr>
          <p:nvPr/>
        </p:nvCxnSpPr>
        <p:spPr>
          <a:xfrm flipV="1">
            <a:off x="3468914" y="2592484"/>
            <a:ext cx="290406" cy="1308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5C89E356-17B8-4AB4-8342-64A4D99E79E9}"/>
              </a:ext>
            </a:extLst>
          </p:cNvPr>
          <p:cNvCxnSpPr>
            <a:cxnSpLocks/>
          </p:cNvCxnSpPr>
          <p:nvPr/>
        </p:nvCxnSpPr>
        <p:spPr>
          <a:xfrm flipV="1">
            <a:off x="403076" y="1544308"/>
            <a:ext cx="143064" cy="2637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46A3D6C9-C118-4407-84F7-430AB41A6343}"/>
              </a:ext>
            </a:extLst>
          </p:cNvPr>
          <p:cNvSpPr txBox="1"/>
          <p:nvPr/>
        </p:nvSpPr>
        <p:spPr>
          <a:xfrm>
            <a:off x="256823" y="3121610"/>
            <a:ext cx="2383667" cy="400110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Typical 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graph when measuring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reactants used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9FC2ACCE-C26A-4791-9687-15D828B3C6D0}"/>
              </a:ext>
            </a:extLst>
          </p:cNvPr>
          <p:cNvSpPr txBox="1"/>
          <p:nvPr/>
        </p:nvSpPr>
        <p:spPr>
          <a:xfrm>
            <a:off x="3368733" y="3099972"/>
            <a:ext cx="2383667" cy="400110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Typical 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graph when measuring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products formed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446043" y="4521200"/>
            <a:ext cx="24792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ctr"/>
            <a:r>
              <a:rPr lang="en-GB" sz="1000" dirty="0" smtClean="0">
                <a:solidFill>
                  <a:srgbClr val="000000"/>
                </a:solidFill>
                <a:latin typeface="Tahoma"/>
                <a:cs typeface="Tahoma"/>
              </a:rPr>
              <a:t>8 Energy profile diagram for a reaction with/ without a catalyst.</a:t>
            </a:r>
            <a:endParaRPr lang="en-GB" sz="1000" dirty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37248</TotalTime>
  <Words>603</Words>
  <Application>Microsoft Office PowerPoint</Application>
  <PresentationFormat>Custom</PresentationFormat>
  <Paragraphs>72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Chan, Jody</cp:lastModifiedBy>
  <cp:revision>322</cp:revision>
  <cp:lastPrinted>2018-10-16T16:06:39Z</cp:lastPrinted>
  <dcterms:created xsi:type="dcterms:W3CDTF">2015-01-26T16:03:09Z</dcterms:created>
  <dcterms:modified xsi:type="dcterms:W3CDTF">2018-10-16T16:11:07Z</dcterms:modified>
</cp:coreProperties>
</file>