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75" d="100"/>
          <a:sy n="75" d="100"/>
        </p:scale>
        <p:origin x="-834" y="-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272198"/>
              </p:ext>
            </p:extLst>
          </p:nvPr>
        </p:nvGraphicFramePr>
        <p:xfrm>
          <a:off x="-1" y="0"/>
          <a:ext cx="248412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1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969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Physics 3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Particle Model of Matter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785042"/>
              </p:ext>
            </p:extLst>
          </p:nvPr>
        </p:nvGraphicFramePr>
        <p:xfrm>
          <a:off x="-1" y="243840"/>
          <a:ext cx="6642171" cy="3955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324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Density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How much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mass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 substance contains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compared to its volume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Solids are usually dense because the particles are closely packed.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54547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State of matter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way in which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are arranged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– solid, liquid or gas.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1843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Change of state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a substance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changes from one state of matter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another (e.g. melting is the change from a solid to a liquid).  Energy changes the state, not the temperature.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0933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Physical change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change that can be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reversed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recover the original material.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a change of state.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8164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Chemical change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change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creates new products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cannot be revered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E.g. a chemical reaction.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58756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Internal energy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inside a system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the particles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(atoms and molecules) that make up the system. Internal energy is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total kinetic energy and potential energy of all the particles.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7936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Kinetic energy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moving objects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(e.g. particles).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Potential energy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stored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particles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because of their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position. 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further apart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are,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greater the potential energy.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Specific heat capacity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specific heat capacity of a substance is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amount of energy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required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raise the temperature of one kilogram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the substance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one degree Celsius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0595469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average kinetic energy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140800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Specific latent heat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amount of energy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required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change the state of one kilogram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the substance 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change in temperature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8665465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Latent heat of fusion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required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change state from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solid to liquid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4366389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Latent heat of vaporisation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required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change state from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liquid to vapour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5241534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Gas Pressure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exerted by gases on surface as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collide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with it.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temperature increases, gas pressure increases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the volume stays constant.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3044620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319D8132-EC29-4EFC-9A4D-EF4CCA936B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456588"/>
              </p:ext>
            </p:extLst>
          </p:nvPr>
        </p:nvGraphicFramePr>
        <p:xfrm>
          <a:off x="0" y="6024891"/>
          <a:ext cx="6642170" cy="824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24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614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9798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2268418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Equations to learn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994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Calculation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Symbol equation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Units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Density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Density =   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mass   </a:t>
                      </a:r>
                    </a:p>
                    <a:p>
                      <a:pPr algn="l" fontAlgn="b"/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volume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ρ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= </a:t>
                      </a:r>
                      <a:r>
                        <a:rPr lang="en-GB" sz="1000" b="0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</a:t>
                      </a:r>
                    </a:p>
                    <a:p>
                      <a:pPr algn="l" fontAlgn="b"/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Density = kilograms / metre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(kg/m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Mass = kilograms (kg)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Volume = metres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(m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763F092-8133-4F44-8421-6488F6C2A1F9}"/>
              </a:ext>
            </a:extLst>
          </p:cNvPr>
          <p:cNvSpPr/>
          <p:nvPr/>
        </p:nvSpPr>
        <p:spPr>
          <a:xfrm>
            <a:off x="138155" y="4567814"/>
            <a:ext cx="1174344" cy="11746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1E229E94-4BBC-451B-961D-2FD57BF3EEAF}"/>
              </a:ext>
            </a:extLst>
          </p:cNvPr>
          <p:cNvSpPr/>
          <p:nvPr/>
        </p:nvSpPr>
        <p:spPr>
          <a:xfrm>
            <a:off x="2647812" y="4567813"/>
            <a:ext cx="1207502" cy="11745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F82CB119-239A-48D5-B876-044BB08E71BD}"/>
              </a:ext>
            </a:extLst>
          </p:cNvPr>
          <p:cNvSpPr/>
          <p:nvPr/>
        </p:nvSpPr>
        <p:spPr>
          <a:xfrm>
            <a:off x="5040148" y="4567813"/>
            <a:ext cx="1207502" cy="11745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C726E023-950B-46B1-8FAA-9B874E23C14F}"/>
              </a:ext>
            </a:extLst>
          </p:cNvPr>
          <p:cNvCxnSpPr/>
          <p:nvPr/>
        </p:nvCxnSpPr>
        <p:spPr>
          <a:xfrm>
            <a:off x="1452880" y="4793101"/>
            <a:ext cx="1023620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xmlns="" id="{E0517259-97DE-4E0B-8578-E062328BAC34}"/>
              </a:ext>
            </a:extLst>
          </p:cNvPr>
          <p:cNvCxnSpPr/>
          <p:nvPr/>
        </p:nvCxnSpPr>
        <p:spPr>
          <a:xfrm>
            <a:off x="3923894" y="4793101"/>
            <a:ext cx="1023620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4E5E9568-159A-4EE6-97E4-3DE3B3673AE8}"/>
              </a:ext>
            </a:extLst>
          </p:cNvPr>
          <p:cNvCxnSpPr>
            <a:cxnSpLocks/>
          </p:cNvCxnSpPr>
          <p:nvPr/>
        </p:nvCxnSpPr>
        <p:spPr>
          <a:xfrm flipH="1">
            <a:off x="1452880" y="5388474"/>
            <a:ext cx="100724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xmlns="" id="{6DC7AF21-ABC1-446A-82E0-143A763A96FB}"/>
              </a:ext>
            </a:extLst>
          </p:cNvPr>
          <p:cNvCxnSpPr>
            <a:cxnSpLocks/>
          </p:cNvCxnSpPr>
          <p:nvPr/>
        </p:nvCxnSpPr>
        <p:spPr>
          <a:xfrm flipH="1">
            <a:off x="3923894" y="5389487"/>
            <a:ext cx="100724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8A52187A-0166-487C-B528-A598DD03F706}"/>
              </a:ext>
            </a:extLst>
          </p:cNvPr>
          <p:cNvSpPr txBox="1"/>
          <p:nvPr/>
        </p:nvSpPr>
        <p:spPr>
          <a:xfrm>
            <a:off x="1618997" y="4556967"/>
            <a:ext cx="7704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 Melting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B321A2BB-509F-436E-976D-7EDE49EC1A7F}"/>
              </a:ext>
            </a:extLst>
          </p:cNvPr>
          <p:cNvSpPr txBox="1"/>
          <p:nvPr/>
        </p:nvSpPr>
        <p:spPr>
          <a:xfrm>
            <a:off x="3858712" y="4552825"/>
            <a:ext cx="11733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 Evaporation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10ADBCD0-F389-40FD-A629-3C893232A327}"/>
              </a:ext>
            </a:extLst>
          </p:cNvPr>
          <p:cNvSpPr txBox="1"/>
          <p:nvPr/>
        </p:nvSpPr>
        <p:spPr>
          <a:xfrm>
            <a:off x="1533341" y="5458780"/>
            <a:ext cx="888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Freezing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6F05D67C-F28B-4E1B-9837-97C4A069C39B}"/>
              </a:ext>
            </a:extLst>
          </p:cNvPr>
          <p:cNvSpPr/>
          <p:nvPr/>
        </p:nvSpPr>
        <p:spPr>
          <a:xfrm>
            <a:off x="148215" y="4586774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E64DC82E-FA17-4626-8B2E-F10A0FE2E542}"/>
              </a:ext>
            </a:extLst>
          </p:cNvPr>
          <p:cNvSpPr/>
          <p:nvPr/>
        </p:nvSpPr>
        <p:spPr>
          <a:xfrm>
            <a:off x="338137" y="4587913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3C67C541-13F9-4721-A01D-1631E37E1F64}"/>
              </a:ext>
            </a:extLst>
          </p:cNvPr>
          <p:cNvSpPr/>
          <p:nvPr/>
        </p:nvSpPr>
        <p:spPr>
          <a:xfrm>
            <a:off x="532813" y="4587913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669B78F5-66B5-4BFB-B80E-FC8B0AC6D24D}"/>
              </a:ext>
            </a:extLst>
          </p:cNvPr>
          <p:cNvSpPr/>
          <p:nvPr/>
        </p:nvSpPr>
        <p:spPr>
          <a:xfrm>
            <a:off x="733064" y="4586773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E3F2C637-34E0-4AC6-8908-EA292967DBC2}"/>
              </a:ext>
            </a:extLst>
          </p:cNvPr>
          <p:cNvSpPr/>
          <p:nvPr/>
        </p:nvSpPr>
        <p:spPr>
          <a:xfrm>
            <a:off x="920748" y="4591903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E9C48076-AC1A-415B-903B-38F84B6E65A4}"/>
              </a:ext>
            </a:extLst>
          </p:cNvPr>
          <p:cNvSpPr/>
          <p:nvPr/>
        </p:nvSpPr>
        <p:spPr>
          <a:xfrm>
            <a:off x="1115579" y="459207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xmlns="" id="{EA0BFCCB-FC02-47B8-91BF-D403F7EB9720}"/>
              </a:ext>
            </a:extLst>
          </p:cNvPr>
          <p:cNvSpPr/>
          <p:nvPr/>
        </p:nvSpPr>
        <p:spPr>
          <a:xfrm>
            <a:off x="145499" y="477023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xmlns="" id="{F0655B6B-FACA-409F-9F2C-012360C272FF}"/>
              </a:ext>
            </a:extLst>
          </p:cNvPr>
          <p:cNvSpPr/>
          <p:nvPr/>
        </p:nvSpPr>
        <p:spPr>
          <a:xfrm>
            <a:off x="335421" y="4771378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xmlns="" id="{27B7ACE5-6E1B-4A20-831E-05B12D594EDA}"/>
              </a:ext>
            </a:extLst>
          </p:cNvPr>
          <p:cNvSpPr/>
          <p:nvPr/>
        </p:nvSpPr>
        <p:spPr>
          <a:xfrm>
            <a:off x="530097" y="4771378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xmlns="" id="{5B734C15-AF3D-4519-97F6-2AA9141901B8}"/>
              </a:ext>
            </a:extLst>
          </p:cNvPr>
          <p:cNvSpPr/>
          <p:nvPr/>
        </p:nvSpPr>
        <p:spPr>
          <a:xfrm>
            <a:off x="730348" y="4770238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xmlns="" id="{75F44F5E-1963-49E6-BF1C-AF9B939D423C}"/>
              </a:ext>
            </a:extLst>
          </p:cNvPr>
          <p:cNvSpPr/>
          <p:nvPr/>
        </p:nvSpPr>
        <p:spPr>
          <a:xfrm>
            <a:off x="918032" y="4775368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884BB966-FC6C-47FC-9373-F991BC2162E3}"/>
              </a:ext>
            </a:extLst>
          </p:cNvPr>
          <p:cNvSpPr/>
          <p:nvPr/>
        </p:nvSpPr>
        <p:spPr>
          <a:xfrm>
            <a:off x="1112863" y="4775544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xmlns="" id="{A954458C-0DE5-4A29-ACF3-0ACEED530A3B}"/>
              </a:ext>
            </a:extLst>
          </p:cNvPr>
          <p:cNvSpPr/>
          <p:nvPr/>
        </p:nvSpPr>
        <p:spPr>
          <a:xfrm>
            <a:off x="145499" y="4962646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xmlns="" id="{B8A3148A-8A5D-4356-8061-1B82C1C077D9}"/>
              </a:ext>
            </a:extLst>
          </p:cNvPr>
          <p:cNvSpPr/>
          <p:nvPr/>
        </p:nvSpPr>
        <p:spPr>
          <a:xfrm>
            <a:off x="335421" y="496378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xmlns="" id="{F4259460-B44F-4166-BC37-AD6B1EA9AB50}"/>
              </a:ext>
            </a:extLst>
          </p:cNvPr>
          <p:cNvSpPr/>
          <p:nvPr/>
        </p:nvSpPr>
        <p:spPr>
          <a:xfrm>
            <a:off x="530097" y="496378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xmlns="" id="{79B83E64-0570-48E8-92A3-86148533F610}"/>
              </a:ext>
            </a:extLst>
          </p:cNvPr>
          <p:cNvSpPr/>
          <p:nvPr/>
        </p:nvSpPr>
        <p:spPr>
          <a:xfrm>
            <a:off x="730348" y="496264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xmlns="" id="{62A94904-48D5-45EB-944B-54FCB18DF097}"/>
              </a:ext>
            </a:extLst>
          </p:cNvPr>
          <p:cNvSpPr/>
          <p:nvPr/>
        </p:nvSpPr>
        <p:spPr>
          <a:xfrm>
            <a:off x="918032" y="496777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xmlns="" id="{0E8F606E-0C93-418B-9628-D72794E4BB74}"/>
              </a:ext>
            </a:extLst>
          </p:cNvPr>
          <p:cNvSpPr/>
          <p:nvPr/>
        </p:nvSpPr>
        <p:spPr>
          <a:xfrm>
            <a:off x="1112863" y="4967951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xmlns="" id="{7D5C2C5C-9465-45AE-B002-91A30521EC45}"/>
              </a:ext>
            </a:extLst>
          </p:cNvPr>
          <p:cNvSpPr/>
          <p:nvPr/>
        </p:nvSpPr>
        <p:spPr>
          <a:xfrm>
            <a:off x="148215" y="5154067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xmlns="" id="{5E876C8B-A197-415B-9F80-25F044563906}"/>
              </a:ext>
            </a:extLst>
          </p:cNvPr>
          <p:cNvSpPr/>
          <p:nvPr/>
        </p:nvSpPr>
        <p:spPr>
          <a:xfrm>
            <a:off x="338137" y="5155206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xmlns="" id="{B7714176-BAE4-4A09-AC7A-E7390CDC3BE4}"/>
              </a:ext>
            </a:extLst>
          </p:cNvPr>
          <p:cNvSpPr/>
          <p:nvPr/>
        </p:nvSpPr>
        <p:spPr>
          <a:xfrm>
            <a:off x="532813" y="5155206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xmlns="" id="{4817B070-47A5-43B9-A44C-23E6F0CEB339}"/>
              </a:ext>
            </a:extLst>
          </p:cNvPr>
          <p:cNvSpPr/>
          <p:nvPr/>
        </p:nvSpPr>
        <p:spPr>
          <a:xfrm>
            <a:off x="733064" y="5154066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xmlns="" id="{2F8705CF-5B99-4630-ACD0-180022252FD8}"/>
              </a:ext>
            </a:extLst>
          </p:cNvPr>
          <p:cNvSpPr/>
          <p:nvPr/>
        </p:nvSpPr>
        <p:spPr>
          <a:xfrm>
            <a:off x="920748" y="5159196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xmlns="" id="{7C486E23-9AA4-46AC-852F-E8AA14563469}"/>
              </a:ext>
            </a:extLst>
          </p:cNvPr>
          <p:cNvSpPr/>
          <p:nvPr/>
        </p:nvSpPr>
        <p:spPr>
          <a:xfrm>
            <a:off x="1115579" y="5159372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xmlns="" id="{1A29CF69-0CEE-453B-8303-2465E683360E}"/>
              </a:ext>
            </a:extLst>
          </p:cNvPr>
          <p:cNvSpPr/>
          <p:nvPr/>
        </p:nvSpPr>
        <p:spPr>
          <a:xfrm>
            <a:off x="151357" y="5337180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xmlns="" id="{9C10C0E7-4374-45A9-AE68-601B27522446}"/>
              </a:ext>
            </a:extLst>
          </p:cNvPr>
          <p:cNvSpPr/>
          <p:nvPr/>
        </p:nvSpPr>
        <p:spPr>
          <a:xfrm>
            <a:off x="341279" y="533831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xmlns="" id="{BB7BA634-315B-4EEF-A73C-41CA23C40C28}"/>
              </a:ext>
            </a:extLst>
          </p:cNvPr>
          <p:cNvSpPr/>
          <p:nvPr/>
        </p:nvSpPr>
        <p:spPr>
          <a:xfrm>
            <a:off x="535955" y="533831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xmlns="" id="{C22F787C-2504-4626-8429-88D9F5FAE09F}"/>
              </a:ext>
            </a:extLst>
          </p:cNvPr>
          <p:cNvSpPr/>
          <p:nvPr/>
        </p:nvSpPr>
        <p:spPr>
          <a:xfrm>
            <a:off x="736206" y="533717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xmlns="" id="{5FF0FAEA-EBCB-4CEE-B9C2-9532BE4C143E}"/>
              </a:ext>
            </a:extLst>
          </p:cNvPr>
          <p:cNvSpPr/>
          <p:nvPr/>
        </p:nvSpPr>
        <p:spPr>
          <a:xfrm>
            <a:off x="923890" y="534230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xmlns="" id="{28FDF00D-1912-456F-9F57-EFB4018CD1C9}"/>
              </a:ext>
            </a:extLst>
          </p:cNvPr>
          <p:cNvSpPr/>
          <p:nvPr/>
        </p:nvSpPr>
        <p:spPr>
          <a:xfrm>
            <a:off x="1118721" y="534248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xmlns="" id="{C3263581-B4CD-4735-BF7B-B0711ED2E5C0}"/>
              </a:ext>
            </a:extLst>
          </p:cNvPr>
          <p:cNvSpPr/>
          <p:nvPr/>
        </p:nvSpPr>
        <p:spPr>
          <a:xfrm>
            <a:off x="151357" y="5528156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xmlns="" id="{EC2FE21A-23A0-4E6B-B992-D705C302FC94}"/>
              </a:ext>
            </a:extLst>
          </p:cNvPr>
          <p:cNvSpPr/>
          <p:nvPr/>
        </p:nvSpPr>
        <p:spPr>
          <a:xfrm>
            <a:off x="341279" y="552929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xmlns="" id="{210DC924-7855-4B34-B4D3-FD3D2B51057B}"/>
              </a:ext>
            </a:extLst>
          </p:cNvPr>
          <p:cNvSpPr/>
          <p:nvPr/>
        </p:nvSpPr>
        <p:spPr>
          <a:xfrm>
            <a:off x="535955" y="552929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xmlns="" id="{20436EB4-EF0B-4126-A2D5-6873E5D0B90E}"/>
              </a:ext>
            </a:extLst>
          </p:cNvPr>
          <p:cNvSpPr/>
          <p:nvPr/>
        </p:nvSpPr>
        <p:spPr>
          <a:xfrm>
            <a:off x="736206" y="552815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xmlns="" id="{7BEF0105-6A6D-4E2B-8230-5444387577B2}"/>
              </a:ext>
            </a:extLst>
          </p:cNvPr>
          <p:cNvSpPr/>
          <p:nvPr/>
        </p:nvSpPr>
        <p:spPr>
          <a:xfrm>
            <a:off x="923890" y="553328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xmlns="" id="{933A4FE3-E98E-4467-9AB6-5FC119E13549}"/>
              </a:ext>
            </a:extLst>
          </p:cNvPr>
          <p:cNvSpPr/>
          <p:nvPr/>
        </p:nvSpPr>
        <p:spPr>
          <a:xfrm>
            <a:off x="1118721" y="5533461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xmlns="" id="{AED18699-AF73-4E9A-8F9C-DCE25663080A}"/>
              </a:ext>
            </a:extLst>
          </p:cNvPr>
          <p:cNvSpPr/>
          <p:nvPr/>
        </p:nvSpPr>
        <p:spPr>
          <a:xfrm>
            <a:off x="5240334" y="4645540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xmlns="" id="{61CFBF5B-C51E-401F-ADFD-7064512786A8}"/>
              </a:ext>
            </a:extLst>
          </p:cNvPr>
          <p:cNvSpPr/>
          <p:nvPr/>
        </p:nvSpPr>
        <p:spPr>
          <a:xfrm>
            <a:off x="5407859" y="513379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xmlns="" id="{4A970954-2065-4D40-81BA-01C99549322D}"/>
              </a:ext>
            </a:extLst>
          </p:cNvPr>
          <p:cNvSpPr/>
          <p:nvPr/>
        </p:nvSpPr>
        <p:spPr>
          <a:xfrm>
            <a:off x="5145084" y="553328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xmlns="" id="{12FE1471-F7BC-4C99-98AE-C9988E42F947}"/>
              </a:ext>
            </a:extLst>
          </p:cNvPr>
          <p:cNvSpPr/>
          <p:nvPr/>
        </p:nvSpPr>
        <p:spPr>
          <a:xfrm>
            <a:off x="5907084" y="4684381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xmlns="" id="{06BD97BC-869A-4C95-B056-9305525F9295}"/>
              </a:ext>
            </a:extLst>
          </p:cNvPr>
          <p:cNvSpPr/>
          <p:nvPr/>
        </p:nvSpPr>
        <p:spPr>
          <a:xfrm>
            <a:off x="5652082" y="4864284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xmlns="" id="{AE4A9D2B-5C91-41E9-A375-EA4E4A2BCE6C}"/>
              </a:ext>
            </a:extLst>
          </p:cNvPr>
          <p:cNvSpPr/>
          <p:nvPr/>
        </p:nvSpPr>
        <p:spPr>
          <a:xfrm>
            <a:off x="5897880" y="5407014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32CB3597-05F3-42E9-858D-1D1F782FB0E4}"/>
              </a:ext>
            </a:extLst>
          </p:cNvPr>
          <p:cNvSpPr txBox="1"/>
          <p:nvPr/>
        </p:nvSpPr>
        <p:spPr>
          <a:xfrm>
            <a:off x="276525" y="5765268"/>
            <a:ext cx="888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Solid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73F20219-965A-43D2-B213-E7091E4CF314}"/>
              </a:ext>
            </a:extLst>
          </p:cNvPr>
          <p:cNvSpPr txBox="1"/>
          <p:nvPr/>
        </p:nvSpPr>
        <p:spPr>
          <a:xfrm>
            <a:off x="2807491" y="5774404"/>
            <a:ext cx="888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 Liquid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33BA9008-96A2-41BA-AB19-C9101C418726}"/>
              </a:ext>
            </a:extLst>
          </p:cNvPr>
          <p:cNvSpPr txBox="1"/>
          <p:nvPr/>
        </p:nvSpPr>
        <p:spPr>
          <a:xfrm>
            <a:off x="5220963" y="5778670"/>
            <a:ext cx="888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 Gas</a:t>
            </a: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xmlns="" id="{1D6B0636-7066-47AB-8328-1345DB27B794}"/>
              </a:ext>
            </a:extLst>
          </p:cNvPr>
          <p:cNvSpPr/>
          <p:nvPr/>
        </p:nvSpPr>
        <p:spPr>
          <a:xfrm>
            <a:off x="2664184" y="4600248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xmlns="" id="{01871495-0C01-4A1A-AAE7-F9B8E0538FA5}"/>
              </a:ext>
            </a:extLst>
          </p:cNvPr>
          <p:cNvSpPr/>
          <p:nvPr/>
        </p:nvSpPr>
        <p:spPr>
          <a:xfrm>
            <a:off x="2721685" y="4776683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xmlns="" id="{E563B0F7-E233-4457-86BB-38B23F81CA9C}"/>
              </a:ext>
            </a:extLst>
          </p:cNvPr>
          <p:cNvSpPr/>
          <p:nvPr/>
        </p:nvSpPr>
        <p:spPr>
          <a:xfrm>
            <a:off x="2664184" y="4942651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xmlns="" id="{1F260F90-5B98-491E-B5E3-CCA53A2706C1}"/>
              </a:ext>
            </a:extLst>
          </p:cNvPr>
          <p:cNvSpPr/>
          <p:nvPr/>
        </p:nvSpPr>
        <p:spPr>
          <a:xfrm>
            <a:off x="2881565" y="4667440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xmlns="" id="{CB79DD24-BFD3-4711-BAAB-02CD7F4E0B3E}"/>
              </a:ext>
            </a:extLst>
          </p:cNvPr>
          <p:cNvSpPr/>
          <p:nvPr/>
        </p:nvSpPr>
        <p:spPr>
          <a:xfrm>
            <a:off x="3061063" y="4600248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xmlns="" id="{92921EBC-D7AC-4457-8275-ADD6BDC52174}"/>
              </a:ext>
            </a:extLst>
          </p:cNvPr>
          <p:cNvSpPr/>
          <p:nvPr/>
        </p:nvSpPr>
        <p:spPr>
          <a:xfrm>
            <a:off x="3002447" y="4823587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xmlns="" id="{D2DA32C5-6B25-4A2E-8981-CB22628699C3}"/>
              </a:ext>
            </a:extLst>
          </p:cNvPr>
          <p:cNvSpPr/>
          <p:nvPr/>
        </p:nvSpPr>
        <p:spPr>
          <a:xfrm>
            <a:off x="2862066" y="495821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xmlns="" id="{17550513-4113-47A5-94D6-EF69B12CC57C}"/>
              </a:ext>
            </a:extLst>
          </p:cNvPr>
          <p:cNvSpPr/>
          <p:nvPr/>
        </p:nvSpPr>
        <p:spPr>
          <a:xfrm>
            <a:off x="3246575" y="4633252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xmlns="" id="{C92AE518-0052-4F92-82FB-818C986318C0}"/>
              </a:ext>
            </a:extLst>
          </p:cNvPr>
          <p:cNvSpPr/>
          <p:nvPr/>
        </p:nvSpPr>
        <p:spPr>
          <a:xfrm>
            <a:off x="3197935" y="4816847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xmlns="" id="{3B53DAD5-8C31-46EB-A3BC-3FC912B80220}"/>
              </a:ext>
            </a:extLst>
          </p:cNvPr>
          <p:cNvSpPr/>
          <p:nvPr/>
        </p:nvSpPr>
        <p:spPr>
          <a:xfrm>
            <a:off x="3434459" y="4575137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xmlns="" id="{E7DB00D4-C12F-4371-B330-3F6296F95E6F}"/>
              </a:ext>
            </a:extLst>
          </p:cNvPr>
          <p:cNvSpPr/>
          <p:nvPr/>
        </p:nvSpPr>
        <p:spPr>
          <a:xfrm>
            <a:off x="3398121" y="4747203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xmlns="" id="{454D427E-C999-419C-833F-F94E9AD6F016}"/>
              </a:ext>
            </a:extLst>
          </p:cNvPr>
          <p:cNvSpPr/>
          <p:nvPr/>
        </p:nvSpPr>
        <p:spPr>
          <a:xfrm>
            <a:off x="3111219" y="4986177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xmlns="" id="{20103F53-45DB-4246-9E33-F069EED8EF59}"/>
              </a:ext>
            </a:extLst>
          </p:cNvPr>
          <p:cNvSpPr/>
          <p:nvPr/>
        </p:nvSpPr>
        <p:spPr>
          <a:xfrm>
            <a:off x="3254944" y="5086046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xmlns="" id="{13FD72FF-E254-4104-88D3-2103122371DE}"/>
              </a:ext>
            </a:extLst>
          </p:cNvPr>
          <p:cNvSpPr/>
          <p:nvPr/>
        </p:nvSpPr>
        <p:spPr>
          <a:xfrm>
            <a:off x="3421219" y="5181104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xmlns="" id="{C69AFC5C-9058-403E-A2A7-92B57BFE7552}"/>
              </a:ext>
            </a:extLst>
          </p:cNvPr>
          <p:cNvSpPr/>
          <p:nvPr/>
        </p:nvSpPr>
        <p:spPr>
          <a:xfrm>
            <a:off x="3374487" y="5553966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xmlns="" id="{950BDFF2-9D4F-4B56-9F01-395BEFAFB970}"/>
              </a:ext>
            </a:extLst>
          </p:cNvPr>
          <p:cNvSpPr/>
          <p:nvPr/>
        </p:nvSpPr>
        <p:spPr>
          <a:xfrm>
            <a:off x="3574124" y="5343550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xmlns="" id="{5A0824EF-8E93-4A4E-983B-EA83A9488C17}"/>
              </a:ext>
            </a:extLst>
          </p:cNvPr>
          <p:cNvSpPr/>
          <p:nvPr/>
        </p:nvSpPr>
        <p:spPr>
          <a:xfrm>
            <a:off x="3659609" y="5173062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xmlns="" id="{A18D679E-27D2-427B-88C3-E8305F8C5D87}"/>
              </a:ext>
            </a:extLst>
          </p:cNvPr>
          <p:cNvSpPr/>
          <p:nvPr/>
        </p:nvSpPr>
        <p:spPr>
          <a:xfrm>
            <a:off x="3532160" y="502301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xmlns="" id="{C13BBEEB-EB07-4321-90C7-76D9E5DFB64C}"/>
              </a:ext>
            </a:extLst>
          </p:cNvPr>
          <p:cNvSpPr/>
          <p:nvPr/>
        </p:nvSpPr>
        <p:spPr>
          <a:xfrm>
            <a:off x="3371368" y="4933950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xmlns="" id="{096EE499-9DD9-45F2-B72B-E205F3E651D7}"/>
              </a:ext>
            </a:extLst>
          </p:cNvPr>
          <p:cNvSpPr/>
          <p:nvPr/>
        </p:nvSpPr>
        <p:spPr>
          <a:xfrm>
            <a:off x="3611585" y="4672838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xmlns="" id="{314A57C0-B3B7-45A5-BC12-9C2DFA767472}"/>
              </a:ext>
            </a:extLst>
          </p:cNvPr>
          <p:cNvSpPr/>
          <p:nvPr/>
        </p:nvSpPr>
        <p:spPr>
          <a:xfrm>
            <a:off x="3569250" y="4842261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xmlns="" id="{278DD015-DAD4-4265-B6D0-EFFC8756A5FA}"/>
              </a:ext>
            </a:extLst>
          </p:cNvPr>
          <p:cNvSpPr/>
          <p:nvPr/>
        </p:nvSpPr>
        <p:spPr>
          <a:xfrm>
            <a:off x="2935316" y="512080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xmlns="" id="{BE146867-582E-4BB7-AAF9-FD461817B656}"/>
              </a:ext>
            </a:extLst>
          </p:cNvPr>
          <p:cNvSpPr/>
          <p:nvPr/>
        </p:nvSpPr>
        <p:spPr>
          <a:xfrm>
            <a:off x="2664184" y="5264846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xmlns="" id="{5A30971C-351A-424C-A898-9B1E63A341BC}"/>
              </a:ext>
            </a:extLst>
          </p:cNvPr>
          <p:cNvSpPr/>
          <p:nvPr/>
        </p:nvSpPr>
        <p:spPr>
          <a:xfrm>
            <a:off x="2859649" y="5279377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xmlns="" id="{BA7BA19E-5E1E-450A-826C-0926D94A3E1E}"/>
              </a:ext>
            </a:extLst>
          </p:cNvPr>
          <p:cNvSpPr/>
          <p:nvPr/>
        </p:nvSpPr>
        <p:spPr>
          <a:xfrm>
            <a:off x="2749243" y="543712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xmlns="" id="{40AF8246-22C7-4C9A-9006-FC92D958892C}"/>
              </a:ext>
            </a:extLst>
          </p:cNvPr>
          <p:cNvSpPr/>
          <p:nvPr/>
        </p:nvSpPr>
        <p:spPr>
          <a:xfrm>
            <a:off x="3386726" y="5368505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xmlns="" id="{B353DD75-5482-411E-8DDD-BC746CD7975E}"/>
              </a:ext>
            </a:extLst>
          </p:cNvPr>
          <p:cNvSpPr/>
          <p:nvPr/>
        </p:nvSpPr>
        <p:spPr>
          <a:xfrm>
            <a:off x="3578584" y="5514648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xmlns="" id="{DB922BAD-FBE7-4352-9B6A-8F3AA0FBDCCF}"/>
              </a:ext>
            </a:extLst>
          </p:cNvPr>
          <p:cNvSpPr/>
          <p:nvPr/>
        </p:nvSpPr>
        <p:spPr>
          <a:xfrm>
            <a:off x="3010983" y="5385594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xmlns="" id="{79F6D939-426D-4900-9DEA-165BD6288E6E}"/>
              </a:ext>
            </a:extLst>
          </p:cNvPr>
          <p:cNvSpPr/>
          <p:nvPr/>
        </p:nvSpPr>
        <p:spPr>
          <a:xfrm>
            <a:off x="2913340" y="5557473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xmlns="" id="{DEB6A9CB-0492-4AF6-8495-8F71E425849D}"/>
              </a:ext>
            </a:extLst>
          </p:cNvPr>
          <p:cNvSpPr/>
          <p:nvPr/>
        </p:nvSpPr>
        <p:spPr>
          <a:xfrm>
            <a:off x="3106233" y="5196331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xmlns="" id="{F77601AE-F3E5-490C-8060-E4F93292979D}"/>
              </a:ext>
            </a:extLst>
          </p:cNvPr>
          <p:cNvSpPr/>
          <p:nvPr/>
        </p:nvSpPr>
        <p:spPr>
          <a:xfrm>
            <a:off x="3201483" y="5363810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xmlns="" id="{C81F1FA0-1378-4EA8-AC9F-0257991B691E}"/>
              </a:ext>
            </a:extLst>
          </p:cNvPr>
          <p:cNvSpPr/>
          <p:nvPr/>
        </p:nvSpPr>
        <p:spPr>
          <a:xfrm>
            <a:off x="2749243" y="5109719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xmlns="" id="{B9FF60B7-B9C0-4E8C-AF91-1780069B5720}"/>
              </a:ext>
            </a:extLst>
          </p:cNvPr>
          <p:cNvSpPr/>
          <p:nvPr/>
        </p:nvSpPr>
        <p:spPr>
          <a:xfrm>
            <a:off x="3182972" y="5529274"/>
            <a:ext cx="190500" cy="1846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xmlns="" id="{25058A8D-0095-4734-97DF-46654D8AD244}"/>
              </a:ext>
            </a:extLst>
          </p:cNvPr>
          <p:cNvCxnSpPr/>
          <p:nvPr/>
        </p:nvCxnSpPr>
        <p:spPr>
          <a:xfrm>
            <a:off x="720597" y="4421626"/>
            <a:ext cx="4944438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xmlns="" id="{856EF560-EB88-4643-8583-04FDDD984DFF}"/>
              </a:ext>
            </a:extLst>
          </p:cNvPr>
          <p:cNvCxnSpPr>
            <a:cxnSpLocks/>
          </p:cNvCxnSpPr>
          <p:nvPr/>
        </p:nvCxnSpPr>
        <p:spPr>
          <a:xfrm flipV="1">
            <a:off x="720597" y="4421626"/>
            <a:ext cx="0" cy="13154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xmlns="" id="{334C1621-1170-4E08-A0E3-16BB6A86728F}"/>
              </a:ext>
            </a:extLst>
          </p:cNvPr>
          <p:cNvCxnSpPr>
            <a:cxnSpLocks/>
          </p:cNvCxnSpPr>
          <p:nvPr/>
        </p:nvCxnSpPr>
        <p:spPr>
          <a:xfrm>
            <a:off x="5665035" y="4417134"/>
            <a:ext cx="0" cy="140529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xmlns="" id="{E2ED430C-95D2-4E2E-9857-88E8526ACB82}"/>
              </a:ext>
            </a:extLst>
          </p:cNvPr>
          <p:cNvSpPr txBox="1"/>
          <p:nvPr/>
        </p:nvSpPr>
        <p:spPr>
          <a:xfrm>
            <a:off x="2615763" y="4190394"/>
            <a:ext cx="1234346" cy="2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 Sublimation</a:t>
            </a:r>
          </a:p>
        </p:txBody>
      </p:sp>
      <p:pic>
        <p:nvPicPr>
          <p:cNvPr id="167" name="Picture 166">
            <a:extLst>
              <a:ext uri="{FF2B5EF4-FFF2-40B4-BE49-F238E27FC236}">
                <a16:creationId xmlns:a16="http://schemas.microsoft.com/office/drawing/2014/main" xmlns="" id="{F8CCA4A6-144A-40D5-A560-276EB32A4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6824" y="77311"/>
            <a:ext cx="5115208" cy="4017028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xmlns="" id="{E3DB77A4-6262-46AF-B163-C131A7EFC181}"/>
              </a:ext>
            </a:extLst>
          </p:cNvPr>
          <p:cNvSpPr txBox="1"/>
          <p:nvPr/>
        </p:nvSpPr>
        <p:spPr>
          <a:xfrm>
            <a:off x="3817725" y="5468509"/>
            <a:ext cx="1222423" cy="244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 Condensation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B3015A5B-C659-485D-891C-B72E3A92F189}"/>
              </a:ext>
            </a:extLst>
          </p:cNvPr>
          <p:cNvSpPr txBox="1"/>
          <p:nvPr/>
        </p:nvSpPr>
        <p:spPr>
          <a:xfrm>
            <a:off x="7956243" y="3000933"/>
            <a:ext cx="3495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xmlns="" id="{307C15FF-ED74-4F2F-BC6C-D208EA03EBB9}"/>
              </a:ext>
            </a:extLst>
          </p:cNvPr>
          <p:cNvSpPr txBox="1"/>
          <p:nvPr/>
        </p:nvSpPr>
        <p:spPr>
          <a:xfrm>
            <a:off x="7956243" y="2519053"/>
            <a:ext cx="4680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xmlns="" id="{DE667465-D296-4484-95B1-AEBEDA83D46E}"/>
              </a:ext>
            </a:extLst>
          </p:cNvPr>
          <p:cNvSpPr txBox="1"/>
          <p:nvPr/>
        </p:nvSpPr>
        <p:spPr>
          <a:xfrm>
            <a:off x="8625500" y="1885197"/>
            <a:ext cx="37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27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xmlns="" id="{55FFB9EC-036E-4E7F-B5AD-FD8EFC792097}"/>
              </a:ext>
            </a:extLst>
          </p:cNvPr>
          <p:cNvSpPr txBox="1"/>
          <p:nvPr/>
        </p:nvSpPr>
        <p:spPr>
          <a:xfrm>
            <a:off x="9954773" y="643608"/>
            <a:ext cx="3957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xmlns="" id="{4D6E3B12-63AE-42CA-8F00-88DFF7DDD099}"/>
              </a:ext>
            </a:extLst>
          </p:cNvPr>
          <p:cNvSpPr txBox="1"/>
          <p:nvPr/>
        </p:nvSpPr>
        <p:spPr>
          <a:xfrm>
            <a:off x="11436305" y="523016"/>
            <a:ext cx="395727" cy="249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29</a:t>
            </a:r>
          </a:p>
        </p:txBody>
      </p:sp>
      <p:graphicFrame>
        <p:nvGraphicFramePr>
          <p:cNvPr id="174" name="Table 173">
            <a:extLst>
              <a:ext uri="{FF2B5EF4-FFF2-40B4-BE49-F238E27FC236}">
                <a16:creationId xmlns:a16="http://schemas.microsoft.com/office/drawing/2014/main" xmlns="" id="{44127380-9053-4784-8DA6-94A97BFCA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186877"/>
              </p:ext>
            </p:extLst>
          </p:nvPr>
        </p:nvGraphicFramePr>
        <p:xfrm>
          <a:off x="6769619" y="4480721"/>
          <a:ext cx="542964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4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402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Explaining a heating curve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Solid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are closely packed, fixed and arranged in regular layers.  As more energy is absorbed the kinetic energy and therefore the internal energy of the material increases.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54547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Melting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 doesn’t change.  Energy is used to weaken the forces between particles.  As more energy is absorbed the potential energy and therefore the internal energy of the material increases.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1843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Liquid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are touching but no longer arranged regularly.  They are above to move.  As more energy is absorbed the kinetic energy and therefore the internal energy of the material increases.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0933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Evaporation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 doesn’t change.  Energy is used to weaken the forces between particles.  As more energy is absorbed the potential energy and therefore the internal energy of the material increases.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8164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Gas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move randomly.  As more energy is absorbed the particles move more quickly and the temperature increases.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58756523"/>
                  </a:ext>
                </a:extLst>
              </a:tr>
            </a:tbl>
          </a:graphicData>
        </a:graphic>
      </p:graphicFrame>
      <p:sp>
        <p:nvSpPr>
          <p:cNvPr id="175" name="TextBox 174">
            <a:extLst>
              <a:ext uri="{FF2B5EF4-FFF2-40B4-BE49-F238E27FC236}">
                <a16:creationId xmlns:a16="http://schemas.microsoft.com/office/drawing/2014/main" xmlns="" id="{77B39939-81CA-45AC-927F-F29684CFEE80}"/>
              </a:ext>
            </a:extLst>
          </p:cNvPr>
          <p:cNvSpPr txBox="1"/>
          <p:nvPr/>
        </p:nvSpPr>
        <p:spPr>
          <a:xfrm>
            <a:off x="10874876" y="1862822"/>
            <a:ext cx="112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 Heating curve for water</a:t>
            </a:r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37930</TotalTime>
  <Words>570</Words>
  <Application>Microsoft Office PowerPoint</Application>
  <PresentationFormat>Custom</PresentationFormat>
  <Paragraphs>68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353</cp:revision>
  <cp:lastPrinted>2017-03-23T08:29:32Z</cp:lastPrinted>
  <dcterms:created xsi:type="dcterms:W3CDTF">2015-01-26T16:03:09Z</dcterms:created>
  <dcterms:modified xsi:type="dcterms:W3CDTF">2018-06-25T13:17:41Z</dcterms:modified>
</cp:coreProperties>
</file>