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-9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851673"/>
              </p:ext>
            </p:extLst>
          </p:nvPr>
        </p:nvGraphicFramePr>
        <p:xfrm>
          <a:off x="16528" y="3959180"/>
          <a:ext cx="6032501" cy="2898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9329">
                  <a:extLst>
                    <a:ext uri="{9D8B030D-6E8A-4147-A177-3AD203B41FA5}">
                      <a16:colId xmlns:a16="http://schemas.microsoft.com/office/drawing/2014/main" xmlns="" val="4143928954"/>
                    </a:ext>
                  </a:extLst>
                </a:gridCol>
              </a:tblGrid>
              <a:tr h="18096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Reactivity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Element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Reactivity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0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Potassium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potassium is added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the metal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melts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floats. It moves around very quickly.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metal is also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set on fire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with sparks and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lilac flame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10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34801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Sodium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sodium is added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melts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form a ball that moves around on the surface.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fizzes rapidly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801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Lithium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lithium is added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it floats.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fizzes steadily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becomes smaller.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999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Calcium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Fizzes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quickly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dilute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Magnesium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Fizzes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quickly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dilute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(Carbon)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0873930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Zinc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Bubbles slowly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dilute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51167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Iron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slow reaction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dilute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533229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(Hydrogen)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5585362"/>
                  </a:ext>
                </a:extLst>
              </a:tr>
              <a:tr h="1809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Copper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reaction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dilute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3573425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02867"/>
              </p:ext>
            </p:extLst>
          </p:nvPr>
        </p:nvGraphicFramePr>
        <p:xfrm>
          <a:off x="-1" y="0"/>
          <a:ext cx="248412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1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4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Chemical Changes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52160"/>
              </p:ext>
            </p:extLst>
          </p:nvPr>
        </p:nvGraphicFramePr>
        <p:xfrm>
          <a:off x="0" y="243840"/>
          <a:ext cx="6032500" cy="3601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45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Metal oxide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Metals react with oxides to produce metal oxides.  This is an oxidation reaction.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Displacement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reaction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more reactive metal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displace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reactive metal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a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compound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Oxidation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definitions: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Chemicals are oxidised if they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gain oxygen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reaction.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Chemicals are oxidised if they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lose electrons </a:t>
                      </a: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 a reaction. (HT)</a:t>
                      </a:r>
                      <a:endParaRPr lang="en-GB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Reduction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definitions: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Chemicals are oxidised if they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lose oxygen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reaction.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Chemicals are oxidised if they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gain electrons </a:t>
                      </a: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 a reaction. (HT)</a:t>
                      </a:r>
                      <a:endParaRPr lang="en-GB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Acid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chemical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dissolves in water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produce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5312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Base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chemical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reacts with acids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neutralise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them.  E.g. </a:t>
                      </a:r>
                      <a:r>
                        <a:rPr lang="pt-B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 oxides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pt-B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 hydroxides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pt-B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 carbonate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Alkali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dissolves in 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It produces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OH-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solution.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51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Neutralisation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neutral solution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formed from reacting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alkali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General equation: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+ OH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H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O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6569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pH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scale to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measure acidity/ alkalinity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decrease of one pH </a:t>
                      </a: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unit causes a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10x increase in H</a:t>
                      </a:r>
                      <a:r>
                        <a:rPr lang="en-GB" sz="1000" b="1" baseline="30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ions</a:t>
                      </a:r>
                      <a:r>
                        <a:rPr lang="en-GB" sz="1000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(HT)</a:t>
                      </a:r>
                      <a:endParaRPr lang="en-GB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1176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Strong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strong acid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completely ionised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solution.  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hydrochloric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nitric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sulfuric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19047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Weak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weak acid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 partially ionised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solution. 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ethanoic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citric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carbonic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5131669"/>
                  </a:ext>
                </a:extLst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H="1" flipV="1">
            <a:off x="5576668" y="4425188"/>
            <a:ext cx="31530" cy="230176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186742"/>
              </p:ext>
            </p:extLst>
          </p:nvPr>
        </p:nvGraphicFramePr>
        <p:xfrm>
          <a:off x="6413495" y="-1"/>
          <a:ext cx="5657531" cy="104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2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350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071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Extracting 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071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unreactive metals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Found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naturally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the ground.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Don’t need extracting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2407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Metals less reactive than carbon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Extracted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reduction with carbon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924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Metals more reactive than carbon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Extracted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electrolysis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952520"/>
              </p:ext>
            </p:extLst>
          </p:nvPr>
        </p:nvGraphicFramePr>
        <p:xfrm>
          <a:off x="6413495" y="1141343"/>
          <a:ext cx="5657531" cy="2229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 Reactions of Acids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868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metal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+ Metal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Salt + Hydrogen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35868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alkali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 Metal Hydroxide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Salt + Water                                </a:t>
                      </a:r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  <a:sym typeface="Wingdings" panose="05000000000000000000" pitchFamily="2" charset="2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Neutralisation reaction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)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85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metal oxide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+ Metal 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Salt + Water                               </a:t>
                      </a:r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  <a:sym typeface="Wingdings" panose="05000000000000000000" pitchFamily="2" charset="2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Neutralisation reaction)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085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carbonate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+ Metal Carbonate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Salt + Water + Carbon Dioxide 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(Neutralisation reaction)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967049"/>
              </p:ext>
            </p:extLst>
          </p:nvPr>
        </p:nvGraphicFramePr>
        <p:xfrm>
          <a:off x="6413495" y="3588821"/>
          <a:ext cx="5657531" cy="1861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633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223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 Making a Soluble Salt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2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solid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metal, metal carbonate, metal oxide or metal hydroxide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an acid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22223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solid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until no more reacts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473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Filter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off excess solid.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018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Evaporate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remove some of the water.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018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Leave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crystallise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2886544"/>
                  </a:ext>
                </a:extLst>
              </a:tr>
              <a:tr h="30018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Remove all water in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desiccator/ oven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1416796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359" y="5882469"/>
            <a:ext cx="5530078" cy="7332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29344" y="5910134"/>
            <a:ext cx="151692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  Acidic pH 0-6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79425" y="5910134"/>
            <a:ext cx="151692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  Neutral pH 7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54097" y="5921401"/>
            <a:ext cx="151692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  Neutral pH 8-14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751394"/>
              </p:ext>
            </p:extLst>
          </p:nvPr>
        </p:nvGraphicFramePr>
        <p:xfrm>
          <a:off x="-2" y="2799895"/>
          <a:ext cx="5657531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7 Electrolysis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Electrolysis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process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splitting an ionic compound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passing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electricity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through it.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Electrolyte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ionic compound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molten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(melted)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dissolved in 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free to move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conductor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is placed 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electrolyte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connected 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supply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183406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41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Cathode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attached 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negative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terminal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supply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300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42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Anode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attached 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terminal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power supply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2942"/>
          <a:stretch/>
        </p:blipFill>
        <p:spPr>
          <a:xfrm>
            <a:off x="254485" y="170096"/>
            <a:ext cx="3707635" cy="2613025"/>
          </a:xfrm>
          <a:prstGeom prst="rect">
            <a:avLst/>
          </a:prstGeom>
        </p:spPr>
      </p:pic>
      <p:pic>
        <p:nvPicPr>
          <p:cNvPr id="1026" name="Picture 2" descr="Image result for electrolysis panic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9" t="1805" r="12223" b="5000"/>
          <a:stretch/>
        </p:blipFill>
        <p:spPr bwMode="auto">
          <a:xfrm>
            <a:off x="3786612" y="584054"/>
            <a:ext cx="1280092" cy="169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953680"/>
              </p:ext>
            </p:extLst>
          </p:nvPr>
        </p:nvGraphicFramePr>
        <p:xfrm>
          <a:off x="-7596" y="4256177"/>
          <a:ext cx="5657530" cy="142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93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754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2790">
                  <a:extLst>
                    <a:ext uri="{9D8B030D-6E8A-4147-A177-3AD203B41FA5}">
                      <a16:colId xmlns:a16="http://schemas.microsoft.com/office/drawing/2014/main" xmlns="" val="264651192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8: What is discharged in electrolysis?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Electrolyte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Cathode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Anode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1575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43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Molten Compound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Non-metal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44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Dissolved compound (aqueous solution)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if the metal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reactive than hydrogen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produced if the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 is more reactive than hydrogen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produced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unless the solution contains halide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(chloride,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bromide, iodide)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halogen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(chlorine, bromine, iodine)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439919"/>
              </p:ext>
            </p:extLst>
          </p:nvPr>
        </p:nvGraphicFramePr>
        <p:xfrm>
          <a:off x="-7597" y="5727700"/>
          <a:ext cx="5657531" cy="11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01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9: Aluminium Electrolysis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45 </a:t>
                      </a:r>
                      <a:r>
                        <a:rPr lang="en-GB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Cryolite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Aluminium 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dissolved in cryolite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lower its melting point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saves money on energy costs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46 Cathode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3+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ions move to the cathode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Aluminium is produced.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3+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+ 3e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Al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47 Anode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Negative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2-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ions move to the anode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Oxygen is made.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2O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2-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 +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4e</a:t>
                      </a:r>
                      <a:r>
                        <a:rPr lang="en-GB" sz="10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-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Wears away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anode reacts with oxygen to form carbon dioxide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183406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28763" y="693780"/>
            <a:ext cx="87694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 Anode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9" y="693779"/>
            <a:ext cx="8998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41 Cathode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9" y="1092041"/>
            <a:ext cx="7748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1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68763" y="1431694"/>
            <a:ext cx="7748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1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0064" y="2500758"/>
            <a:ext cx="101498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39 Electrolyte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282264"/>
              </p:ext>
            </p:extLst>
          </p:nvPr>
        </p:nvGraphicFramePr>
        <p:xfrm>
          <a:off x="0" y="-28904"/>
          <a:ext cx="248412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1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4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Chemical Changes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5864871" y="0"/>
            <a:ext cx="14288" cy="6845300"/>
          </a:xfrm>
          <a:prstGeom prst="line">
            <a:avLst/>
          </a:prstGeom>
          <a:ln w="19050">
            <a:solidFill>
              <a:srgbClr val="4F4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238137"/>
              </p:ext>
            </p:extLst>
          </p:nvPr>
        </p:nvGraphicFramePr>
        <p:xfrm>
          <a:off x="5960066" y="8179"/>
          <a:ext cx="248412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1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5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Energy Changes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37783"/>
              </p:ext>
            </p:extLst>
          </p:nvPr>
        </p:nvGraphicFramePr>
        <p:xfrm>
          <a:off x="5957888" y="260195"/>
          <a:ext cx="6234112" cy="2486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005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78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7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Energy Changes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120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Conservation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energy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is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created or destroyed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only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transferred from one store to another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53457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Exothermic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reaction 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transfers energy to the surroundings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of the surroundings increases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combustion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neutralisation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reactions.  Used in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self-heating cans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hand warmers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457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Endothermic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reaction 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takes in energy from the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surroundings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of the surroundings decreases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e.g.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thermal decomposition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Used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sports injury packs.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1834062"/>
                  </a:ext>
                </a:extLst>
              </a:tr>
              <a:tr h="36120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Activation energy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needed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to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successfully react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36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Breaking bonds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is needed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break bonds.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36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Forming bonds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is released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bonds are formed.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209473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2360" y="3007173"/>
            <a:ext cx="4734106" cy="291147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526830" y="5896900"/>
            <a:ext cx="2367053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Energy released from forming bonds is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greater than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energy needed to break bonds. (HT)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24943" y="5907774"/>
            <a:ext cx="2367053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Energy released from forming bonds is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less than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energy needed to break bonds. (HT)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95930" y="2873747"/>
            <a:ext cx="19287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Exothermic Energy Profile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14557" y="2873748"/>
            <a:ext cx="19287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Endothermic Energy Profile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77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37642</TotalTime>
  <Words>1002</Words>
  <Application>Microsoft Office PowerPoint</Application>
  <PresentationFormat>Custom</PresentationFormat>
  <Paragraphs>141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323</cp:revision>
  <cp:lastPrinted>2017-03-23T08:29:32Z</cp:lastPrinted>
  <dcterms:created xsi:type="dcterms:W3CDTF">2015-01-26T16:03:09Z</dcterms:created>
  <dcterms:modified xsi:type="dcterms:W3CDTF">2018-06-25T12:18:12Z</dcterms:modified>
</cp:coreProperties>
</file>