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8354" autoAdjust="0"/>
  </p:normalViewPr>
  <p:slideViewPr>
    <p:cSldViewPr snapToGrid="0" showGuides="1">
      <p:cViewPr>
        <p:scale>
          <a:sx n="66" d="100"/>
          <a:sy n="66" d="100"/>
        </p:scale>
        <p:origin x="-882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211736"/>
              </p:ext>
            </p:extLst>
          </p:nvPr>
        </p:nvGraphicFramePr>
        <p:xfrm>
          <a:off x="-1" y="0"/>
          <a:ext cx="327660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6: Inheritance, Variation, Evolution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354406"/>
              </p:ext>
            </p:extLst>
          </p:nvPr>
        </p:nvGraphicFramePr>
        <p:xfrm>
          <a:off x="0" y="243840"/>
          <a:ext cx="6029326" cy="207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2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767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1a: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Sexual and Asexual Reproduction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Sexual Reproduction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Reproduction involving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fusion of gametes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Gamete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sex cell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contains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half the genetic information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body cell.  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sperm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egg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animals,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pollen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ovaries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plants.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Meiosis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type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division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gametes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Four daughter cells are produced from one original cell.  Each cell is genetically different.  Each daughter cell has half the genetic information of a body cell.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Fertilisation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Fusion of gametes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Restores the full number of chromosomes.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5459557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Asexual Reproduction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Reproduction involving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one parent and no gametes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No mixing of genetic information so genetically identical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clones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 produced.  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mitosis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involved.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1073771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Mitosis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division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produces two identical daughter cells with the full amount of chromosomes.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61263296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0467D0B6-1E30-4D93-B661-5246B219E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91266"/>
              </p:ext>
            </p:extLst>
          </p:nvPr>
        </p:nvGraphicFramePr>
        <p:xfrm>
          <a:off x="-1" y="2316480"/>
          <a:ext cx="6029326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3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45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xmlns="" val="211822357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1b: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Mitosis and Meiosis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Mitosis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Meiosis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Number of daughter cells produced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Variation in cells produced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Genetically identical to each other and parent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to each other and parent cell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Purpose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Growth, repair, asexual reproduction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 gametes for sexual reproduction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5459557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Number of chromosomes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Full amount (pairs of chromosomes)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Half (single chromosomes)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107377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xmlns="" id="{F23BE8B7-CC39-4BE5-BCD2-44832C652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369304"/>
              </p:ext>
            </p:extLst>
          </p:nvPr>
        </p:nvGraphicFramePr>
        <p:xfrm>
          <a:off x="6162676" y="-16510"/>
          <a:ext cx="6029326" cy="292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0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784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 Genetics Key Terms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DNA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Genetic material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DNA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polymer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made up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strands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forming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double helix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The DNA makes up chromosomes.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Gene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gene is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small section of DNA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 a chromosome. Each gene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codes for a particular sequence of amino acids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which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make a protein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Chromosome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long coil of DNA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Found in the nucleus.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Genome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entire genetic material of that organism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5459557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Allele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versions of the same gene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dominant and recessive.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1073771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Dominant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dominant allele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always expressed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copy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needed.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6126329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Recessive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Only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expressed if two copies are present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82229414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Homozygous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Both alleles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a gene are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same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(i.e. both are dominant or both are recessive).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3167714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Heterozygous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Both alleles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a gene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(i.e. one is dominant, the other is recessive).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1980630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Genotype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alleles present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particular gene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670098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Phenotype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physical feature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expressed for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particular gene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90739655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Single gene characteristics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Some characteristics are controlled by only one gene e.g. fur colour in mice, colour blindness in humans.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18892383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Multiple gene characteristics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Most characteristics are controlled by many genes e.g. height.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8691556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xmlns="" id="{6A2A62ED-A60A-4361-B8CB-523A0E3A4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73722"/>
              </p:ext>
            </p:extLst>
          </p:nvPr>
        </p:nvGraphicFramePr>
        <p:xfrm>
          <a:off x="-2" y="3916680"/>
          <a:ext cx="6029326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33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33807">
                  <a:extLst>
                    <a:ext uri="{9D8B030D-6E8A-4147-A177-3AD203B41FA5}">
                      <a16:colId xmlns:a16="http://schemas.microsoft.com/office/drawing/2014/main" xmlns="" val="335406073"/>
                    </a:ext>
                  </a:extLst>
                </a:gridCol>
              </a:tblGrid>
              <a:tr h="9555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1c: Advantages and Disadvantages of Different Types of Reproduction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Advantages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Disadvantages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158366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Sexual Reproduction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variation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Offspring are more likely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survive changes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the environment and disease.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Requires a mate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Slower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way of producing offspring.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Asexual Reproduction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lots of offspring quickly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mate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needed.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Offspring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likely to survive environmental changes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 diseases.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A2B24B54-0238-4062-9B98-9E1EF0135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343761"/>
              </p:ext>
            </p:extLst>
          </p:nvPr>
        </p:nvGraphicFramePr>
        <p:xfrm>
          <a:off x="0" y="5092700"/>
          <a:ext cx="6029326" cy="176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3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45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xmlns="" val="211822357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 Genetic Diseases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Polydactyly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Cystic Fibrosis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Problem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Extra fingers and toes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Disorder of cell membranes.  Causes sticky mucus on lungs.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Caused by…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Dominant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allele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Recessive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allele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 Genotype of people with disease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PP or Pp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5459557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Genotype of people without disease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CC or Cc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1073771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Does the disease have carriers?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Yes – genotype Cc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6126329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7E2911E-3B17-4BC5-B692-7B5CFC1946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7" r="8333" b="3301"/>
          <a:stretch/>
        </p:blipFill>
        <p:spPr>
          <a:xfrm>
            <a:off x="8509000" y="3299007"/>
            <a:ext cx="3683000" cy="35589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48344BD-97CB-45BF-97AB-1236C3D59590}"/>
              </a:ext>
            </a:extLst>
          </p:cNvPr>
          <p:cNvSpPr/>
          <p:nvPr/>
        </p:nvSpPr>
        <p:spPr>
          <a:xfrm>
            <a:off x="8089900" y="3299007"/>
            <a:ext cx="2362200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10F7C09-9097-4026-9AE8-810C42426D4E}"/>
              </a:ext>
            </a:extLst>
          </p:cNvPr>
          <p:cNvSpPr txBox="1"/>
          <p:nvPr/>
        </p:nvSpPr>
        <p:spPr>
          <a:xfrm>
            <a:off x="10731500" y="5384800"/>
            <a:ext cx="469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80C61BA-5B0F-44E2-80E7-6FE219F6C59E}"/>
              </a:ext>
            </a:extLst>
          </p:cNvPr>
          <p:cNvSpPr txBox="1"/>
          <p:nvPr/>
        </p:nvSpPr>
        <p:spPr>
          <a:xfrm>
            <a:off x="11150600" y="5384800"/>
            <a:ext cx="469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CBD2156-C47D-40FB-803D-1FA1D159980A}"/>
              </a:ext>
            </a:extLst>
          </p:cNvPr>
          <p:cNvSpPr txBox="1"/>
          <p:nvPr/>
        </p:nvSpPr>
        <p:spPr>
          <a:xfrm>
            <a:off x="10731500" y="5948594"/>
            <a:ext cx="469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AA9BD09-2DC0-42E2-BB63-8BB9D8D2F348}"/>
              </a:ext>
            </a:extLst>
          </p:cNvPr>
          <p:cNvSpPr txBox="1"/>
          <p:nvPr/>
        </p:nvSpPr>
        <p:spPr>
          <a:xfrm>
            <a:off x="11163300" y="5948594"/>
            <a:ext cx="469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XY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134B282A-9BE7-412C-9B65-13D2A2942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52964"/>
              </p:ext>
            </p:extLst>
          </p:nvPr>
        </p:nvGraphicFramePr>
        <p:xfrm>
          <a:off x="6162674" y="3027186"/>
          <a:ext cx="4708526" cy="81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62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22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4: Gender Inheritance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Human Chromosomes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Human body cells contain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pairs of chromosomes.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pairs control characteristics only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one pair controls sex.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Males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Males have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different chromosomes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–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XY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6045508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Females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Females have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chromosomes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are 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same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-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XX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968641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5D182EF-D7A4-4EE6-B7E7-47F78B09404B}"/>
              </a:ext>
            </a:extLst>
          </p:cNvPr>
          <p:cNvSpPr txBox="1"/>
          <p:nvPr/>
        </p:nvSpPr>
        <p:spPr>
          <a:xfrm>
            <a:off x="8836479" y="4421687"/>
            <a:ext cx="1825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34 Punnett square showing sex inheritance</a:t>
            </a: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184252"/>
              </p:ext>
            </p:extLst>
          </p:nvPr>
        </p:nvGraphicFramePr>
        <p:xfrm>
          <a:off x="0" y="0"/>
          <a:ext cx="5829300" cy="2155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03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89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Variation and Evolution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 Variation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differences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between organisms.  Can be caused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genes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(e.g. eye colour),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environment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(e.g. scars)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both the environment and genes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(e.g. weight).  All variation in genes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caused by mutations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 Mutation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Mutations are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changes in genes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Most have no effect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 the phenotype.  Occasionally mutations have a positive effect on phenotype and organisms with these mutations are more likely to survive.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37 Evolution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The </a:t>
                      </a:r>
                      <a:r>
                        <a:rPr lang="en-GB" sz="1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change in the genes of a population over time</a:t>
                      </a: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Occurs through natural selection.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37306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38 Natural selection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The process by which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individuals best adapted to the environment survive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pass on their genes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39 Speciation</a:t>
                      </a:r>
                    </a:p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Occurs when </a:t>
                      </a:r>
                      <a:r>
                        <a:rPr lang="en-GB" sz="1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 populations are so different </a:t>
                      </a: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that they can </a:t>
                      </a:r>
                      <a:r>
                        <a:rPr lang="en-GB" sz="1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 longer breed to produce fertile offspring</a:t>
                      </a: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</a:t>
                      </a:r>
                      <a:r>
                        <a:rPr lang="en-GB" sz="1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 new species </a:t>
                      </a:r>
                      <a:r>
                        <a:rPr lang="en-GB" sz="1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are formed.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408876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2590830" y="6039241"/>
            <a:ext cx="1352550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84292" y="6039241"/>
            <a:ext cx="1149350" cy="13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2860864" y="6581064"/>
            <a:ext cx="1149350" cy="152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D7F3FA1-DCBC-40A1-9DA2-1F801C1D6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41" y="2475170"/>
            <a:ext cx="2353023" cy="21262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D73C482-64B8-4249-92B7-824192E4E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864" y="2475169"/>
            <a:ext cx="2346895" cy="21262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E88F371-2E6F-4B59-A158-C5079554E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42" y="4601468"/>
            <a:ext cx="2346896" cy="21201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51795A2-5F90-420A-911B-D4F41C2B2A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9692" y="4601468"/>
            <a:ext cx="2333242" cy="21316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84EE33B-D596-4EBE-AD1B-2FEF7F2803D8}"/>
              </a:ext>
            </a:extLst>
          </p:cNvPr>
          <p:cNvSpPr txBox="1"/>
          <p:nvPr/>
        </p:nvSpPr>
        <p:spPr>
          <a:xfrm>
            <a:off x="605000" y="3959903"/>
            <a:ext cx="1591942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 There is variation in a population’s alleles caused by mutations.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8DDAF3D-7378-4D8D-9948-C24F115B9A9F}"/>
              </a:ext>
            </a:extLst>
          </p:cNvPr>
          <p:cNvSpPr txBox="1"/>
          <p:nvPr/>
        </p:nvSpPr>
        <p:spPr>
          <a:xfrm>
            <a:off x="2903847" y="3959903"/>
            <a:ext cx="1535784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41 There is competition between individuals e.g. for food.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6CEE7DC-D888-470B-95AE-916712F95E30}"/>
              </a:ext>
            </a:extLst>
          </p:cNvPr>
          <p:cNvSpPr txBox="1"/>
          <p:nvPr/>
        </p:nvSpPr>
        <p:spPr>
          <a:xfrm>
            <a:off x="562005" y="5926431"/>
            <a:ext cx="135255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 The better adapted organisms survive, breed and pass on their alleles.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BEBF5D30-62CC-4BF3-97FE-9028AE35E855}"/>
              </a:ext>
            </a:extLst>
          </p:cNvPr>
          <p:cNvSpPr txBox="1"/>
          <p:nvPr/>
        </p:nvSpPr>
        <p:spPr>
          <a:xfrm>
            <a:off x="2899567" y="5785731"/>
            <a:ext cx="1352550" cy="8617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 Over time the number of individuals with the better adapted alleles increases.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xmlns="" id="{F5B1B5BA-8D5E-401F-91E2-ABD81BC3D3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810444"/>
              </p:ext>
            </p:extLst>
          </p:nvPr>
        </p:nvGraphicFramePr>
        <p:xfrm>
          <a:off x="0" y="2207597"/>
          <a:ext cx="5829300" cy="16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9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5a: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Natural Selection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xmlns="" id="{187D77E8-A0D5-4F91-B90B-9B972B2C3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0722"/>
              </p:ext>
            </p:extLst>
          </p:nvPr>
        </p:nvGraphicFramePr>
        <p:xfrm>
          <a:off x="6096000" y="0"/>
          <a:ext cx="6096000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956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6: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Selective Breeding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 Selective Breeding (Artificial Selection)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The process by which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humans breed plants and animals for particular genetic characteristics.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 Inbreeding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Selective breeding can lead to ‘inbreeding’ where some breeds are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particularly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prone to disease or inherited defects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7F09958-3D6A-4EC9-A540-1B9E5EEC8C51}"/>
              </a:ext>
            </a:extLst>
          </p:cNvPr>
          <p:cNvSpPr txBox="1"/>
          <p:nvPr/>
        </p:nvSpPr>
        <p:spPr>
          <a:xfrm>
            <a:off x="6333506" y="881071"/>
            <a:ext cx="268711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46 Process of selective breeding: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parents with correct characteristics from the population.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Breed them together.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the offspring with the desired characteristics and breed them together.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 over many generations.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67EEB14-C08D-4BD0-A714-6AFAFA3C74F2}"/>
              </a:ext>
            </a:extLst>
          </p:cNvPr>
          <p:cNvSpPr txBox="1"/>
          <p:nvPr/>
        </p:nvSpPr>
        <p:spPr>
          <a:xfrm>
            <a:off x="9228046" y="876406"/>
            <a:ext cx="268711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47 Examples of desired characteristics: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Disease resistance in food crops.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Animals which produce more meat or milk.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Domestic dogs with a gentle nature.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 or unusual flowers.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xmlns="" id="{D464B83C-A51D-4A9C-A83D-2F5047896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586037"/>
              </p:ext>
            </p:extLst>
          </p:nvPr>
        </p:nvGraphicFramePr>
        <p:xfrm>
          <a:off x="6088708" y="2372697"/>
          <a:ext cx="6096000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956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7: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Genetic Engineering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 Genetic Engineering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process which involves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modifying the genome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of an organism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introducing a gene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from another organism to give a desired characteristic.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 GM Crop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Crops that have been produced by genetic engineering.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 Vector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Something that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carry a gene into another organism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e.g.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bacterial plasmid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virus.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1164093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CEB54D5-A971-4DCA-87FD-86A2D388693A}"/>
              </a:ext>
            </a:extLst>
          </p:cNvPr>
          <p:cNvSpPr txBox="1"/>
          <p:nvPr/>
        </p:nvSpPr>
        <p:spPr>
          <a:xfrm>
            <a:off x="6119726" y="3397653"/>
            <a:ext cx="1652189" cy="31700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51 Process of genetic engineering: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28600" indent="-228600">
              <a:buAutoNum type="arabicPeriod"/>
            </a:pP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are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cut out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enzymes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gene is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inserted into a vector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(either a bacterial plasmid or virus).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vector is used to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insert the gene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into the required cells</a:t>
            </a:r>
          </a:p>
          <a:p>
            <a:pPr marL="228600" indent="-228600">
              <a:buAutoNum type="arabicPeriod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Genes are transferred to the cells of animals, plants or microorganisms at an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early stage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their development so that they develop with desired characteristics.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30E8351B-FA6F-40B9-8467-A3ADD30B29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5682" y="3361033"/>
            <a:ext cx="4071143" cy="257726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B6899C9-9577-4CFB-9B72-11AE33F2FC0C}"/>
              </a:ext>
            </a:extLst>
          </p:cNvPr>
          <p:cNvSpPr txBox="1"/>
          <p:nvPr/>
        </p:nvSpPr>
        <p:spPr>
          <a:xfrm>
            <a:off x="7797799" y="5960225"/>
            <a:ext cx="4386908" cy="8617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 Examples of genetic engineering: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Bacterial cells have human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insulin gene 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inserted into them so that they produce insulin for diabetics.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Plants that have had genes inserted that make them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resistant to disease, insects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 </a:t>
            </a:r>
            <a:r>
              <a:rPr lang="en-GB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herbicides</a:t>
            </a:r>
            <a:r>
              <a:rPr lang="en-GB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0756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37731</TotalTime>
  <Words>1128</Words>
  <Application>Microsoft Office PowerPoint</Application>
  <PresentationFormat>Custom</PresentationFormat>
  <Paragraphs>144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Hannah</dc:creator>
  <cp:lastModifiedBy>Temple, Stephanie</cp:lastModifiedBy>
  <cp:revision>408</cp:revision>
  <cp:lastPrinted>2017-03-03T08:20:46Z</cp:lastPrinted>
  <dcterms:created xsi:type="dcterms:W3CDTF">2015-01-26T16:03:09Z</dcterms:created>
  <dcterms:modified xsi:type="dcterms:W3CDTF">2018-06-06T12:15:05Z</dcterms:modified>
</cp:coreProperties>
</file>