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6"/>
  </p:notesMasterIdLst>
  <p:sldIdLst>
    <p:sldId id="281" r:id="rId5"/>
  </p:sldIdLst>
  <p:sldSz cx="12192000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941" autoAdjust="0"/>
    <p:restoredTop sz="98354" autoAdjust="0"/>
  </p:normalViewPr>
  <p:slideViewPr>
    <p:cSldViewPr snapToGrid="0" showGuides="1">
      <p:cViewPr>
        <p:scale>
          <a:sx n="100" d="100"/>
          <a:sy n="100" d="100"/>
        </p:scale>
        <p:origin x="132" y="420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EC07C7-DEC9-4BCF-A5BB-045135D2A31C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D110DA-9799-4B44-B934-27E2324E75F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47690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54932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12722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66097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2900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21445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5846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30021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94817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71686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35474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06752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366212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5659396"/>
              </p:ext>
            </p:extLst>
          </p:nvPr>
        </p:nvGraphicFramePr>
        <p:xfrm>
          <a:off x="0" y="0"/>
          <a:ext cx="3032760" cy="24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3276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4386"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  <a:latin typeface="Tahoma"/>
                          <a:cs typeface="Tahoma"/>
                        </a:rPr>
                        <a:t>Chemistry 10: Using Resources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3" name="Table 22">
            <a:extLst>
              <a:ext uri="{FF2B5EF4-FFF2-40B4-BE49-F238E27FC236}">
                <a16:creationId xmlns:a16="http://schemas.microsoft.com/office/drawing/2014/main" xmlns="" id="{D59F064F-7E13-4AB9-B7FC-59F4FC2B7C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5359382"/>
              </p:ext>
            </p:extLst>
          </p:nvPr>
        </p:nvGraphicFramePr>
        <p:xfrm>
          <a:off x="0" y="243840"/>
          <a:ext cx="6184784" cy="1930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8389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90089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1: Key Terms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061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 Finite resource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 resource used by humans that has a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limited supply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e.g. coal.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 Renewable resources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 resource used by humans that can be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replenished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e.g. trees.  If not managed correctly, the resource may decrease.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672546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 Potable water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Water that is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safe to drink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 Has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low levels of dissolved salts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and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microbes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4 Fresh water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Water that has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low levels of dissolved salts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 Sea water is not fresh water.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840762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5 Pure water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Only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contains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water molecules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, nothing else.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1501274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6 Desalination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 process that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removes salt from sea water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to create potable water. 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Expensive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as it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requires a lot of energy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 Only necessary in areas with small amounts of fresh water e.g. Spain.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875325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7 Sewage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Wastewater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produced by people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 Contains potentially dangerous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chemicals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and large numbers of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bacteria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129061885"/>
                  </a:ext>
                </a:extLst>
              </a:tr>
            </a:tbl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74BA2AD0-9829-46E5-A4FF-A063F9AD76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471" y="2493919"/>
            <a:ext cx="2506326" cy="133888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7DAAB299-9470-40A0-B952-66BDE1D317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2843" y="4253865"/>
            <a:ext cx="2394796" cy="141816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5C263489-DD7A-4F5E-9EE1-9837F0DC1B42}"/>
              </a:ext>
            </a:extLst>
          </p:cNvPr>
          <p:cNvSpPr txBox="1"/>
          <p:nvPr/>
        </p:nvSpPr>
        <p:spPr>
          <a:xfrm>
            <a:off x="2813267" y="2549833"/>
            <a:ext cx="3274023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8 Obtaining </a:t>
            </a:r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potable water in countries with plentiful fresh water e.g. the UK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Find a suitable source of fresh water (e.g. a </a:t>
            </a:r>
            <a:r>
              <a:rPr lang="en-GB" sz="1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reservoir</a:t>
            </a:r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Pass through </a:t>
            </a:r>
            <a:r>
              <a:rPr lang="en-GB" sz="1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filter beds to remove particles</a:t>
            </a:r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Sterilise</a:t>
            </a:r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to kill microbes e.g. by using </a:t>
            </a:r>
            <a:r>
              <a:rPr lang="en-GB" sz="1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chlorine</a:t>
            </a:r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GB" sz="1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ozone</a:t>
            </a:r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or </a:t>
            </a:r>
            <a:r>
              <a:rPr lang="en-GB" sz="1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ultraviolet light</a:t>
            </a:r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075130C2-2DCF-4AA8-973D-69B02A2D4037}"/>
              </a:ext>
            </a:extLst>
          </p:cNvPr>
          <p:cNvSpPr txBox="1"/>
          <p:nvPr/>
        </p:nvSpPr>
        <p:spPr>
          <a:xfrm>
            <a:off x="1290390" y="3917967"/>
            <a:ext cx="34847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Obtaining potable water in countries with limited fresh water requires treatment of sea water</a:t>
            </a:r>
            <a:r>
              <a:rPr lang="en-GB" sz="1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</a:t>
            </a:r>
            <a:endParaRPr lang="en-GB" sz="1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F62F189A-6457-4810-B1D8-477B8AE684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39592" y="4179812"/>
            <a:ext cx="1553240" cy="1605015"/>
          </a:xfrm>
          <a:prstGeom prst="rect">
            <a:avLst/>
          </a:prstGeom>
        </p:spPr>
      </p:pic>
      <p:graphicFrame>
        <p:nvGraphicFramePr>
          <p:cNvPr id="29" name="Table 28">
            <a:extLst>
              <a:ext uri="{FF2B5EF4-FFF2-40B4-BE49-F238E27FC236}">
                <a16:creationId xmlns:a16="http://schemas.microsoft.com/office/drawing/2014/main" xmlns="" id="{5B92478B-0AFD-4167-B937-77CCD690C83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8074078"/>
              </p:ext>
            </p:extLst>
          </p:nvPr>
        </p:nvGraphicFramePr>
        <p:xfrm>
          <a:off x="6314848" y="0"/>
          <a:ext cx="5800952" cy="17399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04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5967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</a:t>
                      </a:r>
                      <a:r>
                        <a:rPr lang="en-GB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3: </a:t>
                      </a:r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Sewage Treatment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061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11 Screening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and grit removal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Removes rags, paper, plastics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etc. that may block pipes.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12 Sedimentation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Suspended particles settle out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of the water an fall to the bottom of a sedimentation tank to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form the sewage sludge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672546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13 Anaerobic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digestion of sewage sludge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Bacteria digest the sludge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in 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absence of oxygen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 This breaks it down. 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Methane and carbon dioxide are produced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by the bacteria.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14 Aerobic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biological treatment of sewage effluent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Aerobic bacteria digest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more of 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organic matter in the effluent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(the treated waste water).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8407622"/>
                  </a:ext>
                </a:extLst>
              </a:tr>
            </a:tbl>
          </a:graphicData>
        </a:graphic>
      </p:graphicFrame>
      <p:graphicFrame>
        <p:nvGraphicFramePr>
          <p:cNvPr id="31" name="Table 30">
            <a:extLst>
              <a:ext uri="{FF2B5EF4-FFF2-40B4-BE49-F238E27FC236}">
                <a16:creationId xmlns:a16="http://schemas.microsoft.com/office/drawing/2014/main" xmlns="" id="{E0995273-B07F-4BD6-8B6C-D0B1DC0AA6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4132796"/>
              </p:ext>
            </p:extLst>
          </p:nvPr>
        </p:nvGraphicFramePr>
        <p:xfrm>
          <a:off x="6314848" y="1779916"/>
          <a:ext cx="5800952" cy="18923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04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5967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</a:t>
                      </a:r>
                      <a:r>
                        <a:rPr lang="en-GB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4: </a:t>
                      </a:r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Alternative Methods of Metal Extraction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061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15 Bioleaching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Bacteria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grow on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low-grade copper ores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 They produce a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leachate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(liquid) that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contains copper compounds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16 </a:t>
                      </a:r>
                      <a:r>
                        <a:rPr lang="en-GB" sz="10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Phytomining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Plants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are grown on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low-grade copper ores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 The plants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absorb the copper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and are then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burned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 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ash contains copper compounds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672546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17 Displacement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using scrap iron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 method of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obtaining pure copper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from the copper compounds produced in </a:t>
                      </a:r>
                      <a:r>
                        <a:rPr lang="en-GB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phytomining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and bioleaching. 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Iron displaces copper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from its compounds as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iron is more reactive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Cheap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8 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Electrolysis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 method of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obtaining pure copper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from the copper compounds produced in </a:t>
                      </a:r>
                      <a:r>
                        <a:rPr lang="en-GB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phytomining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and bioleaching.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Copper compounds can be dissolved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and then 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positive copper ions would be attracted to the negative electrode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in electrolysis.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8407622"/>
                  </a:ext>
                </a:extLst>
              </a:tr>
            </a:tbl>
          </a:graphicData>
        </a:graphic>
      </p:graphicFrame>
      <p:graphicFrame>
        <p:nvGraphicFramePr>
          <p:cNvPr id="32" name="Table 31">
            <a:extLst>
              <a:ext uri="{FF2B5EF4-FFF2-40B4-BE49-F238E27FC236}">
                <a16:creationId xmlns:a16="http://schemas.microsoft.com/office/drawing/2014/main" xmlns="" id="{3A70400E-C9B8-40D6-8738-9099332155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0386711"/>
              </p:ext>
            </p:extLst>
          </p:nvPr>
        </p:nvGraphicFramePr>
        <p:xfrm>
          <a:off x="6314848" y="3736981"/>
          <a:ext cx="5800952" cy="203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04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5967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5: Life Cycle Assessment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061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19 Life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Cycle Assessment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Life cycle assessments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assess the environmental impact of products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 A LCA assesses the use of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water, resources, energy sources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and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production of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some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wastes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during the following stages:</a:t>
                      </a:r>
                    </a:p>
                    <a:p>
                      <a:r>
                        <a:rPr lang="en-GB" sz="1000" b="0" i="0" u="none" strike="noStrike" kern="1200" baseline="0" dirty="0">
                          <a:solidFill>
                            <a:schemeClr val="dk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• </a:t>
                      </a:r>
                      <a:r>
                        <a:rPr lang="en-GB" sz="1000" b="1" i="0" u="none" strike="noStrike" kern="1200" baseline="0" dirty="0">
                          <a:solidFill>
                            <a:schemeClr val="dk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extracting</a:t>
                      </a:r>
                      <a:r>
                        <a:rPr lang="en-GB" sz="1000" b="0" i="0" u="none" strike="noStrike" kern="1200" baseline="0" dirty="0">
                          <a:solidFill>
                            <a:schemeClr val="dk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and </a:t>
                      </a:r>
                      <a:r>
                        <a:rPr lang="en-GB" sz="1000" b="1" i="0" u="none" strike="noStrike" kern="1200" baseline="0" dirty="0">
                          <a:solidFill>
                            <a:schemeClr val="dk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processing raw materials</a:t>
                      </a:r>
                    </a:p>
                    <a:p>
                      <a:r>
                        <a:rPr lang="en-GB" sz="1000" b="0" i="0" u="none" strike="noStrike" kern="1200" baseline="0" dirty="0">
                          <a:solidFill>
                            <a:schemeClr val="dk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• </a:t>
                      </a:r>
                      <a:r>
                        <a:rPr lang="en-GB" sz="1000" b="1" i="0" u="none" strike="noStrike" kern="1200" baseline="0" dirty="0">
                          <a:solidFill>
                            <a:schemeClr val="dk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manufacturing</a:t>
                      </a:r>
                      <a:r>
                        <a:rPr lang="en-GB" sz="1000" b="0" i="0" u="none" strike="noStrike" kern="1200" baseline="0" dirty="0">
                          <a:solidFill>
                            <a:schemeClr val="dk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and </a:t>
                      </a:r>
                      <a:r>
                        <a:rPr lang="en-GB" sz="1000" b="1" i="0" u="none" strike="noStrike" kern="1200" baseline="0" dirty="0">
                          <a:solidFill>
                            <a:schemeClr val="dk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packaging</a:t>
                      </a:r>
                    </a:p>
                    <a:p>
                      <a:r>
                        <a:rPr lang="en-GB" sz="1000" b="0" i="0" u="none" strike="noStrike" kern="1200" baseline="0" dirty="0">
                          <a:solidFill>
                            <a:schemeClr val="dk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• </a:t>
                      </a:r>
                      <a:r>
                        <a:rPr lang="en-GB" sz="1000" b="1" i="0" u="none" strike="noStrike" kern="1200" baseline="0" dirty="0">
                          <a:solidFill>
                            <a:schemeClr val="dk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use</a:t>
                      </a:r>
                      <a:r>
                        <a:rPr lang="en-GB" sz="1000" b="0" i="0" u="none" strike="noStrike" kern="1200" baseline="0" dirty="0">
                          <a:solidFill>
                            <a:schemeClr val="dk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and operation during its lifetime</a:t>
                      </a:r>
                    </a:p>
                    <a:p>
                      <a:r>
                        <a:rPr lang="en-GB" sz="1000" b="0" i="0" u="none" strike="noStrike" kern="1200" baseline="0" dirty="0">
                          <a:solidFill>
                            <a:schemeClr val="dk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• </a:t>
                      </a:r>
                      <a:r>
                        <a:rPr lang="en-GB" sz="1000" b="1" i="0" u="none" strike="noStrike" kern="1200" baseline="0" dirty="0">
                          <a:solidFill>
                            <a:schemeClr val="dk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disposal</a:t>
                      </a:r>
                      <a:r>
                        <a:rPr lang="en-GB" sz="1000" b="0" i="0" u="none" strike="noStrike" kern="1200" baseline="0" dirty="0">
                          <a:solidFill>
                            <a:schemeClr val="dk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at the end of its useful life, including transport and distribution at each stage.</a:t>
                      </a:r>
                      <a:endParaRPr lang="en-GB" sz="4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061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20 Reuse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0" i="0" u="none" strike="noStrike" kern="1200" baseline="0" dirty="0">
                          <a:solidFill>
                            <a:schemeClr val="dk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The </a:t>
                      </a:r>
                      <a:r>
                        <a:rPr lang="en-GB" sz="1000" b="1" i="0" u="none" strike="noStrike" kern="1200" baseline="0" dirty="0">
                          <a:solidFill>
                            <a:schemeClr val="dk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environmental impact </a:t>
                      </a:r>
                      <a:r>
                        <a:rPr lang="en-GB" sz="1000" b="0" i="0" u="none" strike="noStrike" kern="1200" baseline="0" dirty="0">
                          <a:solidFill>
                            <a:schemeClr val="dk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of products can be </a:t>
                      </a:r>
                      <a:r>
                        <a:rPr lang="en-GB" sz="1000" b="1" i="0" u="none" strike="noStrike" kern="1200" baseline="0" dirty="0">
                          <a:solidFill>
                            <a:schemeClr val="dk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reduced</a:t>
                      </a:r>
                      <a:r>
                        <a:rPr lang="en-GB" sz="1000" b="0" i="0" u="none" strike="noStrike" kern="1200" baseline="0" dirty="0">
                          <a:solidFill>
                            <a:schemeClr val="dk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by reusing the product.  Only </a:t>
                      </a:r>
                      <a:r>
                        <a:rPr lang="en-GB" sz="1000" b="1" i="0" u="none" strike="noStrike" kern="1200" baseline="0" dirty="0">
                          <a:solidFill>
                            <a:schemeClr val="dk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suitable for some products e.g. glass bottles</a:t>
                      </a:r>
                      <a:r>
                        <a:rPr lang="en-GB" sz="1000" b="0" i="0" u="none" strike="noStrike" kern="1200" baseline="0" dirty="0">
                          <a:solidFill>
                            <a:schemeClr val="dk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</a:t>
                      </a:r>
                      <a:endParaRPr lang="en-GB" sz="7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91210064"/>
                  </a:ext>
                </a:extLst>
              </a:tr>
              <a:tr h="8061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21 Recycling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Some materials can be recycled e.g. metals. Metals can be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recycled by melting and recasting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or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reforming into different products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</a:t>
                      </a:r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2371691"/>
                  </a:ext>
                </a:extLst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65139" y="5775534"/>
            <a:ext cx="277020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9 </a:t>
            </a:r>
            <a:r>
              <a:rPr lang="en-GB" sz="1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Distillation</a:t>
            </a:r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Water is heated to</a:t>
            </a:r>
            <a:r>
              <a:rPr lang="en-GB" sz="1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100</a:t>
            </a:r>
            <a:r>
              <a:rPr lang="en-GB" sz="1000" b="1" baseline="30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</a:t>
            </a:r>
            <a:r>
              <a:rPr lang="en-GB" sz="1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</a:t>
            </a:r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It </a:t>
            </a:r>
            <a:r>
              <a:rPr lang="en-GB" sz="1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evaporates</a:t>
            </a:r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leaving the salt behind.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 </a:t>
            </a:r>
            <a:r>
              <a:rPr lang="en-GB" sz="1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condenser cools </a:t>
            </a:r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water to return it to the liquid state.</a:t>
            </a:r>
          </a:p>
        </p:txBody>
      </p:sp>
      <p:sp>
        <p:nvSpPr>
          <p:cNvPr id="5" name="Rectangle 4"/>
          <p:cNvSpPr/>
          <p:nvPr/>
        </p:nvSpPr>
        <p:spPr>
          <a:xfrm>
            <a:off x="3057956" y="5786578"/>
            <a:ext cx="325194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sz="10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10 </a:t>
            </a:r>
            <a:r>
              <a:rPr lang="en-GB" sz="1000" b="1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Reverse </a:t>
            </a:r>
            <a:r>
              <a:rPr lang="en-GB" sz="10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osmosis</a:t>
            </a:r>
            <a:r>
              <a:rPr lang="en-GB" sz="10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GB" sz="10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Pressure</a:t>
            </a:r>
            <a:r>
              <a:rPr lang="en-GB" sz="10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is applied to the water.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GB" sz="10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</a:t>
            </a:r>
            <a:r>
              <a:rPr lang="en-GB" sz="10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water molecules </a:t>
            </a:r>
            <a:r>
              <a:rPr lang="en-GB" sz="10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move through the </a:t>
            </a:r>
            <a:r>
              <a:rPr lang="en-GB" sz="10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partially-permeable membrane</a:t>
            </a:r>
            <a:r>
              <a:rPr lang="en-GB" sz="10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GB" sz="10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Other particles are too large </a:t>
            </a:r>
            <a:r>
              <a:rPr lang="en-GB" sz="10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and are not able to move through.</a:t>
            </a:r>
          </a:p>
        </p:txBody>
      </p:sp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xmlns="" id="{D59F064F-7E13-4AB9-B7FC-59F4FC2B7C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8753220"/>
              </p:ext>
            </p:extLst>
          </p:nvPr>
        </p:nvGraphicFramePr>
        <p:xfrm>
          <a:off x="-1" y="2284367"/>
          <a:ext cx="6184785" cy="165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8478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</a:t>
                      </a:r>
                      <a:r>
                        <a:rPr lang="en-GB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2: Potable Water</a:t>
                      </a:r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7" name="Rectangle 6"/>
          <p:cNvSpPr/>
          <p:nvPr/>
        </p:nvSpPr>
        <p:spPr>
          <a:xfrm>
            <a:off x="0" y="2436514"/>
            <a:ext cx="6184785" cy="436572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393829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F1F146672228243967645C89D7C60F9" ma:contentTypeVersion="" ma:contentTypeDescription="Create a new document." ma:contentTypeScope="" ma:versionID="c063b2af4a15d4307988e1810e13efa1">
  <xsd:schema xmlns:xsd="http://www.w3.org/2001/XMLSchema" xmlns:xs="http://www.w3.org/2001/XMLSchema" xmlns:p="http://schemas.microsoft.com/office/2006/metadata/properties" xmlns:ns2="6211429a-c3a1-4d52-8951-f6e25398bdbb" targetNamespace="http://schemas.microsoft.com/office/2006/metadata/properties" ma:root="true" ma:fieldsID="e73e4ea7c90827bc9e28e60cd1baabe8" ns2:_="">
    <xsd:import namespace="6211429a-c3a1-4d52-8951-f6e25398bdb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2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211429a-c3a1-4d52-8951-f6e25398bdbb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  <xsd:element name="SharedWithDetails" ma:index="10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B23BB6C-394B-40F7-9D15-1A06D4F98AD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211429a-c3a1-4d52-8951-f6e25398bdb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E35A590-B4E3-4F46-A549-63F4011FE38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81C2D33-17CE-4136-ADCF-71E289051C48}">
  <ds:schemaRefs>
    <ds:schemaRef ds:uri="http://www.w3.org/XML/1998/namespace"/>
    <ds:schemaRef ds:uri="http://schemas.microsoft.com/office/2006/documentManagement/types"/>
    <ds:schemaRef ds:uri="http://schemas.openxmlformats.org/package/2006/metadata/core-properties"/>
    <ds:schemaRef ds:uri="http://purl.org/dc/terms/"/>
    <ds:schemaRef ds:uri="6211429a-c3a1-4d52-8951-f6e25398bdbb"/>
    <ds:schemaRef ds:uri="http://purl.org/dc/elements/1.1/"/>
    <ds:schemaRef ds:uri="http://purl.org/dc/dcmitype/"/>
    <ds:schemaRef ds:uri="http://schemas.microsoft.com/office/infopath/2007/PartnerControls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37949</TotalTime>
  <Words>648</Words>
  <Application>Microsoft Office PowerPoint</Application>
  <PresentationFormat>Custom</PresentationFormat>
  <Paragraphs>59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 Dyer (Staff)</dc:creator>
  <cp:lastModifiedBy>Temple, Stephanie</cp:lastModifiedBy>
  <cp:revision>278</cp:revision>
  <cp:lastPrinted>2017-02-01T09:05:32Z</cp:lastPrinted>
  <dcterms:created xsi:type="dcterms:W3CDTF">2015-01-26T16:03:09Z</dcterms:created>
  <dcterms:modified xsi:type="dcterms:W3CDTF">2018-06-25T12:24:10Z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0x010100DF1F146672228243967645C89D7C60F9</vt:lpwstr>
  </property>
</Properties>
</file>