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66" d="100"/>
          <a:sy n="66" d="100"/>
        </p:scale>
        <p:origin x="-1194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78029"/>
              </p:ext>
            </p:extLst>
          </p:nvPr>
        </p:nvGraphicFramePr>
        <p:xfrm>
          <a:off x="-1" y="0"/>
          <a:ext cx="4232367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2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2: Bonding, Structure and the Properties of Matter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874288"/>
              </p:ext>
            </p:extLst>
          </p:nvPr>
        </p:nvGraphicFramePr>
        <p:xfrm>
          <a:off x="0" y="243840"/>
          <a:ext cx="6032500" cy="2850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Bonding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atom 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charged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because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Ionic bond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bond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between two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oppositely charged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).  Occurs because of electrostatic attraction.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Electrostatic attraction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holds two oppositely charged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together. 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ionic bonding,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metals lose electrons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become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positively-charged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Non-metals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ionic bonding,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non-metals gain electrons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become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negatively-charged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531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Giant lattice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3D structure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contains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lot of bonds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Covalent bond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bond formed when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non-metals share 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bond.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3543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Molecule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group of atoms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held together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covalent bonds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charged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5001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Polymer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large covalent compounds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many repeating units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661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Metallic bonding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outer shell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metal atoms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delocalised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so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free to move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through the whole structure.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sharing of delocalised electrons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gives rise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 metallic bonds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3733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Alloy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mixture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or more elements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 least one of which is a metal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E.g. steel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858685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B4A874A-FB91-402C-8D12-DC9694314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9" y="3545972"/>
            <a:ext cx="3457575" cy="1009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13E9BB6-4E39-40B1-A1C0-923824453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057"/>
          <a:stretch/>
        </p:blipFill>
        <p:spPr>
          <a:xfrm>
            <a:off x="4748184" y="3518567"/>
            <a:ext cx="1261763" cy="1194702"/>
          </a:xfrm>
          <a:prstGeom prst="rect">
            <a:avLst/>
          </a:prstGeom>
        </p:spPr>
      </p:pic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xmlns="" id="{3B734483-60D9-4417-AD49-094D1BCF8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629448"/>
              </p:ext>
            </p:extLst>
          </p:nvPr>
        </p:nvGraphicFramePr>
        <p:xfrm>
          <a:off x="0" y="5193602"/>
          <a:ext cx="603250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High melting point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There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 electrostatic force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between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and negative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giant lattice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amount of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needed to overcome this force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Conduct electricity when liquid/ molten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 are able to move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there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flow of charged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(current).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Do not conduct electricity when solid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 are in fixed positions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cannot flow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xmlns="" id="{5AEE686C-4B79-411F-9F86-BAA4462680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034523"/>
              </p:ext>
            </p:extLst>
          </p:nvPr>
        </p:nvGraphicFramePr>
        <p:xfrm>
          <a:off x="6185472" y="1625697"/>
          <a:ext cx="6006528" cy="95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7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47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Low melting and boiling points (usually gases or liquids)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There are 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weak intermolecular forces between the molecules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much 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needed to overcome these forces.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Do not conduct electricity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Covalent molecules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charged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92D844C-95EB-45E9-8B10-5CE0E79484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6145" b="44450"/>
          <a:stretch/>
        </p:blipFill>
        <p:spPr>
          <a:xfrm>
            <a:off x="6290426" y="154551"/>
            <a:ext cx="1647646" cy="1452753"/>
          </a:xfrm>
          <a:prstGeom prst="rect">
            <a:avLst/>
          </a:prstGeom>
        </p:spPr>
      </p:pic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158CA548-1D9B-4FB2-9CBA-991102BC9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603421"/>
              </p:ext>
            </p:extLst>
          </p:nvPr>
        </p:nvGraphicFramePr>
        <p:xfrm>
          <a:off x="6180755" y="5298342"/>
          <a:ext cx="6006528" cy="128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7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47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26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4b: Properties of Diamond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Doesn’t conduct electricity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Diamond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doesn’t contain delocalised electrons or 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Very hard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Each carbon bonds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other carbon atoms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 covalent bonds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form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lattice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2897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High melting point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Each carbon bonds to 4 other carbon atoms with strong covalent bonds to form a lattice.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amount of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needed to overcome all these bonds.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BEE317B-B77C-4FF8-A464-33F1CAA842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083" t="16973" r="22136" b="5111"/>
          <a:stretch/>
        </p:blipFill>
        <p:spPr>
          <a:xfrm>
            <a:off x="10780684" y="2836848"/>
            <a:ext cx="1345597" cy="14137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ED27718-BC03-4FC1-AF68-A8040DFF8C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546" b="11961"/>
          <a:stretch/>
        </p:blipFill>
        <p:spPr>
          <a:xfrm>
            <a:off x="6159500" y="2685161"/>
            <a:ext cx="1831117" cy="160357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CB593DB-01CE-4EE9-B9B1-4133126DF6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001"/>
          <a:stretch/>
        </p:blipFill>
        <p:spPr>
          <a:xfrm>
            <a:off x="3389612" y="3649955"/>
            <a:ext cx="1430662" cy="981270"/>
          </a:xfrm>
          <a:prstGeom prst="rect">
            <a:avLst/>
          </a:prstGeom>
        </p:spPr>
      </p:pic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xmlns="" id="{B8500F21-633F-46E3-8D9E-2E0111A6F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895656"/>
              </p:ext>
            </p:extLst>
          </p:nvPr>
        </p:nvGraphicFramePr>
        <p:xfrm>
          <a:off x="-1" y="3338594"/>
          <a:ext cx="603250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Ionic Bonding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AC84513-4D3D-4FF5-B902-34B5EE3E10E5}"/>
              </a:ext>
            </a:extLst>
          </p:cNvPr>
          <p:cNvSpPr txBox="1"/>
          <p:nvPr/>
        </p:nvSpPr>
        <p:spPr>
          <a:xfrm>
            <a:off x="262317" y="4485716"/>
            <a:ext cx="2447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In ionic bonding, metals lose electrons to become positively-charged ions.  Non-metals gain electrons to become negatively-charged ions.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A716285-4DA8-4E83-80C1-76E0FDE5854B}"/>
              </a:ext>
            </a:extLst>
          </p:cNvPr>
          <p:cNvSpPr txBox="1"/>
          <p:nvPr/>
        </p:nvSpPr>
        <p:spPr>
          <a:xfrm>
            <a:off x="3342612" y="4597900"/>
            <a:ext cx="24479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12 Two representations of a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 giant ionic lattice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.  The lines represent ionic bonds.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2D825AC0-111D-49E2-98C8-3FC69B753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25658"/>
              </p:ext>
            </p:extLst>
          </p:nvPr>
        </p:nvGraphicFramePr>
        <p:xfrm>
          <a:off x="6185472" y="2004"/>
          <a:ext cx="6006528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6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Simple Covalent Molecules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6" name="Oval 35">
            <a:extLst>
              <a:ext uri="{FF2B5EF4-FFF2-40B4-BE49-F238E27FC236}">
                <a16:creationId xmlns:a16="http://schemas.microsoft.com/office/drawing/2014/main" xmlns="" id="{4E043351-3D05-4B28-93FB-63F38A2B33F3}"/>
              </a:ext>
            </a:extLst>
          </p:cNvPr>
          <p:cNvSpPr/>
          <p:nvPr/>
        </p:nvSpPr>
        <p:spPr>
          <a:xfrm>
            <a:off x="8566150" y="877983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7EA62AD-0AA9-4B26-B58E-64A66AE550CF}"/>
              </a:ext>
            </a:extLst>
          </p:cNvPr>
          <p:cNvSpPr/>
          <p:nvPr/>
        </p:nvSpPr>
        <p:spPr>
          <a:xfrm>
            <a:off x="9001125" y="877982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67D9A287-2755-4CB4-93AD-6D8D012BF841}"/>
              </a:ext>
            </a:extLst>
          </p:cNvPr>
          <p:cNvSpPr/>
          <p:nvPr/>
        </p:nvSpPr>
        <p:spPr>
          <a:xfrm>
            <a:off x="8119214" y="877181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ECB237FD-BC62-4B2C-8044-080CDA483EC0}"/>
              </a:ext>
            </a:extLst>
          </p:cNvPr>
          <p:cNvCxnSpPr>
            <a:cxnSpLocks/>
            <a:stCxn id="37" idx="1"/>
            <a:endCxn id="36" idx="7"/>
          </p:cNvCxnSpPr>
          <p:nvPr/>
        </p:nvCxnSpPr>
        <p:spPr>
          <a:xfrm flipH="1">
            <a:off x="8820893" y="918308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439D1C0E-4F20-4822-A3D5-2A0857F8B600}"/>
              </a:ext>
            </a:extLst>
          </p:cNvPr>
          <p:cNvCxnSpPr>
            <a:cxnSpLocks/>
            <a:stCxn id="37" idx="3"/>
            <a:endCxn id="36" idx="5"/>
          </p:cNvCxnSpPr>
          <p:nvPr/>
        </p:nvCxnSpPr>
        <p:spPr>
          <a:xfrm flipH="1">
            <a:off x="8820893" y="1113019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8EE15891-0C21-4CC6-B98C-A65085899B2B}"/>
              </a:ext>
            </a:extLst>
          </p:cNvPr>
          <p:cNvCxnSpPr/>
          <p:nvPr/>
        </p:nvCxnSpPr>
        <p:spPr>
          <a:xfrm flipH="1">
            <a:off x="8385918" y="922962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C6676F4D-2830-4607-AD31-E0021AD95011}"/>
              </a:ext>
            </a:extLst>
          </p:cNvPr>
          <p:cNvCxnSpPr>
            <a:cxnSpLocks/>
            <a:endCxn id="38" idx="5"/>
          </p:cNvCxnSpPr>
          <p:nvPr/>
        </p:nvCxnSpPr>
        <p:spPr>
          <a:xfrm flipH="1" flipV="1">
            <a:off x="8373957" y="1112218"/>
            <a:ext cx="235902" cy="54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AF2061F2-0B4B-4C8C-8E6E-ECF3EDD57B67}"/>
              </a:ext>
            </a:extLst>
          </p:cNvPr>
          <p:cNvSpPr/>
          <p:nvPr/>
        </p:nvSpPr>
        <p:spPr>
          <a:xfrm>
            <a:off x="10290175" y="1219202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xmlns="" id="{02BEC6EA-1897-499F-8DE0-9A160B897E87}"/>
              </a:ext>
            </a:extLst>
          </p:cNvPr>
          <p:cNvSpPr/>
          <p:nvPr/>
        </p:nvSpPr>
        <p:spPr>
          <a:xfrm>
            <a:off x="10725150" y="1219201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xmlns="" id="{853BEE3D-1445-437D-B094-7119797A05CA}"/>
              </a:ext>
            </a:extLst>
          </p:cNvPr>
          <p:cNvSpPr/>
          <p:nvPr/>
        </p:nvSpPr>
        <p:spPr>
          <a:xfrm>
            <a:off x="9843239" y="1218400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xmlns="" id="{3FFCB2FA-D803-409A-8295-2FDCC9E66C58}"/>
              </a:ext>
            </a:extLst>
          </p:cNvPr>
          <p:cNvCxnSpPr>
            <a:cxnSpLocks/>
            <a:stCxn id="54" idx="1"/>
            <a:endCxn id="53" idx="7"/>
          </p:cNvCxnSpPr>
          <p:nvPr/>
        </p:nvCxnSpPr>
        <p:spPr>
          <a:xfrm flipH="1">
            <a:off x="10544918" y="1259527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97E39AC8-FEFF-4AFC-9FF8-0F945A432999}"/>
              </a:ext>
            </a:extLst>
          </p:cNvPr>
          <p:cNvCxnSpPr>
            <a:cxnSpLocks/>
            <a:stCxn id="54" idx="3"/>
            <a:endCxn id="53" idx="5"/>
          </p:cNvCxnSpPr>
          <p:nvPr/>
        </p:nvCxnSpPr>
        <p:spPr>
          <a:xfrm flipH="1">
            <a:off x="10544918" y="1454238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4F75C3F3-CC41-4D17-9F02-111853F3E8A8}"/>
              </a:ext>
            </a:extLst>
          </p:cNvPr>
          <p:cNvCxnSpPr/>
          <p:nvPr/>
        </p:nvCxnSpPr>
        <p:spPr>
          <a:xfrm flipH="1">
            <a:off x="10109943" y="1264181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866E6E85-3865-4365-9C42-CA919A2EABF0}"/>
              </a:ext>
            </a:extLst>
          </p:cNvPr>
          <p:cNvCxnSpPr>
            <a:cxnSpLocks/>
            <a:stCxn id="53" idx="3"/>
            <a:endCxn id="55" idx="5"/>
          </p:cNvCxnSpPr>
          <p:nvPr/>
        </p:nvCxnSpPr>
        <p:spPr>
          <a:xfrm flipH="1" flipV="1">
            <a:off x="10097982" y="1453437"/>
            <a:ext cx="235900" cy="8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>
            <a:extLst>
              <a:ext uri="{FF2B5EF4-FFF2-40B4-BE49-F238E27FC236}">
                <a16:creationId xmlns:a16="http://schemas.microsoft.com/office/drawing/2014/main" xmlns="" id="{09B98BAB-792D-4386-8B2E-1FFE9D4A39BF}"/>
              </a:ext>
            </a:extLst>
          </p:cNvPr>
          <p:cNvSpPr/>
          <p:nvPr/>
        </p:nvSpPr>
        <p:spPr>
          <a:xfrm>
            <a:off x="11341100" y="724481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xmlns="" id="{EBA44E80-0313-42E5-B5B3-1A40A3B04873}"/>
              </a:ext>
            </a:extLst>
          </p:cNvPr>
          <p:cNvSpPr/>
          <p:nvPr/>
        </p:nvSpPr>
        <p:spPr>
          <a:xfrm>
            <a:off x="11776075" y="724480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xmlns="" id="{451185F0-5429-467E-9FA6-FD832CDBAC6A}"/>
              </a:ext>
            </a:extLst>
          </p:cNvPr>
          <p:cNvSpPr/>
          <p:nvPr/>
        </p:nvSpPr>
        <p:spPr>
          <a:xfrm>
            <a:off x="10894164" y="723679"/>
            <a:ext cx="298450" cy="27536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xmlns="" id="{AD125567-9B6A-4E9B-A9A8-7897BAF9B718}"/>
              </a:ext>
            </a:extLst>
          </p:cNvPr>
          <p:cNvCxnSpPr>
            <a:cxnSpLocks/>
            <a:stCxn id="64" idx="1"/>
            <a:endCxn id="63" idx="7"/>
          </p:cNvCxnSpPr>
          <p:nvPr/>
        </p:nvCxnSpPr>
        <p:spPr>
          <a:xfrm flipH="1">
            <a:off x="11595843" y="764806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3DE3F306-F984-43A4-A12B-255997A20B0F}"/>
              </a:ext>
            </a:extLst>
          </p:cNvPr>
          <p:cNvCxnSpPr>
            <a:cxnSpLocks/>
            <a:stCxn id="64" idx="3"/>
            <a:endCxn id="63" idx="5"/>
          </p:cNvCxnSpPr>
          <p:nvPr/>
        </p:nvCxnSpPr>
        <p:spPr>
          <a:xfrm flipH="1">
            <a:off x="11595843" y="959517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1C116243-4F50-4F64-AF41-2506FE1A2F13}"/>
              </a:ext>
            </a:extLst>
          </p:cNvPr>
          <p:cNvCxnSpPr/>
          <p:nvPr/>
        </p:nvCxnSpPr>
        <p:spPr>
          <a:xfrm flipH="1">
            <a:off x="11160868" y="769460"/>
            <a:ext cx="22393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E7F229B-E0FD-4648-8326-57C24D8CD685}"/>
              </a:ext>
            </a:extLst>
          </p:cNvPr>
          <p:cNvCxnSpPr>
            <a:cxnSpLocks/>
            <a:stCxn id="63" idx="3"/>
            <a:endCxn id="65" idx="5"/>
          </p:cNvCxnSpPr>
          <p:nvPr/>
        </p:nvCxnSpPr>
        <p:spPr>
          <a:xfrm flipH="1" flipV="1">
            <a:off x="11148907" y="958716"/>
            <a:ext cx="235900" cy="8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0FAAED3C-6A4B-4E42-B956-3700968EE3B9}"/>
              </a:ext>
            </a:extLst>
          </p:cNvPr>
          <p:cNvCxnSpPr>
            <a:stCxn id="37" idx="6"/>
            <a:endCxn id="55" idx="1"/>
          </p:cNvCxnSpPr>
          <p:nvPr/>
        </p:nvCxnSpPr>
        <p:spPr>
          <a:xfrm>
            <a:off x="9299575" y="1015664"/>
            <a:ext cx="587371" cy="24306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xmlns="" id="{3402F0BE-6883-40E0-BD0B-2B88712EDEC4}"/>
              </a:ext>
            </a:extLst>
          </p:cNvPr>
          <p:cNvCxnSpPr>
            <a:cxnSpLocks/>
            <a:endCxn id="54" idx="0"/>
          </p:cNvCxnSpPr>
          <p:nvPr/>
        </p:nvCxnSpPr>
        <p:spPr>
          <a:xfrm flipH="1">
            <a:off x="10874375" y="983263"/>
            <a:ext cx="127046" cy="2359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3ED98071-7CE2-4C27-AF2F-7EC11F450B4B}"/>
              </a:ext>
            </a:extLst>
          </p:cNvPr>
          <p:cNvSpPr txBox="1"/>
          <p:nvPr/>
        </p:nvSpPr>
        <p:spPr>
          <a:xfrm>
            <a:off x="10588625" y="209597"/>
            <a:ext cx="176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16 Covalent bonding in carbon dioxide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8CDF1B94-12F7-43C3-8D84-D1E0B6532841}"/>
              </a:ext>
            </a:extLst>
          </p:cNvPr>
          <p:cNvSpPr txBox="1"/>
          <p:nvPr/>
        </p:nvSpPr>
        <p:spPr>
          <a:xfrm>
            <a:off x="9559818" y="607842"/>
            <a:ext cx="1289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Weak intermolecular force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04A787CD-5775-4BF5-9CF6-846675A2D73E}"/>
              </a:ext>
            </a:extLst>
          </p:cNvPr>
          <p:cNvSpPr txBox="1"/>
          <p:nvPr/>
        </p:nvSpPr>
        <p:spPr>
          <a:xfrm>
            <a:off x="8086558" y="1302892"/>
            <a:ext cx="1289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Covalent bond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xmlns="" id="{10E10F4A-8DEB-4C24-ACD1-A33D2F6EE75D}"/>
              </a:ext>
            </a:extLst>
          </p:cNvPr>
          <p:cNvCxnSpPr/>
          <p:nvPr/>
        </p:nvCxnSpPr>
        <p:spPr>
          <a:xfrm flipV="1">
            <a:off x="8491908" y="1161840"/>
            <a:ext cx="0" cy="1739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xmlns="" id="{F5961ED4-D1A7-4878-A9BD-55D80CE48625}"/>
              </a:ext>
            </a:extLst>
          </p:cNvPr>
          <p:cNvCxnSpPr>
            <a:cxnSpLocks/>
          </p:cNvCxnSpPr>
          <p:nvPr/>
        </p:nvCxnSpPr>
        <p:spPr>
          <a:xfrm flipH="1">
            <a:off x="9512300" y="892423"/>
            <a:ext cx="82918" cy="168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Table 82">
            <a:extLst>
              <a:ext uri="{FF2B5EF4-FFF2-40B4-BE49-F238E27FC236}">
                <a16:creationId xmlns:a16="http://schemas.microsoft.com/office/drawing/2014/main" xmlns="" id="{F8D68C39-CE73-4D57-A046-DD2277825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892492"/>
              </p:ext>
            </p:extLst>
          </p:nvPr>
        </p:nvGraphicFramePr>
        <p:xfrm>
          <a:off x="6185472" y="2580941"/>
          <a:ext cx="6006528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6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Giant Covalent Structures Made of Carbon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xmlns="" id="{789E4A42-3068-4088-B1D6-B92B102DA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332964"/>
              </p:ext>
            </p:extLst>
          </p:nvPr>
        </p:nvGraphicFramePr>
        <p:xfrm>
          <a:off x="6185471" y="4333142"/>
          <a:ext cx="6001811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06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11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26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4a: Properties of Graphite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Conducts electricity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Each carbon 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forms 3 bonds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electron is delocalised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These electrons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free to move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carry charge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through the structure.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Soft and slippery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weak intermolecular forces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exist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between layers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so layers can easily be rubbed off.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2897322"/>
                  </a:ext>
                </a:extLst>
              </a:tr>
            </a:tbl>
          </a:graphicData>
        </a:graphic>
      </p:graphicFrame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78430012-92EC-40FF-BF28-B0CB533A2A61}"/>
              </a:ext>
            </a:extLst>
          </p:cNvPr>
          <p:cNvSpPr txBox="1"/>
          <p:nvPr/>
        </p:nvSpPr>
        <p:spPr>
          <a:xfrm>
            <a:off x="7915049" y="2860688"/>
            <a:ext cx="1632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19 Graphite</a:t>
            </a:r>
          </a:p>
          <a:p>
            <a:pPr fontAlgn="ctr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Each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carbon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forms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3 bonds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other carbon atoms.  Arranged in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layers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with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weak intermolecular forces between layers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79AF891E-1950-46C6-8A47-007146805EF4}"/>
              </a:ext>
            </a:extLst>
          </p:cNvPr>
          <p:cNvSpPr txBox="1"/>
          <p:nvPr/>
        </p:nvSpPr>
        <p:spPr>
          <a:xfrm>
            <a:off x="9442329" y="2885609"/>
            <a:ext cx="16320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20 Diamond</a:t>
            </a:r>
          </a:p>
          <a:p>
            <a:pPr fontAlgn="ctr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Each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carbon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forms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4 bonds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other carbon atoms.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15FFA88B-38BE-45FA-841B-5BF6B6DD6840}"/>
              </a:ext>
            </a:extLst>
          </p:cNvPr>
          <p:cNvSpPr/>
          <p:nvPr/>
        </p:nvSpPr>
        <p:spPr>
          <a:xfrm>
            <a:off x="-1" y="3503694"/>
            <a:ext cx="6009948" cy="16899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xmlns="" id="{223EFE1D-9C6E-4BF4-AA72-A6BF10A4B2CC}"/>
              </a:ext>
            </a:extLst>
          </p:cNvPr>
          <p:cNvSpPr/>
          <p:nvPr/>
        </p:nvSpPr>
        <p:spPr>
          <a:xfrm>
            <a:off x="6185472" y="154088"/>
            <a:ext cx="6006528" cy="1468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xmlns="" id="{013E8A01-9F27-4C87-B34C-E7D26F8F30B5}"/>
              </a:ext>
            </a:extLst>
          </p:cNvPr>
          <p:cNvSpPr/>
          <p:nvPr/>
        </p:nvSpPr>
        <p:spPr>
          <a:xfrm>
            <a:off x="6185472" y="2752515"/>
            <a:ext cx="6006528" cy="1572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xmlns="" id="{C374F450-5598-4E52-AE43-9E372FE6B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838978"/>
              </p:ext>
            </p:extLst>
          </p:nvPr>
        </p:nvGraphicFramePr>
        <p:xfrm>
          <a:off x="0" y="2228849"/>
          <a:ext cx="5931806" cy="204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7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340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2030">
                  <a:extLst>
                    <a:ext uri="{9D8B030D-6E8A-4147-A177-3AD203B41FA5}">
                      <a16:colId xmlns:a16="http://schemas.microsoft.com/office/drawing/2014/main" xmlns="" val="3253568607"/>
                    </a:ext>
                  </a:extLst>
                </a:gridCol>
                <a:gridCol w="1792030">
                  <a:extLst>
                    <a:ext uri="{9D8B030D-6E8A-4147-A177-3AD203B41FA5}">
                      <a16:colId xmlns:a16="http://schemas.microsoft.com/office/drawing/2014/main" xmlns="" val="1866806935"/>
                    </a:ext>
                  </a:extLst>
                </a:gridCol>
              </a:tblGrid>
              <a:tr h="3926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Properties of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Structure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Properties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Fullerene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Hollow-shaped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Usually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hexagonal rings of carbon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atoms.  E.g. Buckminsterfullerene (C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Hollow so can contain other chemicals within it.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Drug delivery, lubricants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Graphene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single layer of graphite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Has delocalised 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 it is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conduct electricity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Electronics, composites.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2897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Carbon nanotube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Cylindrical tubes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carbon atoms that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long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compared to their diameter.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strong, light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flexible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Has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delocalised electrons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it is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conduct electricity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Nanotechnology, electronics, reinforcing (e.g. tennis rackets).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2D825AC0-111D-49E2-98C8-3FC69B753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885170"/>
              </p:ext>
            </p:extLst>
          </p:nvPr>
        </p:nvGraphicFramePr>
        <p:xfrm>
          <a:off x="0" y="-3763"/>
          <a:ext cx="5931806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18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Small Carbon-Based Structures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E4EA741-256D-4664-A37F-BA04E8A61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013" y="161337"/>
            <a:ext cx="1924050" cy="2009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791EC9-AD11-41BC-AB0F-86E80A1E8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811" y="209236"/>
            <a:ext cx="1544025" cy="1689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726BA10-6383-4910-868C-D7B1F29CC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38" y="329335"/>
            <a:ext cx="1174061" cy="11740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0D75BF-538F-4016-94E9-26BA9B41D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5293" y="209237"/>
            <a:ext cx="2596513" cy="16891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8BA1729E-3077-4A50-8062-D46B9AF862C9}"/>
              </a:ext>
            </a:extLst>
          </p:cNvPr>
          <p:cNvSpPr txBox="1"/>
          <p:nvPr/>
        </p:nvSpPr>
        <p:spPr>
          <a:xfrm>
            <a:off x="246855" y="1850436"/>
            <a:ext cx="1289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26 Fullerene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815DEE46-FB78-4FD1-9B61-A12128F2A1B3}"/>
              </a:ext>
            </a:extLst>
          </p:cNvPr>
          <p:cNvSpPr txBox="1"/>
          <p:nvPr/>
        </p:nvSpPr>
        <p:spPr>
          <a:xfrm>
            <a:off x="1849005" y="1850436"/>
            <a:ext cx="1289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27 Graphene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740C90F-C746-43A2-B952-F7BE718094D8}"/>
              </a:ext>
            </a:extLst>
          </p:cNvPr>
          <p:cNvSpPr txBox="1"/>
          <p:nvPr/>
        </p:nvSpPr>
        <p:spPr>
          <a:xfrm>
            <a:off x="4168092" y="1859518"/>
            <a:ext cx="15169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28 Carbon nanotube</a:t>
            </a:r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xmlns="" id="{9E131F53-AAA2-4558-9DA5-D066950246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336542"/>
              </p:ext>
            </p:extLst>
          </p:nvPr>
        </p:nvGraphicFramePr>
        <p:xfrm>
          <a:off x="0" y="4486861"/>
          <a:ext cx="5948017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80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 Polymers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9E86D89-9929-43A1-A61F-1E8CD4D992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0285" y="4741106"/>
            <a:ext cx="1123950" cy="1171575"/>
          </a:xfrm>
          <a:prstGeom prst="rect">
            <a:avLst/>
          </a:prstGeom>
        </p:spPr>
      </p:pic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xmlns="" id="{D0C23A94-F6BA-434E-9099-322A9DEC4A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369867"/>
              </p:ext>
            </p:extLst>
          </p:nvPr>
        </p:nvGraphicFramePr>
        <p:xfrm>
          <a:off x="0" y="6001827"/>
          <a:ext cx="5931806" cy="48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277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Solid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Usually solid because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intermolecular forces between polymer molecules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relatively 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</a:tbl>
          </a:graphicData>
        </a:graphic>
      </p:graphicFrame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BC49197F-C931-47C6-A102-85FD35A8F500}"/>
              </a:ext>
            </a:extLst>
          </p:cNvPr>
          <p:cNvSpPr txBox="1"/>
          <p:nvPr/>
        </p:nvSpPr>
        <p:spPr>
          <a:xfrm>
            <a:off x="165442" y="4931428"/>
            <a:ext cx="1289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32 A polymer.  The lines show covalent bonds.  ‘n’ is a large number.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0F7FB4E2-A71E-44F1-B80F-D34476894875}"/>
              </a:ext>
            </a:extLst>
          </p:cNvPr>
          <p:cNvSpPr/>
          <p:nvPr/>
        </p:nvSpPr>
        <p:spPr>
          <a:xfrm>
            <a:off x="2609850" y="4855653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xmlns="" id="{B527D11E-D3A8-4F44-BB99-D04F2CE2702F}"/>
              </a:ext>
            </a:extLst>
          </p:cNvPr>
          <p:cNvSpPr/>
          <p:nvPr/>
        </p:nvSpPr>
        <p:spPr>
          <a:xfrm>
            <a:off x="2933188" y="4855653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xmlns="" id="{983E9BD0-2BA6-4FF7-BA29-A15842936075}"/>
              </a:ext>
            </a:extLst>
          </p:cNvPr>
          <p:cNvSpPr/>
          <p:nvPr/>
        </p:nvSpPr>
        <p:spPr>
          <a:xfrm>
            <a:off x="3258907" y="4854576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018CA4CC-D196-40E5-87EF-39D07BCECE16}"/>
              </a:ext>
            </a:extLst>
          </p:cNvPr>
          <p:cNvCxnSpPr>
            <a:stCxn id="12" idx="6"/>
            <a:endCxn id="76" idx="2"/>
          </p:cNvCxnSpPr>
          <p:nvPr/>
        </p:nvCxnSpPr>
        <p:spPr>
          <a:xfrm>
            <a:off x="2858523" y="4971002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xmlns="" id="{71932FE6-8686-4F96-96C4-C9B76C894C91}"/>
              </a:ext>
            </a:extLst>
          </p:cNvPr>
          <p:cNvCxnSpPr/>
          <p:nvPr/>
        </p:nvCxnSpPr>
        <p:spPr>
          <a:xfrm>
            <a:off x="3184140" y="4969924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xmlns="" id="{50DAFD7E-3A74-4627-B0D5-8392DB5C5328}"/>
              </a:ext>
            </a:extLst>
          </p:cNvPr>
          <p:cNvCxnSpPr/>
          <p:nvPr/>
        </p:nvCxnSpPr>
        <p:spPr>
          <a:xfrm>
            <a:off x="3507580" y="4966495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>
            <a:extLst>
              <a:ext uri="{FF2B5EF4-FFF2-40B4-BE49-F238E27FC236}">
                <a16:creationId xmlns:a16="http://schemas.microsoft.com/office/drawing/2014/main" xmlns="" id="{1D882C2E-5A2B-4A10-96D0-E0A94179D7B0}"/>
              </a:ext>
            </a:extLst>
          </p:cNvPr>
          <p:cNvSpPr/>
          <p:nvPr/>
        </p:nvSpPr>
        <p:spPr>
          <a:xfrm>
            <a:off x="3574025" y="4853288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xmlns="" id="{B6C147F7-CBA3-43B6-A1E7-8B4E74CEBFC0}"/>
              </a:ext>
            </a:extLst>
          </p:cNvPr>
          <p:cNvSpPr/>
          <p:nvPr/>
        </p:nvSpPr>
        <p:spPr>
          <a:xfrm>
            <a:off x="3897363" y="4853288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xmlns="" id="{A1B09AF8-51B7-4985-917C-08E7A169B371}"/>
              </a:ext>
            </a:extLst>
          </p:cNvPr>
          <p:cNvSpPr/>
          <p:nvPr/>
        </p:nvSpPr>
        <p:spPr>
          <a:xfrm>
            <a:off x="4223082" y="4852211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D419058D-D9A0-4507-82F8-A3464A6E4366}"/>
              </a:ext>
            </a:extLst>
          </p:cNvPr>
          <p:cNvCxnSpPr>
            <a:stCxn id="94" idx="6"/>
            <a:endCxn id="95" idx="2"/>
          </p:cNvCxnSpPr>
          <p:nvPr/>
        </p:nvCxnSpPr>
        <p:spPr>
          <a:xfrm>
            <a:off x="3822698" y="4968637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xmlns="" id="{00D013BD-105A-4CCD-AE42-80728E8AA25D}"/>
              </a:ext>
            </a:extLst>
          </p:cNvPr>
          <p:cNvCxnSpPr/>
          <p:nvPr/>
        </p:nvCxnSpPr>
        <p:spPr>
          <a:xfrm>
            <a:off x="4148315" y="4967559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xmlns="" id="{621054EF-4577-4E1B-AD69-86547E8F14EF}"/>
              </a:ext>
            </a:extLst>
          </p:cNvPr>
          <p:cNvCxnSpPr/>
          <p:nvPr/>
        </p:nvCxnSpPr>
        <p:spPr>
          <a:xfrm>
            <a:off x="4471755" y="4964130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Oval 99">
            <a:extLst>
              <a:ext uri="{FF2B5EF4-FFF2-40B4-BE49-F238E27FC236}">
                <a16:creationId xmlns:a16="http://schemas.microsoft.com/office/drawing/2014/main" xmlns="" id="{1A6F223A-0044-44A8-9FCB-FE6B0C336DBC}"/>
              </a:ext>
            </a:extLst>
          </p:cNvPr>
          <p:cNvSpPr/>
          <p:nvPr/>
        </p:nvSpPr>
        <p:spPr>
          <a:xfrm>
            <a:off x="4538597" y="4843566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xmlns="" id="{497B9034-C079-4731-A392-441710B5B342}"/>
              </a:ext>
            </a:extLst>
          </p:cNvPr>
          <p:cNvSpPr/>
          <p:nvPr/>
        </p:nvSpPr>
        <p:spPr>
          <a:xfrm>
            <a:off x="4861935" y="4843566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xmlns="" id="{EB7F6E5B-BC69-4054-885F-06238F6BE9B3}"/>
              </a:ext>
            </a:extLst>
          </p:cNvPr>
          <p:cNvSpPr/>
          <p:nvPr/>
        </p:nvSpPr>
        <p:spPr>
          <a:xfrm>
            <a:off x="5187654" y="4842489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9211F592-CE4C-47B2-BD44-A4B355D6AA45}"/>
              </a:ext>
            </a:extLst>
          </p:cNvPr>
          <p:cNvCxnSpPr>
            <a:stCxn id="100" idx="6"/>
            <a:endCxn id="101" idx="2"/>
          </p:cNvCxnSpPr>
          <p:nvPr/>
        </p:nvCxnSpPr>
        <p:spPr>
          <a:xfrm>
            <a:off x="4787270" y="4958915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xmlns="" id="{198E356B-BBEF-4D73-96BE-8EA8CDEACB8D}"/>
              </a:ext>
            </a:extLst>
          </p:cNvPr>
          <p:cNvCxnSpPr/>
          <p:nvPr/>
        </p:nvCxnSpPr>
        <p:spPr>
          <a:xfrm>
            <a:off x="5112887" y="4957837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>
            <a:extLst>
              <a:ext uri="{FF2B5EF4-FFF2-40B4-BE49-F238E27FC236}">
                <a16:creationId xmlns:a16="http://schemas.microsoft.com/office/drawing/2014/main" xmlns="" id="{DC54A842-B939-44DE-B491-1B16B92A935A}"/>
              </a:ext>
            </a:extLst>
          </p:cNvPr>
          <p:cNvSpPr/>
          <p:nvPr/>
        </p:nvSpPr>
        <p:spPr>
          <a:xfrm>
            <a:off x="2858523" y="5301128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xmlns="" id="{61DBC3C3-D1BC-4B8B-80E4-239B79740950}"/>
              </a:ext>
            </a:extLst>
          </p:cNvPr>
          <p:cNvSpPr/>
          <p:nvPr/>
        </p:nvSpPr>
        <p:spPr>
          <a:xfrm>
            <a:off x="3181861" y="5301128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xmlns="" id="{C1EE73C7-D749-43BE-8045-08C2D12D5370}"/>
              </a:ext>
            </a:extLst>
          </p:cNvPr>
          <p:cNvSpPr/>
          <p:nvPr/>
        </p:nvSpPr>
        <p:spPr>
          <a:xfrm>
            <a:off x="3507580" y="5300051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xmlns="" id="{37A91409-4EDD-448D-A250-D9FF60617E33}"/>
              </a:ext>
            </a:extLst>
          </p:cNvPr>
          <p:cNvCxnSpPr>
            <a:stCxn id="106" idx="6"/>
            <a:endCxn id="107" idx="2"/>
          </p:cNvCxnSpPr>
          <p:nvPr/>
        </p:nvCxnSpPr>
        <p:spPr>
          <a:xfrm>
            <a:off x="3107196" y="5416477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xmlns="" id="{5B925238-E15F-40FB-8F6E-115C16B1F731}"/>
              </a:ext>
            </a:extLst>
          </p:cNvPr>
          <p:cNvCxnSpPr/>
          <p:nvPr/>
        </p:nvCxnSpPr>
        <p:spPr>
          <a:xfrm>
            <a:off x="3432813" y="5415399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xmlns="" id="{06B0D720-04E0-4FC4-AE69-C2092C749B13}"/>
              </a:ext>
            </a:extLst>
          </p:cNvPr>
          <p:cNvCxnSpPr/>
          <p:nvPr/>
        </p:nvCxnSpPr>
        <p:spPr>
          <a:xfrm>
            <a:off x="3756253" y="5411970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111">
            <a:extLst>
              <a:ext uri="{FF2B5EF4-FFF2-40B4-BE49-F238E27FC236}">
                <a16:creationId xmlns:a16="http://schemas.microsoft.com/office/drawing/2014/main" xmlns="" id="{12B91B0A-B26D-499F-92EC-BADC58606635}"/>
              </a:ext>
            </a:extLst>
          </p:cNvPr>
          <p:cNvSpPr/>
          <p:nvPr/>
        </p:nvSpPr>
        <p:spPr>
          <a:xfrm>
            <a:off x="3822698" y="5298763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xmlns="" id="{375DEA65-B516-46F9-9C6C-E8E357255990}"/>
              </a:ext>
            </a:extLst>
          </p:cNvPr>
          <p:cNvSpPr/>
          <p:nvPr/>
        </p:nvSpPr>
        <p:spPr>
          <a:xfrm>
            <a:off x="4146036" y="5298763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xmlns="" id="{E0C17328-5DC7-4938-8639-4A98E02B2AEC}"/>
              </a:ext>
            </a:extLst>
          </p:cNvPr>
          <p:cNvSpPr/>
          <p:nvPr/>
        </p:nvSpPr>
        <p:spPr>
          <a:xfrm>
            <a:off x="4471755" y="5297686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xmlns="" id="{ED4EBBAC-85A4-4C0F-BCCD-8D3464C8BF72}"/>
              </a:ext>
            </a:extLst>
          </p:cNvPr>
          <p:cNvCxnSpPr>
            <a:stCxn id="112" idx="6"/>
            <a:endCxn id="113" idx="2"/>
          </p:cNvCxnSpPr>
          <p:nvPr/>
        </p:nvCxnSpPr>
        <p:spPr>
          <a:xfrm>
            <a:off x="4071371" y="5414112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xmlns="" id="{38AC1897-CEA9-40ED-9B52-B694BBA7CAAB}"/>
              </a:ext>
            </a:extLst>
          </p:cNvPr>
          <p:cNvCxnSpPr/>
          <p:nvPr/>
        </p:nvCxnSpPr>
        <p:spPr>
          <a:xfrm>
            <a:off x="4396988" y="5413034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xmlns="" id="{9C8C96A8-D44B-4AB7-956F-59F0691FDBBD}"/>
              </a:ext>
            </a:extLst>
          </p:cNvPr>
          <p:cNvCxnSpPr/>
          <p:nvPr/>
        </p:nvCxnSpPr>
        <p:spPr>
          <a:xfrm>
            <a:off x="4720428" y="5409605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Oval 117">
            <a:extLst>
              <a:ext uri="{FF2B5EF4-FFF2-40B4-BE49-F238E27FC236}">
                <a16:creationId xmlns:a16="http://schemas.microsoft.com/office/drawing/2014/main" xmlns="" id="{134A894F-C94F-453A-8397-46B1FBDA4C07}"/>
              </a:ext>
            </a:extLst>
          </p:cNvPr>
          <p:cNvSpPr/>
          <p:nvPr/>
        </p:nvSpPr>
        <p:spPr>
          <a:xfrm>
            <a:off x="4787270" y="5289041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xmlns="" id="{E2ABB596-5128-4E1A-8642-932A2271B8BB}"/>
              </a:ext>
            </a:extLst>
          </p:cNvPr>
          <p:cNvSpPr/>
          <p:nvPr/>
        </p:nvSpPr>
        <p:spPr>
          <a:xfrm>
            <a:off x="5110608" y="5289041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xmlns="" id="{5667274A-9038-4372-BCF3-33E541E7C1D1}"/>
              </a:ext>
            </a:extLst>
          </p:cNvPr>
          <p:cNvSpPr/>
          <p:nvPr/>
        </p:nvSpPr>
        <p:spPr>
          <a:xfrm>
            <a:off x="5436327" y="5287964"/>
            <a:ext cx="248673" cy="23069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xmlns="" id="{C104B69D-50D6-46B4-8CAE-57FC5EA3DE45}"/>
              </a:ext>
            </a:extLst>
          </p:cNvPr>
          <p:cNvCxnSpPr>
            <a:stCxn id="118" idx="6"/>
            <a:endCxn id="119" idx="2"/>
          </p:cNvCxnSpPr>
          <p:nvPr/>
        </p:nvCxnSpPr>
        <p:spPr>
          <a:xfrm>
            <a:off x="5035943" y="5404390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xmlns="" id="{CA6BC4FA-EE5E-4009-B36C-F69CFFA07C88}"/>
              </a:ext>
            </a:extLst>
          </p:cNvPr>
          <p:cNvCxnSpPr/>
          <p:nvPr/>
        </p:nvCxnSpPr>
        <p:spPr>
          <a:xfrm>
            <a:off x="5361560" y="5403312"/>
            <a:ext cx="746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2CA57AA8-8670-4579-9182-39DE6BF52BB7}"/>
              </a:ext>
            </a:extLst>
          </p:cNvPr>
          <p:cNvCxnSpPr>
            <a:stCxn id="79" idx="4"/>
            <a:endCxn id="107" idx="0"/>
          </p:cNvCxnSpPr>
          <p:nvPr/>
        </p:nvCxnSpPr>
        <p:spPr>
          <a:xfrm flipH="1">
            <a:off x="3306198" y="5085273"/>
            <a:ext cx="77046" cy="21585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xmlns="" id="{A9E8A5B7-F600-41E9-83D8-50582D3BE01E}"/>
              </a:ext>
            </a:extLst>
          </p:cNvPr>
          <p:cNvCxnSpPr/>
          <p:nvPr/>
        </p:nvCxnSpPr>
        <p:spPr>
          <a:xfrm flipH="1">
            <a:off x="3916732" y="5081098"/>
            <a:ext cx="77046" cy="21585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xmlns="" id="{AA7CB2F6-FF04-4C85-8F68-9458058AF7C0}"/>
              </a:ext>
            </a:extLst>
          </p:cNvPr>
          <p:cNvCxnSpPr>
            <a:cxnSpLocks/>
            <a:endCxn id="114" idx="0"/>
          </p:cNvCxnSpPr>
          <p:nvPr/>
        </p:nvCxnSpPr>
        <p:spPr>
          <a:xfrm>
            <a:off x="4342590" y="5073186"/>
            <a:ext cx="253502" cy="2245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xmlns="" id="{DB5EAB1B-FD7B-4D18-B495-9367543A85DA}"/>
              </a:ext>
            </a:extLst>
          </p:cNvPr>
          <p:cNvCxnSpPr/>
          <p:nvPr/>
        </p:nvCxnSpPr>
        <p:spPr>
          <a:xfrm flipH="1">
            <a:off x="4900640" y="5077508"/>
            <a:ext cx="77046" cy="21585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97ED10FA-AFF5-49FC-AE8D-99F668770653}"/>
              </a:ext>
            </a:extLst>
          </p:cNvPr>
          <p:cNvSpPr txBox="1"/>
          <p:nvPr/>
        </p:nvSpPr>
        <p:spPr>
          <a:xfrm>
            <a:off x="2692718" y="5577526"/>
            <a:ext cx="3309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33 Polymer molecules are held together by intermolecular forces (dashed lines)</a:t>
            </a:r>
          </a:p>
        </p:txBody>
      </p:sp>
      <p:graphicFrame>
        <p:nvGraphicFramePr>
          <p:cNvPr id="128" name="Table 127">
            <a:extLst>
              <a:ext uri="{FF2B5EF4-FFF2-40B4-BE49-F238E27FC236}">
                <a16:creationId xmlns:a16="http://schemas.microsoft.com/office/drawing/2014/main" xmlns="" id="{99620E4D-5E22-4CA2-8285-7D1FB8E4C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510977"/>
              </p:ext>
            </p:extLst>
          </p:nvPr>
        </p:nvGraphicFramePr>
        <p:xfrm>
          <a:off x="6180932" y="-3763"/>
          <a:ext cx="6005513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5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7: Metallic Bonding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A46E9102-B257-42CB-AF38-FF549EF3AD4D}"/>
              </a:ext>
            </a:extLst>
          </p:cNvPr>
          <p:cNvCxnSpPr/>
          <p:nvPr/>
        </p:nvCxnSpPr>
        <p:spPr>
          <a:xfrm flipH="1">
            <a:off x="7851914" y="542631"/>
            <a:ext cx="71755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xmlns="" id="{BA040A39-E118-41C5-93BC-994C777204D8}"/>
              </a:ext>
            </a:extLst>
          </p:cNvPr>
          <p:cNvCxnSpPr/>
          <p:nvPr/>
        </p:nvCxnSpPr>
        <p:spPr>
          <a:xfrm flipH="1">
            <a:off x="7718564" y="936017"/>
            <a:ext cx="71755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2AB26E02-588F-411C-BA3F-DD6039CD5B8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285" t="3693" r="16056" b="5784"/>
          <a:stretch/>
        </p:blipFill>
        <p:spPr>
          <a:xfrm>
            <a:off x="10031416" y="508343"/>
            <a:ext cx="1694180" cy="1050320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485B17FB-D753-4D51-A266-35E6431750FD}"/>
              </a:ext>
            </a:extLst>
          </p:cNvPr>
          <p:cNvSpPr txBox="1"/>
          <p:nvPr/>
        </p:nvSpPr>
        <p:spPr>
          <a:xfrm>
            <a:off x="8369624" y="795474"/>
            <a:ext cx="1289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Delocalised electron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D43324C0-F477-4F37-8D49-C8DF0A65E01E}"/>
              </a:ext>
            </a:extLst>
          </p:cNvPr>
          <p:cNvSpPr txBox="1"/>
          <p:nvPr/>
        </p:nvSpPr>
        <p:spPr>
          <a:xfrm>
            <a:off x="8502974" y="340269"/>
            <a:ext cx="1289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Positive metal ion</a:t>
            </a:r>
          </a:p>
        </p:txBody>
      </p:sp>
      <p:graphicFrame>
        <p:nvGraphicFramePr>
          <p:cNvPr id="132" name="Table 131">
            <a:extLst>
              <a:ext uri="{FF2B5EF4-FFF2-40B4-BE49-F238E27FC236}">
                <a16:creationId xmlns:a16="http://schemas.microsoft.com/office/drawing/2014/main" xmlns="" id="{F47F3715-7434-43B9-8290-CD0E03C05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629886"/>
              </p:ext>
            </p:extLst>
          </p:nvPr>
        </p:nvGraphicFramePr>
        <p:xfrm>
          <a:off x="6163188" y="2226878"/>
          <a:ext cx="60325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7a Properties of Pure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832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High melting points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 electrostatic forces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between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delocalised 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Requires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amount of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overcome.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Conduct electricity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Metals have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delocalised electrons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These electrons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able to move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through the structure and carry charge.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75057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Conduct heat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delocalised electrons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 and transfer thermal 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through the structure.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4384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Malleable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layers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slide over each other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the metal can be bent and shaped.  The attraction between the positive ions and delocalised electrons prevents the metal from shattering.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8206702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xmlns="" id="{1B69CFE0-0617-4A27-8181-71FF9B4DAC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43744"/>
              </p:ext>
            </p:extLst>
          </p:nvPr>
        </p:nvGraphicFramePr>
        <p:xfrm>
          <a:off x="6168743" y="3963493"/>
          <a:ext cx="6032500" cy="647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7b Properties of Alloys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832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Reason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3139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 Harder than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layers are distorted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the presence of other elements.  This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prevents the layers from being able to slide over each other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</a:tbl>
          </a:graphicData>
        </a:graphic>
      </p:graphicFrame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CB117841-A699-49A2-AE3E-2A5ABE7319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5705" y="5022236"/>
            <a:ext cx="1234155" cy="123415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5B3F3C24-A5A9-40CE-A9A5-20DF960CE9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9549" y="5039770"/>
            <a:ext cx="1265185" cy="123402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380FC2C-EA3C-4875-A82C-F906A0DDB6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66320" y="5064658"/>
            <a:ext cx="1296664" cy="1234023"/>
          </a:xfrm>
          <a:prstGeom prst="rect">
            <a:avLst/>
          </a:prstGeom>
        </p:spPr>
      </p:pic>
      <p:graphicFrame>
        <p:nvGraphicFramePr>
          <p:cNvPr id="134" name="Table 133">
            <a:extLst>
              <a:ext uri="{FF2B5EF4-FFF2-40B4-BE49-F238E27FC236}">
                <a16:creationId xmlns:a16="http://schemas.microsoft.com/office/drawing/2014/main" xmlns="" id="{9157EEF1-53DD-4BD1-8F9F-5329809A37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854153"/>
              </p:ext>
            </p:extLst>
          </p:nvPr>
        </p:nvGraphicFramePr>
        <p:xfrm>
          <a:off x="6183231" y="4801150"/>
          <a:ext cx="6012457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2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8: States of Matter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5" name="TextBox 134">
            <a:extLst>
              <a:ext uri="{FF2B5EF4-FFF2-40B4-BE49-F238E27FC236}">
                <a16:creationId xmlns:a16="http://schemas.microsoft.com/office/drawing/2014/main" xmlns="" id="{886EE2C2-4447-4AD2-A22E-310D28968575}"/>
              </a:ext>
            </a:extLst>
          </p:cNvPr>
          <p:cNvSpPr txBox="1"/>
          <p:nvPr/>
        </p:nvSpPr>
        <p:spPr>
          <a:xfrm>
            <a:off x="7065705" y="6253596"/>
            <a:ext cx="1232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42 Solid</a:t>
            </a:r>
          </a:p>
          <a:p>
            <a:pPr algn="ctr" fontAlgn="ctr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State symbol – (s)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A57A1F99-5BAC-45B7-BF6B-75D194F4140D}"/>
              </a:ext>
            </a:extLst>
          </p:cNvPr>
          <p:cNvSpPr txBox="1"/>
          <p:nvPr/>
        </p:nvSpPr>
        <p:spPr>
          <a:xfrm>
            <a:off x="8627466" y="6253596"/>
            <a:ext cx="1232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43 Liquid</a:t>
            </a:r>
          </a:p>
          <a:p>
            <a:pPr algn="ctr" fontAlgn="ctr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State symbol – (l)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xmlns="" id="{18CF3F6E-0383-4E85-A7EA-321C6B891C92}"/>
              </a:ext>
            </a:extLst>
          </p:cNvPr>
          <p:cNvSpPr txBox="1"/>
          <p:nvPr/>
        </p:nvSpPr>
        <p:spPr>
          <a:xfrm>
            <a:off x="10264423" y="6253596"/>
            <a:ext cx="1232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000">
                <a:solidFill>
                  <a:srgbClr val="000000"/>
                </a:solidFill>
                <a:latin typeface="Tahoma"/>
                <a:cs typeface="Tahoma"/>
              </a:rPr>
              <a:t>44 Gas</a:t>
            </a:r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algn="ctr" fontAlgn="ctr"/>
            <a:endParaRPr lang="en-GB" sz="1000" dirty="0">
              <a:solidFill>
                <a:srgbClr val="000000"/>
              </a:solidFill>
              <a:latin typeface="Tahoma"/>
              <a:cs typeface="Tahoma"/>
            </a:endParaRPr>
          </a:p>
          <a:p>
            <a:pPr algn="ctr"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State symbol – (g)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xmlns="" id="{6E49158A-F754-443E-AEFC-4598C628156C}"/>
              </a:ext>
            </a:extLst>
          </p:cNvPr>
          <p:cNvSpPr/>
          <p:nvPr/>
        </p:nvSpPr>
        <p:spPr>
          <a:xfrm>
            <a:off x="1" y="148718"/>
            <a:ext cx="5931806" cy="2076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xmlns="" id="{75CF0CDC-8A88-4EBE-B1E3-E6DF56A2C75C}"/>
              </a:ext>
            </a:extLst>
          </p:cNvPr>
          <p:cNvSpPr/>
          <p:nvPr/>
        </p:nvSpPr>
        <p:spPr>
          <a:xfrm>
            <a:off x="1" y="4651961"/>
            <a:ext cx="5931806" cy="13498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xmlns="" id="{5BBF64B8-F61F-4363-A2B1-81BF59200B33}"/>
              </a:ext>
            </a:extLst>
          </p:cNvPr>
          <p:cNvSpPr/>
          <p:nvPr/>
        </p:nvSpPr>
        <p:spPr>
          <a:xfrm>
            <a:off x="6171199" y="161336"/>
            <a:ext cx="6005513" cy="2055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A010E45B-AAC9-48E0-B189-2C9F59CE6EC2}"/>
              </a:ext>
            </a:extLst>
          </p:cNvPr>
          <p:cNvSpPr txBox="1"/>
          <p:nvPr/>
        </p:nvSpPr>
        <p:spPr>
          <a:xfrm>
            <a:off x="6300135" y="1844770"/>
            <a:ext cx="2714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35 A pure metal.  It consists of metal ions in</a:t>
            </a:r>
          </a:p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layers with delocalised electrons.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xmlns="" id="{B86119B6-15A2-4E97-8796-7A9D61D054D1}"/>
              </a:ext>
            </a:extLst>
          </p:cNvPr>
          <p:cNvSpPr txBox="1"/>
          <p:nvPr/>
        </p:nvSpPr>
        <p:spPr>
          <a:xfrm>
            <a:off x="9521343" y="1827475"/>
            <a:ext cx="2714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36 An alloy.  The layers have been distorted by the presence of other elements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60B3E3CC-2EB4-4515-973D-489DA516AA42}"/>
              </a:ext>
            </a:extLst>
          </p:cNvPr>
          <p:cNvSpPr/>
          <p:nvPr/>
        </p:nvSpPr>
        <p:spPr>
          <a:xfrm>
            <a:off x="6180479" y="4966251"/>
            <a:ext cx="6005513" cy="1891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84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40914</TotalTime>
  <Words>961</Words>
  <Application>Microsoft Office PowerPoint</Application>
  <PresentationFormat>Custom</PresentationFormat>
  <Paragraphs>136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366</cp:revision>
  <cp:lastPrinted>2017-03-23T08:29:32Z</cp:lastPrinted>
  <dcterms:created xsi:type="dcterms:W3CDTF">2015-01-26T16:03:09Z</dcterms:created>
  <dcterms:modified xsi:type="dcterms:W3CDTF">2018-06-25T12:16:17Z</dcterms:modified>
</cp:coreProperties>
</file>