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82" r:id="rId5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533" autoAdjust="0"/>
    <p:restoredTop sz="98354" autoAdjust="0"/>
  </p:normalViewPr>
  <p:slideViewPr>
    <p:cSldViewPr snapToGrid="0" showGuides="1">
      <p:cViewPr>
        <p:scale>
          <a:sx n="66" d="100"/>
          <a:sy n="66" d="100"/>
        </p:scale>
        <p:origin x="-1374" y="-27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855506"/>
              </p:ext>
            </p:extLst>
          </p:nvPr>
        </p:nvGraphicFramePr>
        <p:xfrm>
          <a:off x="1" y="252281"/>
          <a:ext cx="4792716" cy="3419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5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467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Describing Waves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Amplitude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maximum displacement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a point on a wave away from its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undisturbed position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Wavelength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distance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a point on one wave to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equivalent point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next wave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Frequency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number of waves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passing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point each second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Longitudinal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Oscillations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are along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same direction as the direction of travel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sound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waves.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Transverse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Oscillations are at right angles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direction of travel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waves, all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electromagnetic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waves.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Period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time needed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one wave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pass a given point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Compression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Region in a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longitudinal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wave where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particles are closest together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Rarefaction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Region in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longitudinal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wave where the particles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furthest apart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3178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9 Absorb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EM wave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taken up by an object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01459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Transmit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a wave is able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pass through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material.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582531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 Reflect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wave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bounces off a surface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;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angle of incidence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equal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angle of reflection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6507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Refract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wave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changes direction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it enters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medium of different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density</a:t>
                      </a:r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where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it has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different speed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2543166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380016"/>
              </p:ext>
            </p:extLst>
          </p:nvPr>
        </p:nvGraphicFramePr>
        <p:xfrm>
          <a:off x="-11909" y="5753100"/>
          <a:ext cx="4790031" cy="110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39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46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11653">
                  <a:extLst>
                    <a:ext uri="{9D8B030D-6E8A-4147-A177-3AD203B41FA5}">
                      <a16:colId xmlns:a16="http://schemas.microsoft.com/office/drawing/2014/main" xmlns="" val="2912048913"/>
                    </a:ext>
                  </a:extLst>
                </a:gridCol>
                <a:gridCol w="2058269">
                  <a:extLst>
                    <a:ext uri="{9D8B030D-6E8A-4147-A177-3AD203B41FA5}">
                      <a16:colId xmlns:a16="http://schemas.microsoft.com/office/drawing/2014/main" xmlns="" val="2084415996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 Equations to learn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Calculation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Equation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Symbol equation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Units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5215324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18 Wave speed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Wave speed = frequency x wavelength</a:t>
                      </a:r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 = f </a:t>
                      </a:r>
                      <a:r>
                        <a:rPr lang="el-G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λ</a:t>
                      </a:r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Wave speed - metres per second (m/s)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Frequency - hertz (Hz)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Wavelength - metres (m)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982146"/>
              </p:ext>
            </p:extLst>
          </p:nvPr>
        </p:nvGraphicFramePr>
        <p:xfrm>
          <a:off x="4871085" y="3848100"/>
          <a:ext cx="7331810" cy="3009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3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838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17281">
                  <a:extLst>
                    <a:ext uri="{9D8B030D-6E8A-4147-A177-3AD203B41FA5}">
                      <a16:colId xmlns:a16="http://schemas.microsoft.com/office/drawing/2014/main" xmlns="" val="1721451895"/>
                    </a:ext>
                  </a:extLst>
                </a:gridCol>
                <a:gridCol w="2217281">
                  <a:extLst>
                    <a:ext uri="{9D8B030D-6E8A-4147-A177-3AD203B41FA5}">
                      <a16:colId xmlns:a16="http://schemas.microsoft.com/office/drawing/2014/main" xmlns="" val="3779151069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 Uses and Risks of EM Radiation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EM Wave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Use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Why it’s suitable (HT)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Risks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27 Radio Waves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Television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radio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Reflected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ionosphere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so can broadcast over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long distances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28 Microwaves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Satellite communications, cooking food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Able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pass through the atmosphere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satellites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Has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heating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effect.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29 Infrared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Electrical heaters, cooking food, infrared cameras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Has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heating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effect.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Emitted by objects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so can be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detected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30 Visible Light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Fibre optic communications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Able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pass along a cable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total internal reflection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31 Ultraviolet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efficient lamps, sun tanning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amount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melanin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(brown pigment) in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skin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Premature skin ageing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increase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risk of skin cancer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(some can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ionize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32 X-Rays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Medical imaging and treatments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Absorbed by bone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but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transmitted through soft tissue.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Ionizing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– can cause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mutation of genes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cancer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46511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33 Gamma Rays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Medical imaging and treatments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Able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pass out of body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be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detected by gamma cameras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Can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kill cancerous cells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Ionizing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– can cause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mutation of genes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cancer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5533229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377509"/>
              </p:ext>
            </p:extLst>
          </p:nvPr>
        </p:nvGraphicFramePr>
        <p:xfrm>
          <a:off x="0" y="0"/>
          <a:ext cx="1519449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4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Physics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 6: Waves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4896" t="48518" r="31354" b="32955"/>
          <a:stretch/>
        </p:blipFill>
        <p:spPr>
          <a:xfrm>
            <a:off x="7183827" y="1503433"/>
            <a:ext cx="4976834" cy="118496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6042" y="159116"/>
            <a:ext cx="1885372" cy="1814671"/>
          </a:xfrm>
          <a:prstGeom prst="rect">
            <a:avLst/>
          </a:prstGeom>
        </p:spPr>
      </p:pic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244625"/>
              </p:ext>
            </p:extLst>
          </p:nvPr>
        </p:nvGraphicFramePr>
        <p:xfrm>
          <a:off x="-14594" y="4759579"/>
          <a:ext cx="4792716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1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756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510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Measuring the Speed of Sound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Measure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distance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building.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Fire a starting pistol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start a timer.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Stop the timer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echo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is heard.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68673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16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Half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your value for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time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824219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Work out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speed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using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distance divided by time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0525856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525645"/>
              </p:ext>
            </p:extLst>
          </p:nvPr>
        </p:nvGraphicFramePr>
        <p:xfrm>
          <a:off x="4881718" y="0"/>
          <a:ext cx="2107204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72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8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4: Refraction Diagrams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1393" t="4179" r="11119" b="5503"/>
          <a:stretch/>
        </p:blipFill>
        <p:spPr>
          <a:xfrm>
            <a:off x="4922848" y="1893552"/>
            <a:ext cx="1882346" cy="1589685"/>
          </a:xfrm>
          <a:prstGeom prst="rect">
            <a:avLst/>
          </a:prstGeom>
        </p:spPr>
      </p:pic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752038"/>
              </p:ext>
            </p:extLst>
          </p:nvPr>
        </p:nvGraphicFramePr>
        <p:xfrm>
          <a:off x="7080250" y="0"/>
          <a:ext cx="5116294" cy="142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1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2169">
                  <a:extLst>
                    <a:ext uri="{9D8B030D-6E8A-4147-A177-3AD203B41FA5}">
                      <a16:colId xmlns:a16="http://schemas.microsoft.com/office/drawing/2014/main" xmlns="" val="1781168754"/>
                    </a:ext>
                  </a:extLst>
                </a:gridCol>
              </a:tblGrid>
              <a:tr h="141817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5: The Electromagnetic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Spectrum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18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19 Electromagnetic Spectrum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The collective name for </a:t>
                      </a:r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all</a:t>
                      </a:r>
                      <a:r>
                        <a:rPr lang="en-GB" sz="10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 types of EM radiation</a:t>
                      </a:r>
                      <a:r>
                        <a:rPr lang="en-GB" sz="10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.  They are all </a:t>
                      </a:r>
                      <a:r>
                        <a:rPr lang="en-GB" sz="10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transverse waves </a:t>
                      </a:r>
                      <a:r>
                        <a:rPr lang="en-GB" sz="10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that travel at </a:t>
                      </a:r>
                      <a:r>
                        <a:rPr lang="en-GB" sz="10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300,000,000 m/s</a:t>
                      </a:r>
                      <a:r>
                        <a:rPr lang="en-GB" sz="10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. 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27445898"/>
                  </a:ext>
                </a:extLst>
              </a:tr>
              <a:tr h="1418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20 Ionising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High energy radiation 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which can </a:t>
                      </a:r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remove electrons 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leaving </a:t>
                      </a:r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ions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.  If this happens</a:t>
                      </a:r>
                      <a:r>
                        <a:rPr lang="en-GB" sz="10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in DNA </a:t>
                      </a:r>
                      <a:r>
                        <a:rPr lang="en-GB" sz="10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it can cause a </a:t>
                      </a:r>
                      <a:r>
                        <a:rPr lang="en-GB" sz="10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mutation</a:t>
                      </a:r>
                      <a:r>
                        <a:rPr lang="en-GB" sz="10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 that could lead to </a:t>
                      </a:r>
                      <a:r>
                        <a:rPr lang="en-GB" sz="10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cancer</a:t>
                      </a:r>
                      <a:r>
                        <a:rPr lang="en-GB" sz="10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21798635"/>
                  </a:ext>
                </a:extLst>
              </a:tr>
              <a:tr h="1418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21 Production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Gamma rays 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are</a:t>
                      </a:r>
                      <a:r>
                        <a:rPr lang="en-GB" sz="10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 p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roduced from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decay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unstable nucleus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Radio waves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are produced by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oscillations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electrical circuits.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20200259"/>
                  </a:ext>
                </a:extLst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853807"/>
              </p:ext>
            </p:extLst>
          </p:nvPr>
        </p:nvGraphicFramePr>
        <p:xfrm>
          <a:off x="7152487" y="2655035"/>
          <a:ext cx="5039514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15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10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86986">
                  <a:extLst>
                    <a:ext uri="{9D8B030D-6E8A-4147-A177-3AD203B41FA5}">
                      <a16:colId xmlns:a16="http://schemas.microsoft.com/office/drawing/2014/main" xmlns="" val="2912048913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6: Properties of EM Waves and Sound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Waves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Property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EM Wave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Sound Wave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5215324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 Speed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300,000,000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/s </a:t>
                      </a:r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Much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slower (around 330 m/s)</a:t>
                      </a:r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24 Medium it can travel through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 travel through anything, even a vacuum (space).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Solids, liquids, gases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9589817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25 Type of wave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Transverse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Longitudinal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168423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26 Wavelength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Very short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Longer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46110729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503650" y="264134"/>
            <a:ext cx="17319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12a – Refraction  ray diagram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82737" y="3438727"/>
            <a:ext cx="17319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12b – Refraction  wave front diagram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18727" t="80864" r="32429" b="1235"/>
          <a:stretch/>
        </p:blipFill>
        <p:spPr>
          <a:xfrm>
            <a:off x="0" y="3876232"/>
            <a:ext cx="2010546" cy="69026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6"/>
          <a:srcRect b="8556"/>
          <a:stretch/>
        </p:blipFill>
        <p:spPr>
          <a:xfrm>
            <a:off x="2503981" y="3718331"/>
            <a:ext cx="2203540" cy="75665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353164" y="3924078"/>
            <a:ext cx="4240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682379" y="3924077"/>
            <a:ext cx="4240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503981" y="4502214"/>
            <a:ext cx="1731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Transverse Wave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-66004" y="4493409"/>
            <a:ext cx="1731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Longitudinal Wave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03636" y="3681142"/>
            <a:ext cx="4240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05059" y="3674925"/>
            <a:ext cx="4240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871085" y="159116"/>
            <a:ext cx="2117837" cy="36797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/>
          <p:cNvSpPr txBox="1"/>
          <p:nvPr/>
        </p:nvSpPr>
        <p:spPr>
          <a:xfrm>
            <a:off x="7023597" y="1426028"/>
            <a:ext cx="4240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1F146672228243967645C89D7C60F9" ma:contentTypeVersion="" ma:contentTypeDescription="Create a new document." ma:contentTypeScope="" ma:versionID="fad6e9206cb07f4d2728c14d118e7293">
  <xsd:schema xmlns:xsd="http://www.w3.org/2001/XMLSchema" xmlns:xs="http://www.w3.org/2001/XMLSchema" xmlns:p="http://schemas.microsoft.com/office/2006/metadata/properties" xmlns:ns2="6211429a-c3a1-4d52-8951-f6e25398bdbb" xmlns:ns3="613c7940-9103-4281-914f-959cd3706b56" targetNamespace="http://schemas.microsoft.com/office/2006/metadata/properties" ma:root="true" ma:fieldsID="97c380f83ce6553712cd385d199dfbf7" ns2:_="" ns3:_="">
    <xsd:import namespace="6211429a-c3a1-4d52-8951-f6e25398bdbb"/>
    <xsd:import namespace="613c7940-9103-4281-914f-959cd3706b5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11429a-c3a1-4d52-8951-f6e25398bdb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3c7940-9103-4281-914f-959cd3706b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2F45CB1-661E-4D21-BDA1-57B81713CB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11429a-c3a1-4d52-8951-f6e25398bdbb"/>
    <ds:schemaRef ds:uri="613c7940-9103-4281-914f-959cd3706b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670C53-0DC3-416A-8904-65E56D4F8D9C}">
  <ds:schemaRefs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2006/metadata/properties"/>
    <ds:schemaRef ds:uri="613c7940-9103-4281-914f-959cd3706b56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6211429a-c3a1-4d52-8951-f6e25398bdbb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912957C-3125-4F31-A2DC-173B0B70730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36494</TotalTime>
  <Words>662</Words>
  <Application>Microsoft Office PowerPoint</Application>
  <PresentationFormat>Custom</PresentationFormat>
  <Paragraphs>111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266</cp:revision>
  <cp:lastPrinted>2017-03-03T08:20:46Z</cp:lastPrinted>
  <dcterms:created xsi:type="dcterms:W3CDTF">2015-01-26T16:03:09Z</dcterms:created>
  <dcterms:modified xsi:type="dcterms:W3CDTF">2018-06-25T13:19:53Z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0x010100DF1F146672228243967645C89D7C60F9</vt:lpwstr>
  </property>
</Properties>
</file>