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82" r:id="rId2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41" autoAdjust="0"/>
    <p:restoredTop sz="98354" autoAdjust="0"/>
  </p:normalViewPr>
  <p:slideViewPr>
    <p:cSldViewPr snapToGrid="0" showGuides="1">
      <p:cViewPr>
        <p:scale>
          <a:sx n="81" d="100"/>
          <a:sy n="81" d="100"/>
        </p:scale>
        <p:origin x="-594" y="-3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EC07C7-DEC9-4BCF-A5BB-045135D2A31C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110DA-9799-4B44-B934-27E2324E75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76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5493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272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9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90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144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846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3002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9481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7168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3547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675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662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6554" y="2026207"/>
            <a:ext cx="3631066" cy="2012843"/>
          </a:xfrm>
          <a:prstGeom prst="rect">
            <a:avLst/>
          </a:prstGeom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840863"/>
              </p:ext>
            </p:extLst>
          </p:nvPr>
        </p:nvGraphicFramePr>
        <p:xfrm>
          <a:off x="-1" y="0"/>
          <a:ext cx="3609893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989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9697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Chemistry 1: Atomic</a:t>
                      </a: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 Structure and the Periodic Table</a:t>
                      </a:r>
                      <a:endParaRPr lang="en-US" sz="1000" dirty="0">
                        <a:solidFill>
                          <a:schemeClr val="tx1"/>
                        </a:solidFill>
                        <a:latin typeface="Tahoma"/>
                        <a:cs typeface="Tahom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8725197"/>
              </p:ext>
            </p:extLst>
          </p:nvPr>
        </p:nvGraphicFramePr>
        <p:xfrm>
          <a:off x="0" y="243840"/>
          <a:ext cx="6032500" cy="3089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79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6045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1: Key Terms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 Atom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smallest part of an element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that can exist.  All substances are made of atoms. 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overall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electrical charge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Very small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radius of 0.1nm.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 Element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 element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contains only one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type of atom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Found on the Periodic Table.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There are about 100 elements. 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 Compound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Two or more elements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chemically bonded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with each other.  Can only be separated into the elements through chemical reactions.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 Mixture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Contains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two or more elements or compounds not chemically bonded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Can be separated using physical methods e.g. by filtration, crystallisation, distillation and chromatography.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 Filtration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process that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separates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mixtures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insoluble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solids and liquids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153122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6 Crystallisation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process that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separates dissolved solids from liquids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by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evaporating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the liquid to leave crystals.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7 Distillation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process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that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separates a mixture of liquids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based on their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boiling points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46511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8 Chromatography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process that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separates mixtures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how quickly they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move through a stationary phase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(e.g. paper)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365695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9 Isotope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 atom of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same element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with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different number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 of neutrons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937452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10 Relative atomic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mass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average value of mass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that takes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account of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abundance of the isotopes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the element.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71559592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114928"/>
              </p:ext>
            </p:extLst>
          </p:nvPr>
        </p:nvGraphicFramePr>
        <p:xfrm>
          <a:off x="0" y="3345577"/>
          <a:ext cx="3623148" cy="26963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65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265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41536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2: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Development of Atomic Model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2291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11 Plum Pudding</a:t>
                      </a: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plum pudding model shows that the atom is a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ball of positive charge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with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negative electrons embedded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it.  Was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incorrect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7206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12 Nuclear Model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Rutherford’s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scattering experiment found a central area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positive charge.  The nuclear model has a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positive nucleus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electrons in shells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</a:t>
                      </a:r>
                    </a:p>
                    <a:p>
                      <a:pPr algn="l" fontAlgn="ctr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Chadwick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later discovered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neutrons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  <a:p>
                      <a:pPr algn="l" fontAlgn="ctr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Bohr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discovered the arrangement of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electrons s in shells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0586389"/>
              </p:ext>
            </p:extLst>
          </p:nvPr>
        </p:nvGraphicFramePr>
        <p:xfrm>
          <a:off x="-5220" y="6037469"/>
          <a:ext cx="4272419" cy="825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01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9513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58574">
                  <a:extLst>
                    <a:ext uri="{9D8B030D-6E8A-4147-A177-3AD203B41FA5}">
                      <a16:colId xmlns:a16="http://schemas.microsoft.com/office/drawing/2014/main" xmlns="" val="3404688723"/>
                    </a:ext>
                  </a:extLst>
                </a:gridCol>
                <a:gridCol w="1348521">
                  <a:extLst>
                    <a:ext uri="{9D8B030D-6E8A-4147-A177-3AD203B41FA5}">
                      <a16:colId xmlns:a16="http://schemas.microsoft.com/office/drawing/2014/main" xmlns="" val="758232852"/>
                    </a:ext>
                  </a:extLst>
                </a:gridCol>
              </a:tblGrid>
              <a:tr h="93036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3: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Properties of Sub-Atomic Particles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Sub-atomic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particle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Mass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Charge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Position in Atom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7481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13 Proton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+1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Nucleus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072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14 Neutron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0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Nucleus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072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15 Electron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Very small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-1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Orbiting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in shells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5146" y="3463237"/>
            <a:ext cx="1195595" cy="99632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99" y="3919235"/>
            <a:ext cx="840366" cy="8403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53" y="5009586"/>
            <a:ext cx="1351320" cy="77789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636404" y="3378228"/>
            <a:ext cx="16015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16 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Mass number 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the total number of 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protons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and 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neutrons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609892" y="4040482"/>
            <a:ext cx="17584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 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Atomic number 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the 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number of protons 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(the number of electrons is the same in an atom)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6"/>
          <a:srcRect l="20833" t="26357" r="21250" b="20349"/>
          <a:stretch/>
        </p:blipFill>
        <p:spPr>
          <a:xfrm>
            <a:off x="5065238" y="5701386"/>
            <a:ext cx="1118262" cy="1106194"/>
          </a:xfrm>
          <a:prstGeom prst="rect">
            <a:avLst/>
          </a:prstGeom>
        </p:spPr>
      </p:pic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3305071"/>
              </p:ext>
            </p:extLst>
          </p:nvPr>
        </p:nvGraphicFramePr>
        <p:xfrm>
          <a:off x="6159500" y="-9033"/>
          <a:ext cx="6032500" cy="190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7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9847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4: Periodic Table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16 Group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Elements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in the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same vertical column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are in the same group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Elements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in the same group have the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same number of electrons in their outer shell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and therefore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similar properties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17 Period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Elements in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same horizontal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row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The atomic number increases by one moving across the period.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18 Metal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Elements that react to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form positive ions (except Hydrogen).  Left and centre of periodic table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521234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19 Non-Metal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Elements that react to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form negative ions.  Right of periodic table.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222366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20 Mendeleev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able to make a relatively accurate periodic table by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leaving gaps for undiscovered elements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re-arranging some elements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(Mendeleev could only measure relative atomic mass, not atomic number).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2489772"/>
                  </a:ext>
                </a:extLst>
              </a:tr>
            </a:tbl>
          </a:graphicData>
        </a:graphic>
      </p:graphicFrame>
      <p:cxnSp>
        <p:nvCxnSpPr>
          <p:cNvPr id="5" name="Straight Arrow Connector 4"/>
          <p:cNvCxnSpPr/>
          <p:nvPr/>
        </p:nvCxnSpPr>
        <p:spPr>
          <a:xfrm flipV="1">
            <a:off x="7579455" y="2549882"/>
            <a:ext cx="3928112" cy="1652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915025" y="2426772"/>
            <a:ext cx="8662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22 Period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8187002" y="2009990"/>
            <a:ext cx="6901" cy="135499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8199921" y="1885679"/>
            <a:ext cx="9179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21 Group</a:t>
            </a:r>
          </a:p>
        </p:txBody>
      </p:sp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1586116"/>
              </p:ext>
            </p:extLst>
          </p:nvPr>
        </p:nvGraphicFramePr>
        <p:xfrm>
          <a:off x="6159500" y="4017233"/>
          <a:ext cx="6047701" cy="28407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16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9103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07199">
                  <a:extLst>
                    <a:ext uri="{9D8B030D-6E8A-4147-A177-3AD203B41FA5}">
                      <a16:colId xmlns:a16="http://schemas.microsoft.com/office/drawing/2014/main" xmlns="" val="3404688723"/>
                    </a:ext>
                  </a:extLst>
                </a:gridCol>
                <a:gridCol w="2447804">
                  <a:extLst>
                    <a:ext uri="{9D8B030D-6E8A-4147-A177-3AD203B41FA5}">
                      <a16:colId xmlns:a16="http://schemas.microsoft.com/office/drawing/2014/main" xmlns="" val="880477357"/>
                    </a:ext>
                  </a:extLst>
                </a:gridCol>
              </a:tblGrid>
              <a:tr h="167104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3: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Groups of the Periodic Table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35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Sub-atomic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particle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Properties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Trends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Reactions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47560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24 Group 0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(Noble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Gases)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Unreactive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 not form molecules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Boiling point increases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going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down the group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Very unreactive as they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have full outer shells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92602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25 Group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1 (Alkali Metals)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Reactive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because they can easily lose one electron.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Reactivity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increases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going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down the group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With water: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Metal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+ water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 Metal hydroxide and hydrogen</a:t>
                      </a:r>
                    </a:p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With oxygen:</a:t>
                      </a:r>
                    </a:p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Metal + oxygen  Metal oxide</a:t>
                      </a:r>
                    </a:p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With chlorine:</a:t>
                      </a:r>
                      <a:b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</a:b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Metal + chlorine  Metal chloride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8410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26 Group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7 (Halogens)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Non-metals</a:t>
                      </a:r>
                    </a:p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Form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molecules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Reactivity decreases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going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down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the group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Boiling point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melting point increase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going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down the group.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more reactive halogen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displace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less reactive halogen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from a solution of its salt.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3609892" y="4849193"/>
            <a:ext cx="228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18 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Electron configuration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Electrons fill the first energy level (shell) first.  </a:t>
            </a:r>
          </a:p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Maximum electrons:</a:t>
            </a:r>
          </a:p>
          <a:p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 in first shell</a:t>
            </a:r>
          </a:p>
          <a:p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 electrons in other shells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240274" y="3011042"/>
            <a:ext cx="16583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23 Elements in the modern periodic table are 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arranged by atomic (proton) number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GB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146244" y="1893652"/>
            <a:ext cx="6032500" cy="21594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1665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37873</TotalTime>
  <Words>674</Words>
  <Application>Microsoft Office PowerPoint</Application>
  <PresentationFormat>Custom</PresentationFormat>
  <Paragraphs>90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 Dyer (Staff)</dc:creator>
  <cp:lastModifiedBy>Temple, Stephanie</cp:lastModifiedBy>
  <cp:revision>331</cp:revision>
  <cp:lastPrinted>2017-03-23T08:29:32Z</cp:lastPrinted>
  <dcterms:created xsi:type="dcterms:W3CDTF">2015-01-26T16:03:09Z</dcterms:created>
  <dcterms:modified xsi:type="dcterms:W3CDTF">2018-06-25T12:15:32Z</dcterms:modified>
</cp:coreProperties>
</file>