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3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41" autoAdjust="0"/>
    <p:restoredTop sz="98354" autoAdjust="0"/>
  </p:normalViewPr>
  <p:slideViewPr>
    <p:cSldViewPr snapToGrid="0" showGuides="1">
      <p:cViewPr>
        <p:scale>
          <a:sx n="75" d="100"/>
          <a:sy n="75" d="100"/>
        </p:scale>
        <p:origin x="-834" y="-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9B8F30-AEB1-4F04-979A-030B1A6205D3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136710CC-0F40-40FF-BE4B-7B9A906B8092}">
      <dgm:prSet phldrT="[Text]" custT="1"/>
      <dgm:spPr/>
      <dgm:t>
        <a:bodyPr/>
        <a:lstStyle/>
        <a:p>
          <a:r>
            <a:rPr lang="en-US" sz="900" dirty="0">
              <a:solidFill>
                <a:schemeClr val="tx1"/>
              </a:solidFill>
            </a:rPr>
            <a:t>DNA replicates.  Chromosome number doubles</a:t>
          </a:r>
        </a:p>
      </dgm:t>
    </dgm:pt>
    <dgm:pt modelId="{A958F57E-C19D-47C6-93E9-C3D7EF5CE629}" type="parTrans" cxnId="{0994ED50-32DD-4190-A593-9D8EAB889534}">
      <dgm:prSet/>
      <dgm:spPr/>
      <dgm:t>
        <a:bodyPr/>
        <a:lstStyle/>
        <a:p>
          <a:endParaRPr lang="en-US"/>
        </a:p>
      </dgm:t>
    </dgm:pt>
    <dgm:pt modelId="{D994ADFB-28B0-4805-839D-578FBA4FC4BD}" type="sibTrans" cxnId="{0994ED50-32DD-4190-A593-9D8EAB889534}">
      <dgm:prSet/>
      <dgm:spPr/>
      <dgm:t>
        <a:bodyPr/>
        <a:lstStyle/>
        <a:p>
          <a:endParaRPr lang="en-US"/>
        </a:p>
      </dgm:t>
    </dgm:pt>
    <dgm:pt modelId="{D2B25D40-C657-4CCD-A956-180DA3338DA3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Mitosis (cell division</a:t>
          </a:r>
          <a:r>
            <a:rPr lang="en-US" sz="1400" dirty="0">
              <a:solidFill>
                <a:schemeClr val="tx1"/>
              </a:solidFill>
            </a:rPr>
            <a:t>)</a:t>
          </a:r>
        </a:p>
      </dgm:t>
    </dgm:pt>
    <dgm:pt modelId="{63CB8AEF-2406-4B84-ABE3-66FF061B8080}" type="parTrans" cxnId="{B09FB56A-4464-4A7F-BC37-FBAC926B132F}">
      <dgm:prSet/>
      <dgm:spPr/>
      <dgm:t>
        <a:bodyPr/>
        <a:lstStyle/>
        <a:p>
          <a:endParaRPr lang="en-US"/>
        </a:p>
      </dgm:t>
    </dgm:pt>
    <dgm:pt modelId="{E556E6AC-5943-437D-BB71-B83016DAF210}" type="sibTrans" cxnId="{B09FB56A-4464-4A7F-BC37-FBAC926B132F}">
      <dgm:prSet/>
      <dgm:spPr/>
      <dgm:t>
        <a:bodyPr/>
        <a:lstStyle/>
        <a:p>
          <a:endParaRPr lang="en-US"/>
        </a:p>
      </dgm:t>
    </dgm:pt>
    <dgm:pt modelId="{8AB7B909-D97B-4E35-9719-0E8C99CFB42C}">
      <dgm:prSet phldrT="[Text]" custT="1"/>
      <dgm:spPr/>
      <dgm:t>
        <a:bodyPr/>
        <a:lstStyle/>
        <a:p>
          <a:r>
            <a:rPr lang="en-US" sz="1100" dirty="0">
              <a:solidFill>
                <a:schemeClr val="tx1"/>
              </a:solidFill>
            </a:rPr>
            <a:t>Growth, increase in sub-cellular structures</a:t>
          </a:r>
        </a:p>
      </dgm:t>
    </dgm:pt>
    <dgm:pt modelId="{BC3F1188-1B1D-462C-A256-E6E24D48A8F7}" type="parTrans" cxnId="{2AFE40A4-CF3A-4775-B10A-54713F660833}">
      <dgm:prSet/>
      <dgm:spPr/>
      <dgm:t>
        <a:bodyPr/>
        <a:lstStyle/>
        <a:p>
          <a:endParaRPr lang="en-US"/>
        </a:p>
      </dgm:t>
    </dgm:pt>
    <dgm:pt modelId="{9724A392-45E6-4F03-9DDE-A9ED956E0EC7}" type="sibTrans" cxnId="{2AFE40A4-CF3A-4775-B10A-54713F660833}">
      <dgm:prSet/>
      <dgm:spPr/>
      <dgm:t>
        <a:bodyPr/>
        <a:lstStyle/>
        <a:p>
          <a:endParaRPr lang="en-US"/>
        </a:p>
      </dgm:t>
    </dgm:pt>
    <dgm:pt modelId="{E502E70C-399C-4754-9475-39EDD07E1A79}">
      <dgm:prSet phldrT="[Text]" custT="1"/>
      <dgm:spPr/>
      <dgm:t>
        <a:bodyPr/>
        <a:lstStyle/>
        <a:p>
          <a:r>
            <a:rPr lang="en-US" sz="1050" dirty="0">
              <a:solidFill>
                <a:schemeClr val="tx1"/>
              </a:solidFill>
            </a:rPr>
            <a:t>More growth</a:t>
          </a:r>
        </a:p>
      </dgm:t>
    </dgm:pt>
    <dgm:pt modelId="{A990C46D-1E41-4CE1-9914-41139F517DD6}" type="parTrans" cxnId="{69238FA0-EC6A-42D3-BE46-01065AD194F8}">
      <dgm:prSet/>
      <dgm:spPr/>
      <dgm:t>
        <a:bodyPr/>
        <a:lstStyle/>
        <a:p>
          <a:endParaRPr lang="en-US"/>
        </a:p>
      </dgm:t>
    </dgm:pt>
    <dgm:pt modelId="{A3BC6990-FB4F-4983-8C4E-B0A497E758BD}" type="sibTrans" cxnId="{69238FA0-EC6A-42D3-BE46-01065AD194F8}">
      <dgm:prSet/>
      <dgm:spPr/>
      <dgm:t>
        <a:bodyPr/>
        <a:lstStyle/>
        <a:p>
          <a:endParaRPr lang="en-US"/>
        </a:p>
      </dgm:t>
    </dgm:pt>
    <dgm:pt modelId="{75663AF3-EFEC-4355-A868-9ADB5966A290}" type="pres">
      <dgm:prSet presAssocID="{159B8F30-AEB1-4F04-979A-030B1A6205D3}" presName="compositeShape" presStyleCnt="0">
        <dgm:presLayoutVars>
          <dgm:chMax val="7"/>
          <dgm:dir/>
          <dgm:resizeHandles val="exact"/>
        </dgm:presLayoutVars>
      </dgm:prSet>
      <dgm:spPr/>
    </dgm:pt>
    <dgm:pt modelId="{662124F9-A637-4539-89EB-AAA7FE6B0065}" type="pres">
      <dgm:prSet presAssocID="{159B8F30-AEB1-4F04-979A-030B1A6205D3}" presName="wedge1" presStyleLbl="node1" presStyleIdx="0" presStyleCnt="4"/>
      <dgm:spPr/>
      <dgm:t>
        <a:bodyPr/>
        <a:lstStyle/>
        <a:p>
          <a:endParaRPr lang="en-GB"/>
        </a:p>
      </dgm:t>
    </dgm:pt>
    <dgm:pt modelId="{E2EBBE4A-5799-4374-95F8-7310B798AA0F}" type="pres">
      <dgm:prSet presAssocID="{159B8F30-AEB1-4F04-979A-030B1A6205D3}" presName="dummy1a" presStyleCnt="0"/>
      <dgm:spPr/>
    </dgm:pt>
    <dgm:pt modelId="{E0F6E134-AE8B-45D8-A714-817C9747D27E}" type="pres">
      <dgm:prSet presAssocID="{159B8F30-AEB1-4F04-979A-030B1A6205D3}" presName="dummy1b" presStyleCnt="0"/>
      <dgm:spPr/>
    </dgm:pt>
    <dgm:pt modelId="{48FFDA03-0904-44D9-9BE6-9041EFBC178F}" type="pres">
      <dgm:prSet presAssocID="{159B8F30-AEB1-4F04-979A-030B1A6205D3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E0B3EB-E545-48CD-81E9-D442B03155D5}" type="pres">
      <dgm:prSet presAssocID="{159B8F30-AEB1-4F04-979A-030B1A6205D3}" presName="wedge2" presStyleLbl="node1" presStyleIdx="1" presStyleCnt="4"/>
      <dgm:spPr/>
      <dgm:t>
        <a:bodyPr/>
        <a:lstStyle/>
        <a:p>
          <a:endParaRPr lang="en-GB"/>
        </a:p>
      </dgm:t>
    </dgm:pt>
    <dgm:pt modelId="{49859C33-A56E-4641-839C-7E6DEB7CE8D9}" type="pres">
      <dgm:prSet presAssocID="{159B8F30-AEB1-4F04-979A-030B1A6205D3}" presName="dummy2a" presStyleCnt="0"/>
      <dgm:spPr/>
    </dgm:pt>
    <dgm:pt modelId="{972E43B9-C655-4876-BD33-1595D53A00E3}" type="pres">
      <dgm:prSet presAssocID="{159B8F30-AEB1-4F04-979A-030B1A6205D3}" presName="dummy2b" presStyleCnt="0"/>
      <dgm:spPr/>
    </dgm:pt>
    <dgm:pt modelId="{2BE8D425-CD3C-49FB-A841-E796750CF84A}" type="pres">
      <dgm:prSet presAssocID="{159B8F30-AEB1-4F04-979A-030B1A6205D3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3D81236-84A7-45D7-B680-309DA1BAF61C}" type="pres">
      <dgm:prSet presAssocID="{159B8F30-AEB1-4F04-979A-030B1A6205D3}" presName="wedge3" presStyleLbl="node1" presStyleIdx="2" presStyleCnt="4"/>
      <dgm:spPr/>
      <dgm:t>
        <a:bodyPr/>
        <a:lstStyle/>
        <a:p>
          <a:endParaRPr lang="en-GB"/>
        </a:p>
      </dgm:t>
    </dgm:pt>
    <dgm:pt modelId="{2DB4D100-7667-43D6-A9BA-49A0400260E2}" type="pres">
      <dgm:prSet presAssocID="{159B8F30-AEB1-4F04-979A-030B1A6205D3}" presName="dummy3a" presStyleCnt="0"/>
      <dgm:spPr/>
    </dgm:pt>
    <dgm:pt modelId="{965BE88D-932C-41F9-90BB-E1D559228927}" type="pres">
      <dgm:prSet presAssocID="{159B8F30-AEB1-4F04-979A-030B1A6205D3}" presName="dummy3b" presStyleCnt="0"/>
      <dgm:spPr/>
    </dgm:pt>
    <dgm:pt modelId="{07DC7C64-892C-44BA-9C5B-F00E62436432}" type="pres">
      <dgm:prSet presAssocID="{159B8F30-AEB1-4F04-979A-030B1A6205D3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BFEEB99-1B67-4926-B6A7-23B5EE971CF0}" type="pres">
      <dgm:prSet presAssocID="{159B8F30-AEB1-4F04-979A-030B1A6205D3}" presName="wedge4" presStyleLbl="node1" presStyleIdx="3" presStyleCnt="4"/>
      <dgm:spPr/>
      <dgm:t>
        <a:bodyPr/>
        <a:lstStyle/>
        <a:p>
          <a:endParaRPr lang="en-GB"/>
        </a:p>
      </dgm:t>
    </dgm:pt>
    <dgm:pt modelId="{A087C5A8-AA3F-477F-B56A-25DCA1BE8EDB}" type="pres">
      <dgm:prSet presAssocID="{159B8F30-AEB1-4F04-979A-030B1A6205D3}" presName="dummy4a" presStyleCnt="0"/>
      <dgm:spPr/>
    </dgm:pt>
    <dgm:pt modelId="{AAC52376-6242-454E-A98F-BF67942D13EC}" type="pres">
      <dgm:prSet presAssocID="{159B8F30-AEB1-4F04-979A-030B1A6205D3}" presName="dummy4b" presStyleCnt="0"/>
      <dgm:spPr/>
    </dgm:pt>
    <dgm:pt modelId="{E95AFD7B-40D6-456A-B55E-04F4568717BA}" type="pres">
      <dgm:prSet presAssocID="{159B8F30-AEB1-4F04-979A-030B1A6205D3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66A3074-063D-4A8B-8220-9AC415744686}" type="pres">
      <dgm:prSet presAssocID="{D994ADFB-28B0-4805-839D-578FBA4FC4BD}" presName="arrowWedge1" presStyleLbl="fgSibTrans2D1" presStyleIdx="0" presStyleCnt="4"/>
      <dgm:spPr/>
    </dgm:pt>
    <dgm:pt modelId="{A3AB133F-0156-490B-9DA1-B2911F6D1DF7}" type="pres">
      <dgm:prSet presAssocID="{A3BC6990-FB4F-4983-8C4E-B0A497E758BD}" presName="arrowWedge2" presStyleLbl="fgSibTrans2D1" presStyleIdx="1" presStyleCnt="4"/>
      <dgm:spPr/>
    </dgm:pt>
    <dgm:pt modelId="{A23978F6-687E-4634-B7EF-B282EFA759C5}" type="pres">
      <dgm:prSet presAssocID="{E556E6AC-5943-437D-BB71-B83016DAF210}" presName="arrowWedge3" presStyleLbl="fgSibTrans2D1" presStyleIdx="2" presStyleCnt="4"/>
      <dgm:spPr/>
    </dgm:pt>
    <dgm:pt modelId="{F8559A11-1328-4946-8F6A-ACC65817DA1F}" type="pres">
      <dgm:prSet presAssocID="{9724A392-45E6-4F03-9DDE-A9ED956E0EC7}" presName="arrowWedge4" presStyleLbl="fgSibTrans2D1" presStyleIdx="3" presStyleCnt="4"/>
      <dgm:spPr/>
    </dgm:pt>
  </dgm:ptLst>
  <dgm:cxnLst>
    <dgm:cxn modelId="{F97837FA-BAAD-4A54-A356-E6B3FE2C3B25}" type="presOf" srcId="{136710CC-0F40-40FF-BE4B-7B9A906B8092}" destId="{48FFDA03-0904-44D9-9BE6-9041EFBC178F}" srcOrd="1" destOrd="0" presId="urn:microsoft.com/office/officeart/2005/8/layout/cycle8"/>
    <dgm:cxn modelId="{B09FB56A-4464-4A7F-BC37-FBAC926B132F}" srcId="{159B8F30-AEB1-4F04-979A-030B1A6205D3}" destId="{D2B25D40-C657-4CCD-A956-180DA3338DA3}" srcOrd="2" destOrd="0" parTransId="{63CB8AEF-2406-4B84-ABE3-66FF061B8080}" sibTransId="{E556E6AC-5943-437D-BB71-B83016DAF210}"/>
    <dgm:cxn modelId="{6B07BF61-E7CE-449F-B02A-F23EAF7DABE8}" type="presOf" srcId="{8AB7B909-D97B-4E35-9719-0E8C99CFB42C}" destId="{E95AFD7B-40D6-456A-B55E-04F4568717BA}" srcOrd="1" destOrd="0" presId="urn:microsoft.com/office/officeart/2005/8/layout/cycle8"/>
    <dgm:cxn modelId="{54256589-EFEF-46A6-BBB8-16D69D5BB058}" type="presOf" srcId="{D2B25D40-C657-4CCD-A956-180DA3338DA3}" destId="{07DC7C64-892C-44BA-9C5B-F00E62436432}" srcOrd="1" destOrd="0" presId="urn:microsoft.com/office/officeart/2005/8/layout/cycle8"/>
    <dgm:cxn modelId="{0C61B586-7DE9-40FE-A30F-F4BE41B2B15B}" type="presOf" srcId="{159B8F30-AEB1-4F04-979A-030B1A6205D3}" destId="{75663AF3-EFEC-4355-A868-9ADB5966A290}" srcOrd="0" destOrd="0" presId="urn:microsoft.com/office/officeart/2005/8/layout/cycle8"/>
    <dgm:cxn modelId="{DCADCED7-95FB-48C8-85F5-D0916552AB53}" type="presOf" srcId="{136710CC-0F40-40FF-BE4B-7B9A906B8092}" destId="{662124F9-A637-4539-89EB-AAA7FE6B0065}" srcOrd="0" destOrd="0" presId="urn:microsoft.com/office/officeart/2005/8/layout/cycle8"/>
    <dgm:cxn modelId="{2AFE40A4-CF3A-4775-B10A-54713F660833}" srcId="{159B8F30-AEB1-4F04-979A-030B1A6205D3}" destId="{8AB7B909-D97B-4E35-9719-0E8C99CFB42C}" srcOrd="3" destOrd="0" parTransId="{BC3F1188-1B1D-462C-A256-E6E24D48A8F7}" sibTransId="{9724A392-45E6-4F03-9DDE-A9ED956E0EC7}"/>
    <dgm:cxn modelId="{C361E9A3-B583-4296-B5D2-87D048D61B1F}" type="presOf" srcId="{E502E70C-399C-4754-9475-39EDD07E1A79}" destId="{FBE0B3EB-E545-48CD-81E9-D442B03155D5}" srcOrd="0" destOrd="0" presId="urn:microsoft.com/office/officeart/2005/8/layout/cycle8"/>
    <dgm:cxn modelId="{8FE7D8D4-AF51-450C-98E9-3F5BDC35614A}" type="presOf" srcId="{D2B25D40-C657-4CCD-A956-180DA3338DA3}" destId="{13D81236-84A7-45D7-B680-309DA1BAF61C}" srcOrd="0" destOrd="0" presId="urn:microsoft.com/office/officeart/2005/8/layout/cycle8"/>
    <dgm:cxn modelId="{69238FA0-EC6A-42D3-BE46-01065AD194F8}" srcId="{159B8F30-AEB1-4F04-979A-030B1A6205D3}" destId="{E502E70C-399C-4754-9475-39EDD07E1A79}" srcOrd="1" destOrd="0" parTransId="{A990C46D-1E41-4CE1-9914-41139F517DD6}" sibTransId="{A3BC6990-FB4F-4983-8C4E-B0A497E758BD}"/>
    <dgm:cxn modelId="{0994ED50-32DD-4190-A593-9D8EAB889534}" srcId="{159B8F30-AEB1-4F04-979A-030B1A6205D3}" destId="{136710CC-0F40-40FF-BE4B-7B9A906B8092}" srcOrd="0" destOrd="0" parTransId="{A958F57E-C19D-47C6-93E9-C3D7EF5CE629}" sibTransId="{D994ADFB-28B0-4805-839D-578FBA4FC4BD}"/>
    <dgm:cxn modelId="{D08C9FD8-190E-441E-9232-A08E6C31504F}" type="presOf" srcId="{8AB7B909-D97B-4E35-9719-0E8C99CFB42C}" destId="{CBFEEB99-1B67-4926-B6A7-23B5EE971CF0}" srcOrd="0" destOrd="0" presId="urn:microsoft.com/office/officeart/2005/8/layout/cycle8"/>
    <dgm:cxn modelId="{F68C57A1-CC8D-4BFC-882E-77B30C225B64}" type="presOf" srcId="{E502E70C-399C-4754-9475-39EDD07E1A79}" destId="{2BE8D425-CD3C-49FB-A841-E796750CF84A}" srcOrd="1" destOrd="0" presId="urn:microsoft.com/office/officeart/2005/8/layout/cycle8"/>
    <dgm:cxn modelId="{73E61C7D-E962-4D29-B39E-14780E41CD2E}" type="presParOf" srcId="{75663AF3-EFEC-4355-A868-9ADB5966A290}" destId="{662124F9-A637-4539-89EB-AAA7FE6B0065}" srcOrd="0" destOrd="0" presId="urn:microsoft.com/office/officeart/2005/8/layout/cycle8"/>
    <dgm:cxn modelId="{A9BB9776-E388-487C-8D0F-D349F2F02259}" type="presParOf" srcId="{75663AF3-EFEC-4355-A868-9ADB5966A290}" destId="{E2EBBE4A-5799-4374-95F8-7310B798AA0F}" srcOrd="1" destOrd="0" presId="urn:microsoft.com/office/officeart/2005/8/layout/cycle8"/>
    <dgm:cxn modelId="{5A44446C-D889-4F5B-AE5D-96E1FD68FCE1}" type="presParOf" srcId="{75663AF3-EFEC-4355-A868-9ADB5966A290}" destId="{E0F6E134-AE8B-45D8-A714-817C9747D27E}" srcOrd="2" destOrd="0" presId="urn:microsoft.com/office/officeart/2005/8/layout/cycle8"/>
    <dgm:cxn modelId="{384873D2-7D54-4F9F-A26E-DB3DEE19C173}" type="presParOf" srcId="{75663AF3-EFEC-4355-A868-9ADB5966A290}" destId="{48FFDA03-0904-44D9-9BE6-9041EFBC178F}" srcOrd="3" destOrd="0" presId="urn:microsoft.com/office/officeart/2005/8/layout/cycle8"/>
    <dgm:cxn modelId="{53F5C619-2C8E-4984-A117-44293045705E}" type="presParOf" srcId="{75663AF3-EFEC-4355-A868-9ADB5966A290}" destId="{FBE0B3EB-E545-48CD-81E9-D442B03155D5}" srcOrd="4" destOrd="0" presId="urn:microsoft.com/office/officeart/2005/8/layout/cycle8"/>
    <dgm:cxn modelId="{855AAE38-212E-45F8-A210-0A3CF6EF85F4}" type="presParOf" srcId="{75663AF3-EFEC-4355-A868-9ADB5966A290}" destId="{49859C33-A56E-4641-839C-7E6DEB7CE8D9}" srcOrd="5" destOrd="0" presId="urn:microsoft.com/office/officeart/2005/8/layout/cycle8"/>
    <dgm:cxn modelId="{8DB1EA4C-6994-4128-9C28-7D025A2E8D8B}" type="presParOf" srcId="{75663AF3-EFEC-4355-A868-9ADB5966A290}" destId="{972E43B9-C655-4876-BD33-1595D53A00E3}" srcOrd="6" destOrd="0" presId="urn:microsoft.com/office/officeart/2005/8/layout/cycle8"/>
    <dgm:cxn modelId="{BD2CC769-5CAA-492A-9FEE-8E0880200711}" type="presParOf" srcId="{75663AF3-EFEC-4355-A868-9ADB5966A290}" destId="{2BE8D425-CD3C-49FB-A841-E796750CF84A}" srcOrd="7" destOrd="0" presId="urn:microsoft.com/office/officeart/2005/8/layout/cycle8"/>
    <dgm:cxn modelId="{2E3C1553-2353-4170-BA30-5DE6E734B724}" type="presParOf" srcId="{75663AF3-EFEC-4355-A868-9ADB5966A290}" destId="{13D81236-84A7-45D7-B680-309DA1BAF61C}" srcOrd="8" destOrd="0" presId="urn:microsoft.com/office/officeart/2005/8/layout/cycle8"/>
    <dgm:cxn modelId="{7309EECC-A5FE-4551-AB03-2991BE386028}" type="presParOf" srcId="{75663AF3-EFEC-4355-A868-9ADB5966A290}" destId="{2DB4D100-7667-43D6-A9BA-49A0400260E2}" srcOrd="9" destOrd="0" presId="urn:microsoft.com/office/officeart/2005/8/layout/cycle8"/>
    <dgm:cxn modelId="{6C02612C-1817-41AE-B9AB-D260CF4868F8}" type="presParOf" srcId="{75663AF3-EFEC-4355-A868-9ADB5966A290}" destId="{965BE88D-932C-41F9-90BB-E1D559228927}" srcOrd="10" destOrd="0" presId="urn:microsoft.com/office/officeart/2005/8/layout/cycle8"/>
    <dgm:cxn modelId="{9002EE1A-2A19-4447-82A3-73D4A20CB6AB}" type="presParOf" srcId="{75663AF3-EFEC-4355-A868-9ADB5966A290}" destId="{07DC7C64-892C-44BA-9C5B-F00E62436432}" srcOrd="11" destOrd="0" presId="urn:microsoft.com/office/officeart/2005/8/layout/cycle8"/>
    <dgm:cxn modelId="{6CA60D9D-A729-4AD2-8F92-BB7CB1F0AE1E}" type="presParOf" srcId="{75663AF3-EFEC-4355-A868-9ADB5966A290}" destId="{CBFEEB99-1B67-4926-B6A7-23B5EE971CF0}" srcOrd="12" destOrd="0" presId="urn:microsoft.com/office/officeart/2005/8/layout/cycle8"/>
    <dgm:cxn modelId="{6C6F7BBD-1777-4FDE-B5B1-F2ECE0668995}" type="presParOf" srcId="{75663AF3-EFEC-4355-A868-9ADB5966A290}" destId="{A087C5A8-AA3F-477F-B56A-25DCA1BE8EDB}" srcOrd="13" destOrd="0" presId="urn:microsoft.com/office/officeart/2005/8/layout/cycle8"/>
    <dgm:cxn modelId="{79201973-E6EC-4332-8591-AC9DEE6D7C8D}" type="presParOf" srcId="{75663AF3-EFEC-4355-A868-9ADB5966A290}" destId="{AAC52376-6242-454E-A98F-BF67942D13EC}" srcOrd="14" destOrd="0" presId="urn:microsoft.com/office/officeart/2005/8/layout/cycle8"/>
    <dgm:cxn modelId="{7D964DFE-42C1-451A-9526-4307B79A4340}" type="presParOf" srcId="{75663AF3-EFEC-4355-A868-9ADB5966A290}" destId="{E95AFD7B-40D6-456A-B55E-04F4568717BA}" srcOrd="15" destOrd="0" presId="urn:microsoft.com/office/officeart/2005/8/layout/cycle8"/>
    <dgm:cxn modelId="{09DAEBE8-3985-4E11-94BB-47E9C92E1888}" type="presParOf" srcId="{75663AF3-EFEC-4355-A868-9ADB5966A290}" destId="{766A3074-063D-4A8B-8220-9AC415744686}" srcOrd="16" destOrd="0" presId="urn:microsoft.com/office/officeart/2005/8/layout/cycle8"/>
    <dgm:cxn modelId="{D2523F2E-CE6D-484C-BA08-135E6085350C}" type="presParOf" srcId="{75663AF3-EFEC-4355-A868-9ADB5966A290}" destId="{A3AB133F-0156-490B-9DA1-B2911F6D1DF7}" srcOrd="17" destOrd="0" presId="urn:microsoft.com/office/officeart/2005/8/layout/cycle8"/>
    <dgm:cxn modelId="{E7E0D237-6CA1-4DA9-96DB-5A67D0465D0B}" type="presParOf" srcId="{75663AF3-EFEC-4355-A868-9ADB5966A290}" destId="{A23978F6-687E-4634-B7EF-B282EFA759C5}" srcOrd="18" destOrd="0" presId="urn:microsoft.com/office/officeart/2005/8/layout/cycle8"/>
    <dgm:cxn modelId="{96E8CD64-29FF-4060-B316-4C3CE18968D4}" type="presParOf" srcId="{75663AF3-EFEC-4355-A868-9ADB5966A290}" destId="{F8559A11-1328-4946-8F6A-ACC65817DA1F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124F9-A637-4539-89EB-AAA7FE6B0065}">
      <dsp:nvSpPr>
        <dsp:cNvPr id="0" name=""/>
        <dsp:cNvSpPr/>
      </dsp:nvSpPr>
      <dsp:spPr>
        <a:xfrm>
          <a:off x="527275" y="130357"/>
          <a:ext cx="1891050" cy="1891050"/>
        </a:xfrm>
        <a:prstGeom prst="pie">
          <a:avLst>
            <a:gd name="adj1" fmla="val 162000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tx1"/>
              </a:solidFill>
            </a:rPr>
            <a:t>DNA replicates.  Chromosome number doubles</a:t>
          </a:r>
        </a:p>
      </dsp:txBody>
      <dsp:txXfrm>
        <a:off x="1531108" y="522300"/>
        <a:ext cx="697887" cy="517787"/>
      </dsp:txXfrm>
    </dsp:sp>
    <dsp:sp modelId="{FBE0B3EB-E545-48CD-81E9-D442B03155D5}">
      <dsp:nvSpPr>
        <dsp:cNvPr id="0" name=""/>
        <dsp:cNvSpPr/>
      </dsp:nvSpPr>
      <dsp:spPr>
        <a:xfrm>
          <a:off x="527275" y="193842"/>
          <a:ext cx="1891050" cy="1891050"/>
        </a:xfrm>
        <a:prstGeom prst="pie">
          <a:avLst>
            <a:gd name="adj1" fmla="val 0"/>
            <a:gd name="adj2" fmla="val 54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>
              <a:solidFill>
                <a:schemeClr val="tx1"/>
              </a:solidFill>
            </a:rPr>
            <a:t>More growth</a:t>
          </a:r>
        </a:p>
      </dsp:txBody>
      <dsp:txXfrm>
        <a:off x="1531108" y="1175163"/>
        <a:ext cx="697887" cy="517787"/>
      </dsp:txXfrm>
    </dsp:sp>
    <dsp:sp modelId="{13D81236-84A7-45D7-B680-309DA1BAF61C}">
      <dsp:nvSpPr>
        <dsp:cNvPr id="0" name=""/>
        <dsp:cNvSpPr/>
      </dsp:nvSpPr>
      <dsp:spPr>
        <a:xfrm>
          <a:off x="463790" y="193842"/>
          <a:ext cx="1891050" cy="1891050"/>
        </a:xfrm>
        <a:prstGeom prst="pie">
          <a:avLst>
            <a:gd name="adj1" fmla="val 5400000"/>
            <a:gd name="adj2" fmla="val 10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tx1"/>
              </a:solidFill>
            </a:rPr>
            <a:t>Mitosis (cell division</a:t>
          </a:r>
          <a:r>
            <a:rPr lang="en-US" sz="1400" kern="1200" dirty="0">
              <a:solidFill>
                <a:schemeClr val="tx1"/>
              </a:solidFill>
            </a:rPr>
            <a:t>)</a:t>
          </a:r>
        </a:p>
      </dsp:txBody>
      <dsp:txXfrm>
        <a:off x="653120" y="1175163"/>
        <a:ext cx="697887" cy="517787"/>
      </dsp:txXfrm>
    </dsp:sp>
    <dsp:sp modelId="{CBFEEB99-1B67-4926-B6A7-23B5EE971CF0}">
      <dsp:nvSpPr>
        <dsp:cNvPr id="0" name=""/>
        <dsp:cNvSpPr/>
      </dsp:nvSpPr>
      <dsp:spPr>
        <a:xfrm>
          <a:off x="463790" y="130357"/>
          <a:ext cx="1891050" cy="1891050"/>
        </a:xfrm>
        <a:prstGeom prst="pie">
          <a:avLst>
            <a:gd name="adj1" fmla="val 108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>
              <a:solidFill>
                <a:schemeClr val="tx1"/>
              </a:solidFill>
            </a:rPr>
            <a:t>Growth, increase in sub-cellular structures</a:t>
          </a:r>
        </a:p>
      </dsp:txBody>
      <dsp:txXfrm>
        <a:off x="653120" y="522300"/>
        <a:ext cx="697887" cy="517787"/>
      </dsp:txXfrm>
    </dsp:sp>
    <dsp:sp modelId="{766A3074-063D-4A8B-8220-9AC415744686}">
      <dsp:nvSpPr>
        <dsp:cNvPr id="0" name=""/>
        <dsp:cNvSpPr/>
      </dsp:nvSpPr>
      <dsp:spPr>
        <a:xfrm>
          <a:off x="410210" y="13292"/>
          <a:ext cx="2125180" cy="2125180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AB133F-0156-490B-9DA1-B2911F6D1DF7}">
      <dsp:nvSpPr>
        <dsp:cNvPr id="0" name=""/>
        <dsp:cNvSpPr/>
      </dsp:nvSpPr>
      <dsp:spPr>
        <a:xfrm>
          <a:off x="410210" y="76777"/>
          <a:ext cx="2125180" cy="2125180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3978F6-687E-4634-B7EF-B282EFA759C5}">
      <dsp:nvSpPr>
        <dsp:cNvPr id="0" name=""/>
        <dsp:cNvSpPr/>
      </dsp:nvSpPr>
      <dsp:spPr>
        <a:xfrm>
          <a:off x="346725" y="76777"/>
          <a:ext cx="2125180" cy="2125180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559A11-1328-4946-8F6A-ACC65817DA1F}">
      <dsp:nvSpPr>
        <dsp:cNvPr id="0" name=""/>
        <dsp:cNvSpPr/>
      </dsp:nvSpPr>
      <dsp:spPr>
        <a:xfrm>
          <a:off x="346725" y="13292"/>
          <a:ext cx="2125180" cy="2125180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667710"/>
              </p:ext>
            </p:extLst>
          </p:nvPr>
        </p:nvGraphicFramePr>
        <p:xfrm>
          <a:off x="1" y="265270"/>
          <a:ext cx="6725254" cy="27970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23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24762">
                  <a:extLst>
                    <a:ext uri="{9D8B030D-6E8A-4147-A177-3AD203B41FA5}">
                      <a16:colId xmlns:a16="http://schemas.microsoft.com/office/drawing/2014/main" xmlns="" val="1721451895"/>
                    </a:ext>
                  </a:extLst>
                </a:gridCol>
                <a:gridCol w="524800">
                  <a:extLst>
                    <a:ext uri="{9D8B030D-6E8A-4147-A177-3AD203B41FA5}">
                      <a16:colId xmlns:a16="http://schemas.microsoft.com/office/drawing/2014/main" xmlns="" val="3779151069"/>
                    </a:ext>
                  </a:extLst>
                </a:gridCol>
                <a:gridCol w="877480">
                  <a:extLst>
                    <a:ext uri="{9D8B030D-6E8A-4147-A177-3AD203B41FA5}">
                      <a16:colId xmlns:a16="http://schemas.microsoft.com/office/drawing/2014/main" xmlns="" val="61583755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 Cell Structure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Eukaryotic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Prokaryotic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Cell Structure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Function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Animal Cells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Plant Cells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Bacterial Cells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Nucleus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Contains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genetic information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controls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functions of the cell.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Cell membrane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Controls what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enters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leaves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cell.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Cytoplasm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Where many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 activities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chemical reactions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within the cell occur.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Mitochondria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Provides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aerobic respiration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Ribosome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Synthesises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(makes)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proteins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Chloroplast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photosynthesis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occurs.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4651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Permanent vacuole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Used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store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other chemicals as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 sap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533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Cell wall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Strengthens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supports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cell.  (Made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cellulose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plants.)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35734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DNA loop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loop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DNA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not enclosed within a nucleus.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5319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Plasmid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 circle of DNA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may contain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genes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associated with antibiotic resistance.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86555266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450738"/>
              </p:ext>
            </p:extLst>
          </p:nvPr>
        </p:nvGraphicFramePr>
        <p:xfrm>
          <a:off x="0" y="0"/>
          <a:ext cx="179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Biology 1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: Cell Biology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619390"/>
              </p:ext>
            </p:extLst>
          </p:nvPr>
        </p:nvGraphicFramePr>
        <p:xfrm>
          <a:off x="0" y="3078688"/>
          <a:ext cx="6725254" cy="1831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8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333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Specialised Cells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Specialised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How structure relates to function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Sperm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Acrosome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contains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enzyme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break into egg;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tail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swim; many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mitochondria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provide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swim.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Nerve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transmit electrical impulses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over a distance.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Muscle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Contain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protein fibres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can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contract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when energy is available, making the cells shorter.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Root hair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Long extension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 surface area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 water and mineral uptake;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thin cell wall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Xylem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Waterproofed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 wall; cells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hollow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allow water to move through.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Phloem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Some cells have lots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mitochondria for active transport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; some cells have very little cytoplasm for sugars to move through easily.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4651167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64893"/>
            <a:ext cx="1966866" cy="9388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25920" b="12612"/>
          <a:stretch/>
        </p:blipFill>
        <p:spPr>
          <a:xfrm>
            <a:off x="7268596" y="243840"/>
            <a:ext cx="4403035" cy="2888353"/>
          </a:xfrm>
          <a:prstGeom prst="rect">
            <a:avLst/>
          </a:prstGeom>
        </p:spPr>
      </p:pic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551648"/>
              </p:ext>
            </p:extLst>
          </p:nvPr>
        </p:nvGraphicFramePr>
        <p:xfrm>
          <a:off x="6908801" y="3181840"/>
          <a:ext cx="5097670" cy="1587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66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910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Microscopy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Magnification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degree by which an object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enlarged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Magnification = </a:t>
                      </a:r>
                      <a:r>
                        <a:rPr lang="en-GB" sz="1000" b="1" i="0" u="sng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size of image__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                          size of real object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Resolution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ability of a microscope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distinguish detail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Light microscope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Basic microscope with a maximum magnification of 1500x.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Low resolution.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Electron microscope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Microscope with a much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higher magnification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(up to 500 000x) and resolving power than a light microscope. This means that it can be used to study cells in much finer detail.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268596" y="243840"/>
            <a:ext cx="4240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779883" y="243571"/>
            <a:ext cx="4240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2637" t="4339" r="10989" b="1635"/>
          <a:stretch/>
        </p:blipFill>
        <p:spPr>
          <a:xfrm>
            <a:off x="2178049" y="4988210"/>
            <a:ext cx="1866899" cy="11155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4571" y="5083000"/>
            <a:ext cx="1860578" cy="92594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86786" y="6103731"/>
            <a:ext cx="11086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 – Sperm cell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606839" y="6103731"/>
            <a:ext cx="11086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– Nerve cell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64038" y="6043819"/>
            <a:ext cx="12902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 – Root hair cell</a:t>
            </a: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592281"/>
              </p:ext>
            </p:extLst>
          </p:nvPr>
        </p:nvGraphicFramePr>
        <p:xfrm>
          <a:off x="6908801" y="4910545"/>
          <a:ext cx="5097669" cy="129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0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764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0697">
                  <a:extLst>
                    <a:ext uri="{9D8B030D-6E8A-4147-A177-3AD203B41FA5}">
                      <a16:colId xmlns:a16="http://schemas.microsoft.com/office/drawing/2014/main" xmlns="" val="1721451895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Orders of Magnitude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Unit Prefix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Size in metres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Standard Form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 Centimetre (cm)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0.01m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-2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Millimetre (mm)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0.001m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-3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 Micrometre (</a:t>
                      </a:r>
                      <a:r>
                        <a:rPr lang="el-G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μ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0.000001m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-6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</a:t>
                      </a:r>
                    </a:p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Nanometre (nm)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0.000000001m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</a:t>
                      </a:r>
                      <a:r>
                        <a:rPr lang="en-GB" sz="1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-9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</a:t>
                      </a:r>
                    </a:p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70797"/>
              </p:ext>
            </p:extLst>
          </p:nvPr>
        </p:nvGraphicFramePr>
        <p:xfrm>
          <a:off x="6285341" y="154222"/>
          <a:ext cx="5906659" cy="2349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87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926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95215">
                  <a:extLst>
                    <a:ext uri="{9D8B030D-6E8A-4147-A177-3AD203B41FA5}">
                      <a16:colId xmlns:a16="http://schemas.microsoft.com/office/drawing/2014/main" xmlns="" val="1721451895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7: Transport Across Membranes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Cell Structure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Definition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Uses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41 Diffusion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Spreading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out of the particles (gas/ solution) resulting in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net movement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 an area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higher concentration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an area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lower concentration.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Oxygen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dioxide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gas exchange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(leaves and alveoli).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Urea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into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blood plasma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excretion in the kidney.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42 Osmosis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diffusion of water from a dilute solution to a concentrated solution through a partially permeable membrane.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Movement of water into and out of cells.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43 Active Transport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movement of substances from a more dilute solution to a more concentrated solution (against a concentration gradient). Requires energy from respiration.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Absorption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mineral ions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(low concentration) from soil into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plant roots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Absorption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sugar molecules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 lower concentrations in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gut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into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blood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which has a higher sugar concentration.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566918"/>
              </p:ext>
            </p:extLst>
          </p:nvPr>
        </p:nvGraphicFramePr>
        <p:xfrm>
          <a:off x="6285341" y="2683081"/>
          <a:ext cx="5906659" cy="1184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85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48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8: Factors Affecting Diffusion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Factor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Explanation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44 Difference in concentrations (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concentration gradient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greater the difference in concentrations, the faster the rate of diffusion.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45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Particles move more quickly at higher temperatures, so rate of diffusion increases.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46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Surface area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membrane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greater the surface area the quicker the rate of diffusion.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999140"/>
              </p:ext>
            </p:extLst>
          </p:nvPr>
        </p:nvGraphicFramePr>
        <p:xfrm>
          <a:off x="6285340" y="4046597"/>
          <a:ext cx="5906659" cy="933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5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241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510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9: Adaptations of Exchange Surfaces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47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Large surface area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48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Thin membrane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provide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short diffusion path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49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Ventilation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(in animals for gas exchange – maintains a concentration gradient)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50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Efficient blood supply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(in animals – maintains a concentration gradient)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368732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40560"/>
              </p:ext>
            </p:extLst>
          </p:nvPr>
        </p:nvGraphicFramePr>
        <p:xfrm>
          <a:off x="178309" y="2590499"/>
          <a:ext cx="5811297" cy="27015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14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692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0597">
                  <a:extLst>
                    <a:ext uri="{9D8B030D-6E8A-4147-A177-3AD203B41FA5}">
                      <a16:colId xmlns:a16="http://schemas.microsoft.com/office/drawing/2014/main" xmlns="" val="1721451895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6: Stem Cells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6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Stem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Properties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Uses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36 Embryonic stem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divide into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most types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cell.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Therapeutic cloning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– embryonic stem cells produced with same genes as patient.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rejection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37 Adult stem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divide into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limited number of cells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bone marrow stem cells can form various blood cells.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38 Meristem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Found in plants.  Can differentiate (divide) into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any type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plant cell.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Clone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rare species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prevent extinction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Crops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with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special features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be clones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8957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Pros and Cons of Using Stem Cells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51623770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39 Pros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Treatment of diseases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such as diabetes, dementia and paralysis.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00041614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40 Cons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Ethical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religious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objections.  Can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transfer viruses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held within cells.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8606232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383951"/>
              </p:ext>
            </p:extLst>
          </p:nvPr>
        </p:nvGraphicFramePr>
        <p:xfrm>
          <a:off x="3210647" y="154222"/>
          <a:ext cx="2778959" cy="2039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0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519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418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5: Mitosis and the Cell Cycle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111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31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Number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sub-cellular structures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(e.g.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ribosomes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mitochondria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increase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22418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32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Number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chromosomes double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111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33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One set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chromosomes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pulled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each end of the cell.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730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34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nucleus divides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3687323"/>
                  </a:ext>
                </a:extLst>
              </a:tr>
              <a:tr h="43111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35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Cytoplasm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 membranes divide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form two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identical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20296344"/>
                  </a:ext>
                </a:extLst>
              </a:tr>
            </a:tbl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59861588"/>
              </p:ext>
            </p:extLst>
          </p:nvPr>
        </p:nvGraphicFramePr>
        <p:xfrm>
          <a:off x="570951" y="104574"/>
          <a:ext cx="2918117" cy="2251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00055" y="1852623"/>
            <a:ext cx="12902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 – Cell cycle</a:t>
            </a:r>
          </a:p>
        </p:txBody>
      </p:sp>
    </p:spTree>
    <p:extLst>
      <p:ext uri="{BB962C8B-B14F-4D97-AF65-F5344CB8AC3E}">
        <p14:creationId xmlns:p14="http://schemas.microsoft.com/office/powerpoint/2010/main" val="2174077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37393</TotalTime>
  <Words>910</Words>
  <Application>Microsoft Office PowerPoint</Application>
  <PresentationFormat>Custom</PresentationFormat>
  <Paragraphs>161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279</cp:revision>
  <cp:lastPrinted>2017-02-09T08:23:56Z</cp:lastPrinted>
  <dcterms:created xsi:type="dcterms:W3CDTF">2015-01-26T16:03:09Z</dcterms:created>
  <dcterms:modified xsi:type="dcterms:W3CDTF">2018-06-06T12:13:03Z</dcterms:modified>
</cp:coreProperties>
</file>