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82" r:id="rId2"/>
    <p:sldId id="283" r:id="rId3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68" autoAdjust="0"/>
    <p:restoredTop sz="98354" autoAdjust="0"/>
  </p:normalViewPr>
  <p:slideViewPr>
    <p:cSldViewPr snapToGrid="0" showGuides="1">
      <p:cViewPr>
        <p:scale>
          <a:sx n="81" d="100"/>
          <a:sy n="81" d="100"/>
        </p:scale>
        <p:origin x="-282" y="-36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C46E89-C93C-473F-9DCA-F99014AED384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8EC0E686-E246-442D-8B6E-49E6C46FCA59}">
      <dgm:prSet phldrT="[Text]" custT="1"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10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7 Stimulus – a </a:t>
          </a:r>
          <a:r>
            <a:rPr lang="en-US" sz="10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change</a:t>
          </a:r>
          <a:r>
            <a:rPr lang="en-US" sz="10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in the </a:t>
          </a:r>
          <a:r>
            <a:rPr lang="en-US" sz="10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environment</a:t>
          </a:r>
          <a:endParaRPr lang="en-US" sz="1000" b="1" dirty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AD0E6012-0EE2-4590-9144-E5AF278DABB5}" type="parTrans" cxnId="{36E74A33-2A37-43FC-8566-33FB40F1DAB4}">
      <dgm:prSet/>
      <dgm:spPr/>
      <dgm:t>
        <a:bodyPr/>
        <a:lstStyle/>
        <a:p>
          <a:endParaRPr lang="en-US"/>
        </a:p>
      </dgm:t>
    </dgm:pt>
    <dgm:pt modelId="{7E663C54-6965-465C-8DCF-12FB7408DF41}" type="sibTrans" cxnId="{36E74A33-2A37-43FC-8566-33FB40F1DAB4}">
      <dgm:prSet/>
      <dgm:spPr>
        <a:solidFill>
          <a:schemeClr val="tx1"/>
        </a:solidFill>
        <a:ln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EBAC679F-0446-400B-8F35-7F3FED777DAC}">
      <dgm:prSet phldrT="[Text]" custT="1"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10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8 Receptor – </a:t>
          </a:r>
          <a:r>
            <a:rPr lang="en-US" sz="10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detects a stimulus</a:t>
          </a:r>
          <a:r>
            <a:rPr lang="en-US" sz="10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	</a:t>
          </a:r>
          <a:endParaRPr lang="en-US" sz="1000" dirty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67093AF2-466B-44A1-BF5F-36135B189EED}" type="parTrans" cxnId="{0D9FEBD0-7B28-424C-99D0-83559DBE0C7B}">
      <dgm:prSet/>
      <dgm:spPr/>
      <dgm:t>
        <a:bodyPr/>
        <a:lstStyle/>
        <a:p>
          <a:endParaRPr lang="en-US"/>
        </a:p>
      </dgm:t>
    </dgm:pt>
    <dgm:pt modelId="{4C3F8DEF-2448-46E5-A0CB-6C825EEFC36D}" type="sibTrans" cxnId="{0D9FEBD0-7B28-424C-99D0-83559DBE0C7B}">
      <dgm:prSet/>
      <dgm:spPr>
        <a:solidFill>
          <a:schemeClr val="tx1"/>
        </a:solidFill>
        <a:ln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90855E33-E80A-4379-B747-1C6DC1A0A4F1}">
      <dgm:prSet phldrT="[Text]" custT="1"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10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9 Sensory neuron – </a:t>
          </a:r>
          <a:r>
            <a:rPr lang="en-US" sz="10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transmits</a:t>
          </a:r>
          <a:r>
            <a:rPr lang="en-US" sz="10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electrical impulse travels </a:t>
          </a:r>
          <a:r>
            <a:rPr lang="en-US" sz="10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to the CNS</a:t>
          </a:r>
          <a:endParaRPr lang="en-US" sz="1000" b="1" dirty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6AD90DDE-2515-438E-883C-3C92A1B77239}" type="parTrans" cxnId="{6BC083AD-08A2-47BA-8C5D-6194003BCBC8}">
      <dgm:prSet/>
      <dgm:spPr/>
      <dgm:t>
        <a:bodyPr/>
        <a:lstStyle/>
        <a:p>
          <a:endParaRPr lang="en-US"/>
        </a:p>
      </dgm:t>
    </dgm:pt>
    <dgm:pt modelId="{FF51507E-8670-4BEA-B6BF-9E7B7D715E42}" type="sibTrans" cxnId="{6BC083AD-08A2-47BA-8C5D-6194003BCBC8}">
      <dgm:prSet/>
      <dgm:spPr>
        <a:solidFill>
          <a:schemeClr val="tx1"/>
        </a:solidFill>
        <a:ln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6636BAAF-CC3E-4AF1-A809-98EEDC63F8D7}">
      <dgm:prSet phldrT="[Text]" custT="1"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10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10 Relay neuron – in the </a:t>
          </a:r>
          <a:r>
            <a:rPr lang="en-US" sz="10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spinal cord</a:t>
          </a:r>
          <a:r>
            <a:rPr lang="en-US" sz="10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.  Transmits electrical impulses </a:t>
          </a:r>
          <a:r>
            <a:rPr lang="en-US" sz="10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from the sensory to the motor neuron</a:t>
          </a:r>
          <a:endParaRPr lang="en-US" sz="1000" b="1" dirty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69E5DB8D-0A05-4E74-828E-B70FB65EB600}" type="parTrans" cxnId="{7EAE91B6-D85E-4123-A3AD-805F2F8CA431}">
      <dgm:prSet/>
      <dgm:spPr/>
      <dgm:t>
        <a:bodyPr/>
        <a:lstStyle/>
        <a:p>
          <a:endParaRPr lang="en-US"/>
        </a:p>
      </dgm:t>
    </dgm:pt>
    <dgm:pt modelId="{7DCD1391-FEBE-4E3A-A5B4-FFE312766AA7}" type="sibTrans" cxnId="{7EAE91B6-D85E-4123-A3AD-805F2F8CA431}">
      <dgm:prSet/>
      <dgm:spPr>
        <a:solidFill>
          <a:schemeClr val="tx1"/>
        </a:solidFill>
        <a:ln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0CA0E120-1712-4048-AD37-E350A58868C0}">
      <dgm:prSet phldrT="[Text]" custT="1"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10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11 Motor neuron – transmits impulses from </a:t>
          </a:r>
          <a:r>
            <a:rPr lang="en-US" sz="10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CNS</a:t>
          </a:r>
          <a:r>
            <a:rPr lang="en-US" sz="10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10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to effector</a:t>
          </a:r>
          <a:endParaRPr lang="en-US" sz="1000" b="1" dirty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52A07E01-010C-4C69-8AF8-228DA83A96AF}" type="parTrans" cxnId="{821F411A-A3D3-444D-A7E5-3486FB993F2D}">
      <dgm:prSet/>
      <dgm:spPr/>
      <dgm:t>
        <a:bodyPr/>
        <a:lstStyle/>
        <a:p>
          <a:endParaRPr lang="en-US"/>
        </a:p>
      </dgm:t>
    </dgm:pt>
    <dgm:pt modelId="{D4AEE1FD-F708-4BC1-A8B0-16D0130DEEF9}" type="sibTrans" cxnId="{821F411A-A3D3-444D-A7E5-3486FB993F2D}">
      <dgm:prSet/>
      <dgm:spPr>
        <a:solidFill>
          <a:schemeClr val="tx1"/>
        </a:solidFill>
        <a:ln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5AA67F19-B6A1-4764-8522-CD245DBB9B95}">
      <dgm:prSet phldrT="[Text]" custT="1"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10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12 Effector – produces a </a:t>
          </a:r>
          <a:r>
            <a:rPr lang="en-US" sz="10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response</a:t>
          </a:r>
          <a:r>
            <a:rPr lang="en-US" sz="10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.  Can be a </a:t>
          </a:r>
          <a:r>
            <a:rPr lang="en-US" sz="10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muscle</a:t>
          </a:r>
          <a:r>
            <a:rPr lang="en-US" sz="10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or </a:t>
          </a:r>
          <a:r>
            <a:rPr lang="en-US" sz="10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gland</a:t>
          </a:r>
          <a:endParaRPr lang="en-US" sz="1000" b="1" dirty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E8CEE48D-B632-49D9-B4FF-F6C016FC8431}" type="parTrans" cxnId="{DE990042-5EFA-43DC-8DC9-A1F0615217E9}">
      <dgm:prSet/>
      <dgm:spPr/>
      <dgm:t>
        <a:bodyPr/>
        <a:lstStyle/>
        <a:p>
          <a:endParaRPr lang="en-US"/>
        </a:p>
      </dgm:t>
    </dgm:pt>
    <dgm:pt modelId="{7260EAFA-077F-49F9-A8B1-91E690B1E1EF}" type="sibTrans" cxnId="{DE990042-5EFA-43DC-8DC9-A1F0615217E9}">
      <dgm:prSet/>
      <dgm:spPr>
        <a:solidFill>
          <a:schemeClr val="tx1"/>
        </a:solidFill>
        <a:ln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A94E7DD6-2231-4305-8FE1-9E6E7602EB2F}">
      <dgm:prSet phldrT="[Text]" custT="1"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10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13 Response – the </a:t>
          </a:r>
          <a:r>
            <a:rPr lang="en-US" sz="10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change</a:t>
          </a:r>
          <a:r>
            <a:rPr lang="en-US" sz="10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in response to the stimulus</a:t>
          </a:r>
          <a:endParaRPr lang="en-US" sz="1000" dirty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FBCDE1A8-6F3B-46BC-A9D6-F85B41062371}" type="parTrans" cxnId="{92B1C587-82BA-4B41-97C6-EF7CC615408B}">
      <dgm:prSet/>
      <dgm:spPr/>
      <dgm:t>
        <a:bodyPr/>
        <a:lstStyle/>
        <a:p>
          <a:endParaRPr lang="en-US"/>
        </a:p>
      </dgm:t>
    </dgm:pt>
    <dgm:pt modelId="{813ED8D9-2A99-4EF1-92A1-97368B8D3FA0}" type="sibTrans" cxnId="{92B1C587-82BA-4B41-97C6-EF7CC615408B}">
      <dgm:prSet/>
      <dgm:spPr/>
      <dgm:t>
        <a:bodyPr/>
        <a:lstStyle/>
        <a:p>
          <a:endParaRPr lang="en-US"/>
        </a:p>
      </dgm:t>
    </dgm:pt>
    <dgm:pt modelId="{6D512ABB-3FA2-4521-94A7-28A63362160E}" type="pres">
      <dgm:prSet presAssocID="{E8C46E89-C93C-473F-9DCA-F99014AED384}" presName="linearFlow" presStyleCnt="0">
        <dgm:presLayoutVars>
          <dgm:resizeHandles val="exact"/>
        </dgm:presLayoutVars>
      </dgm:prSet>
      <dgm:spPr/>
    </dgm:pt>
    <dgm:pt modelId="{1F65E38D-F1D3-4564-8BA3-BFC3E0DE3986}" type="pres">
      <dgm:prSet presAssocID="{8EC0E686-E246-442D-8B6E-49E6C46FCA59}" presName="node" presStyleLbl="node1" presStyleIdx="0" presStyleCnt="7" custScaleX="1399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4209CA5-E299-4F97-A4FC-73BFC0D190AC}" type="pres">
      <dgm:prSet presAssocID="{7E663C54-6965-465C-8DCF-12FB7408DF41}" presName="sibTrans" presStyleLbl="sibTrans2D1" presStyleIdx="0" presStyleCnt="6"/>
      <dgm:spPr/>
      <dgm:t>
        <a:bodyPr/>
        <a:lstStyle/>
        <a:p>
          <a:endParaRPr lang="en-US"/>
        </a:p>
      </dgm:t>
    </dgm:pt>
    <dgm:pt modelId="{55326FA7-B67E-43C8-A47E-31E67621D277}" type="pres">
      <dgm:prSet presAssocID="{7E663C54-6965-465C-8DCF-12FB7408DF41}" presName="connectorText" presStyleLbl="sibTrans2D1" presStyleIdx="0" presStyleCnt="6"/>
      <dgm:spPr/>
      <dgm:t>
        <a:bodyPr/>
        <a:lstStyle/>
        <a:p>
          <a:endParaRPr lang="en-US"/>
        </a:p>
      </dgm:t>
    </dgm:pt>
    <dgm:pt modelId="{8B5E2475-1D64-471A-8E3F-188691F9DB47}" type="pres">
      <dgm:prSet presAssocID="{EBAC679F-0446-400B-8F35-7F3FED777DAC}" presName="node" presStyleLbl="node1" presStyleIdx="1" presStyleCnt="7" custScaleX="1399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E304F2-75A7-4571-AE70-DA5EB12723CA}" type="pres">
      <dgm:prSet presAssocID="{4C3F8DEF-2448-46E5-A0CB-6C825EEFC36D}" presName="sibTrans" presStyleLbl="sibTrans2D1" presStyleIdx="1" presStyleCnt="6"/>
      <dgm:spPr/>
      <dgm:t>
        <a:bodyPr/>
        <a:lstStyle/>
        <a:p>
          <a:endParaRPr lang="en-US"/>
        </a:p>
      </dgm:t>
    </dgm:pt>
    <dgm:pt modelId="{7E6AE510-35E6-42E4-971C-2EBF037E571C}" type="pres">
      <dgm:prSet presAssocID="{4C3F8DEF-2448-46E5-A0CB-6C825EEFC36D}" presName="connectorText" presStyleLbl="sibTrans2D1" presStyleIdx="1" presStyleCnt="6"/>
      <dgm:spPr/>
      <dgm:t>
        <a:bodyPr/>
        <a:lstStyle/>
        <a:p>
          <a:endParaRPr lang="en-US"/>
        </a:p>
      </dgm:t>
    </dgm:pt>
    <dgm:pt modelId="{BA01CC67-36CF-4FCD-A980-E1C8769B1EF7}" type="pres">
      <dgm:prSet presAssocID="{90855E33-E80A-4379-B747-1C6DC1A0A4F1}" presName="node" presStyleLbl="node1" presStyleIdx="2" presStyleCnt="7" custScaleX="141570" custScaleY="15570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8EEE417-AEFE-4B37-AB7D-5C46C42C701C}" type="pres">
      <dgm:prSet presAssocID="{FF51507E-8670-4BEA-B6BF-9E7B7D715E42}" presName="sibTrans" presStyleLbl="sibTrans2D1" presStyleIdx="2" presStyleCnt="6"/>
      <dgm:spPr/>
      <dgm:t>
        <a:bodyPr/>
        <a:lstStyle/>
        <a:p>
          <a:endParaRPr lang="en-US"/>
        </a:p>
      </dgm:t>
    </dgm:pt>
    <dgm:pt modelId="{84574311-D996-4374-AE34-02C4F758DC90}" type="pres">
      <dgm:prSet presAssocID="{FF51507E-8670-4BEA-B6BF-9E7B7D715E42}" presName="connectorText" presStyleLbl="sibTrans2D1" presStyleIdx="2" presStyleCnt="6"/>
      <dgm:spPr/>
      <dgm:t>
        <a:bodyPr/>
        <a:lstStyle/>
        <a:p>
          <a:endParaRPr lang="en-US"/>
        </a:p>
      </dgm:t>
    </dgm:pt>
    <dgm:pt modelId="{6D891AA0-83EE-4F17-9AD4-7B0328F4A1D8}" type="pres">
      <dgm:prSet presAssocID="{6636BAAF-CC3E-4AF1-A809-98EEDC63F8D7}" presName="node" presStyleLbl="node1" presStyleIdx="3" presStyleCnt="7" custScaleX="137733" custScaleY="17312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85640D2-A78E-4D33-B1F3-9BD11A9EEF11}" type="pres">
      <dgm:prSet presAssocID="{7DCD1391-FEBE-4E3A-A5B4-FFE312766AA7}" presName="sibTrans" presStyleLbl="sibTrans2D1" presStyleIdx="3" presStyleCnt="6"/>
      <dgm:spPr/>
      <dgm:t>
        <a:bodyPr/>
        <a:lstStyle/>
        <a:p>
          <a:endParaRPr lang="en-US"/>
        </a:p>
      </dgm:t>
    </dgm:pt>
    <dgm:pt modelId="{3C683C45-059E-4DB8-B342-1A2FBB9E6BA9}" type="pres">
      <dgm:prSet presAssocID="{7DCD1391-FEBE-4E3A-A5B4-FFE312766AA7}" presName="connectorText" presStyleLbl="sibTrans2D1" presStyleIdx="3" presStyleCnt="6"/>
      <dgm:spPr/>
      <dgm:t>
        <a:bodyPr/>
        <a:lstStyle/>
        <a:p>
          <a:endParaRPr lang="en-US"/>
        </a:p>
      </dgm:t>
    </dgm:pt>
    <dgm:pt modelId="{3C67492F-2EF5-4BF1-BC5D-F7A2DE72688A}" type="pres">
      <dgm:prSet presAssocID="{0CA0E120-1712-4048-AD37-E350A58868C0}" presName="node" presStyleLbl="node1" presStyleIdx="4" presStyleCnt="7" custScaleX="13952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6E867B-F238-46CC-AC39-1B210D6BA301}" type="pres">
      <dgm:prSet presAssocID="{D4AEE1FD-F708-4BC1-A8B0-16D0130DEEF9}" presName="sibTrans" presStyleLbl="sibTrans2D1" presStyleIdx="4" presStyleCnt="6"/>
      <dgm:spPr/>
      <dgm:t>
        <a:bodyPr/>
        <a:lstStyle/>
        <a:p>
          <a:endParaRPr lang="en-US"/>
        </a:p>
      </dgm:t>
    </dgm:pt>
    <dgm:pt modelId="{8D774620-63D3-4D18-A625-244FCE69483D}" type="pres">
      <dgm:prSet presAssocID="{D4AEE1FD-F708-4BC1-A8B0-16D0130DEEF9}" presName="connectorText" presStyleLbl="sibTrans2D1" presStyleIdx="4" presStyleCnt="6"/>
      <dgm:spPr/>
      <dgm:t>
        <a:bodyPr/>
        <a:lstStyle/>
        <a:p>
          <a:endParaRPr lang="en-US"/>
        </a:p>
      </dgm:t>
    </dgm:pt>
    <dgm:pt modelId="{F202BCD5-1781-413E-A534-8F3E6D2E52B6}" type="pres">
      <dgm:prSet presAssocID="{5AA67F19-B6A1-4764-8522-CD245DBB9B95}" presName="node" presStyleLbl="node1" presStyleIdx="5" presStyleCnt="7" custScaleX="136454" custScaleY="12109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9B4FF2A-83C4-403B-A28C-27B4A0D5AABD}" type="pres">
      <dgm:prSet presAssocID="{7260EAFA-077F-49F9-A8B1-91E690B1E1EF}" presName="sibTrans" presStyleLbl="sibTrans2D1" presStyleIdx="5" presStyleCnt="6"/>
      <dgm:spPr/>
      <dgm:t>
        <a:bodyPr/>
        <a:lstStyle/>
        <a:p>
          <a:endParaRPr lang="en-US"/>
        </a:p>
      </dgm:t>
    </dgm:pt>
    <dgm:pt modelId="{A5B2114C-42E8-4138-A901-F564DE693543}" type="pres">
      <dgm:prSet presAssocID="{7260EAFA-077F-49F9-A8B1-91E690B1E1EF}" presName="connectorText" presStyleLbl="sibTrans2D1" presStyleIdx="5" presStyleCnt="6"/>
      <dgm:spPr/>
      <dgm:t>
        <a:bodyPr/>
        <a:lstStyle/>
        <a:p>
          <a:endParaRPr lang="en-US"/>
        </a:p>
      </dgm:t>
    </dgm:pt>
    <dgm:pt modelId="{3D8CE9A2-DAF5-4278-B817-B74448F33DEB}" type="pres">
      <dgm:prSet presAssocID="{A94E7DD6-2231-4305-8FE1-9E6E7602EB2F}" presName="node" presStyleLbl="node1" presStyleIdx="6" presStyleCnt="7" custScaleX="13543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00CDA9B-A7D0-4C25-A54F-4A88B7976DC4}" type="presOf" srcId="{E8C46E89-C93C-473F-9DCA-F99014AED384}" destId="{6D512ABB-3FA2-4521-94A7-28A63362160E}" srcOrd="0" destOrd="0" presId="urn:microsoft.com/office/officeart/2005/8/layout/process2"/>
    <dgm:cxn modelId="{0B62BA5B-82BB-4D7F-8B35-5ADE8087F55C}" type="presOf" srcId="{FF51507E-8670-4BEA-B6BF-9E7B7D715E42}" destId="{84574311-D996-4374-AE34-02C4F758DC90}" srcOrd="1" destOrd="0" presId="urn:microsoft.com/office/officeart/2005/8/layout/process2"/>
    <dgm:cxn modelId="{95DD0CC2-6BFD-47A5-BB81-5256BB01D1AE}" type="presOf" srcId="{7E663C54-6965-465C-8DCF-12FB7408DF41}" destId="{74209CA5-E299-4F97-A4FC-73BFC0D190AC}" srcOrd="0" destOrd="0" presId="urn:microsoft.com/office/officeart/2005/8/layout/process2"/>
    <dgm:cxn modelId="{E3447923-53AC-4E2D-9139-A7B3ABDBE395}" type="presOf" srcId="{4C3F8DEF-2448-46E5-A0CB-6C825EEFC36D}" destId="{24E304F2-75A7-4571-AE70-DA5EB12723CA}" srcOrd="0" destOrd="0" presId="urn:microsoft.com/office/officeart/2005/8/layout/process2"/>
    <dgm:cxn modelId="{8B74741C-FB10-4BDB-83BF-5C5D9E80DA61}" type="presOf" srcId="{7E663C54-6965-465C-8DCF-12FB7408DF41}" destId="{55326FA7-B67E-43C8-A47E-31E67621D277}" srcOrd="1" destOrd="0" presId="urn:microsoft.com/office/officeart/2005/8/layout/process2"/>
    <dgm:cxn modelId="{3537EDD8-1E41-4693-BD54-427C471C9002}" type="presOf" srcId="{6636BAAF-CC3E-4AF1-A809-98EEDC63F8D7}" destId="{6D891AA0-83EE-4F17-9AD4-7B0328F4A1D8}" srcOrd="0" destOrd="0" presId="urn:microsoft.com/office/officeart/2005/8/layout/process2"/>
    <dgm:cxn modelId="{CA71740C-A881-44C1-BF45-741B8BC21CF5}" type="presOf" srcId="{D4AEE1FD-F708-4BC1-A8B0-16D0130DEEF9}" destId="{8D774620-63D3-4D18-A625-244FCE69483D}" srcOrd="1" destOrd="0" presId="urn:microsoft.com/office/officeart/2005/8/layout/process2"/>
    <dgm:cxn modelId="{821F411A-A3D3-444D-A7E5-3486FB993F2D}" srcId="{E8C46E89-C93C-473F-9DCA-F99014AED384}" destId="{0CA0E120-1712-4048-AD37-E350A58868C0}" srcOrd="4" destOrd="0" parTransId="{52A07E01-010C-4C69-8AF8-228DA83A96AF}" sibTransId="{D4AEE1FD-F708-4BC1-A8B0-16D0130DEEF9}"/>
    <dgm:cxn modelId="{6BC083AD-08A2-47BA-8C5D-6194003BCBC8}" srcId="{E8C46E89-C93C-473F-9DCA-F99014AED384}" destId="{90855E33-E80A-4379-B747-1C6DC1A0A4F1}" srcOrd="2" destOrd="0" parTransId="{6AD90DDE-2515-438E-883C-3C92A1B77239}" sibTransId="{FF51507E-8670-4BEA-B6BF-9E7B7D715E42}"/>
    <dgm:cxn modelId="{4E7ED982-A17C-4345-A0FF-9E06EF05D6C7}" type="presOf" srcId="{D4AEE1FD-F708-4BC1-A8B0-16D0130DEEF9}" destId="{CA6E867B-F238-46CC-AC39-1B210D6BA301}" srcOrd="0" destOrd="0" presId="urn:microsoft.com/office/officeart/2005/8/layout/process2"/>
    <dgm:cxn modelId="{BC53CE6E-9DE0-40BC-8E4C-4F05ED85BD49}" type="presOf" srcId="{7260EAFA-077F-49F9-A8B1-91E690B1E1EF}" destId="{A5B2114C-42E8-4138-A901-F564DE693543}" srcOrd="1" destOrd="0" presId="urn:microsoft.com/office/officeart/2005/8/layout/process2"/>
    <dgm:cxn modelId="{E5552B79-CFBC-40DD-BD6E-D6A14046287B}" type="presOf" srcId="{EBAC679F-0446-400B-8F35-7F3FED777DAC}" destId="{8B5E2475-1D64-471A-8E3F-188691F9DB47}" srcOrd="0" destOrd="0" presId="urn:microsoft.com/office/officeart/2005/8/layout/process2"/>
    <dgm:cxn modelId="{36E74A33-2A37-43FC-8566-33FB40F1DAB4}" srcId="{E8C46E89-C93C-473F-9DCA-F99014AED384}" destId="{8EC0E686-E246-442D-8B6E-49E6C46FCA59}" srcOrd="0" destOrd="0" parTransId="{AD0E6012-0EE2-4590-9144-E5AF278DABB5}" sibTransId="{7E663C54-6965-465C-8DCF-12FB7408DF41}"/>
    <dgm:cxn modelId="{16342C75-7109-48E8-826E-3A6F3DC1443E}" type="presOf" srcId="{7DCD1391-FEBE-4E3A-A5B4-FFE312766AA7}" destId="{685640D2-A78E-4D33-B1F3-9BD11A9EEF11}" srcOrd="0" destOrd="0" presId="urn:microsoft.com/office/officeart/2005/8/layout/process2"/>
    <dgm:cxn modelId="{344D593E-114E-4EFA-BB47-AB59EAC26545}" type="presOf" srcId="{7260EAFA-077F-49F9-A8B1-91E690B1E1EF}" destId="{49B4FF2A-83C4-403B-A28C-27B4A0D5AABD}" srcOrd="0" destOrd="0" presId="urn:microsoft.com/office/officeart/2005/8/layout/process2"/>
    <dgm:cxn modelId="{FB6CD399-B3D8-42B4-BCE1-4CE062D9812C}" type="presOf" srcId="{5AA67F19-B6A1-4764-8522-CD245DBB9B95}" destId="{F202BCD5-1781-413E-A534-8F3E6D2E52B6}" srcOrd="0" destOrd="0" presId="urn:microsoft.com/office/officeart/2005/8/layout/process2"/>
    <dgm:cxn modelId="{C9C3583D-789B-403C-828C-AA05BB0083B1}" type="presOf" srcId="{FF51507E-8670-4BEA-B6BF-9E7B7D715E42}" destId="{78EEE417-AEFE-4B37-AB7D-5C46C42C701C}" srcOrd="0" destOrd="0" presId="urn:microsoft.com/office/officeart/2005/8/layout/process2"/>
    <dgm:cxn modelId="{0D9FEBD0-7B28-424C-99D0-83559DBE0C7B}" srcId="{E8C46E89-C93C-473F-9DCA-F99014AED384}" destId="{EBAC679F-0446-400B-8F35-7F3FED777DAC}" srcOrd="1" destOrd="0" parTransId="{67093AF2-466B-44A1-BF5F-36135B189EED}" sibTransId="{4C3F8DEF-2448-46E5-A0CB-6C825EEFC36D}"/>
    <dgm:cxn modelId="{8CFB1F3E-3E4C-476D-BBEE-38A31A1431C5}" type="presOf" srcId="{8EC0E686-E246-442D-8B6E-49E6C46FCA59}" destId="{1F65E38D-F1D3-4564-8BA3-BFC3E0DE3986}" srcOrd="0" destOrd="0" presId="urn:microsoft.com/office/officeart/2005/8/layout/process2"/>
    <dgm:cxn modelId="{7EAE91B6-D85E-4123-A3AD-805F2F8CA431}" srcId="{E8C46E89-C93C-473F-9DCA-F99014AED384}" destId="{6636BAAF-CC3E-4AF1-A809-98EEDC63F8D7}" srcOrd="3" destOrd="0" parTransId="{69E5DB8D-0A05-4E74-828E-B70FB65EB600}" sibTransId="{7DCD1391-FEBE-4E3A-A5B4-FFE312766AA7}"/>
    <dgm:cxn modelId="{0067C7C6-E0C2-4289-A58E-C5CDA0E300EB}" type="presOf" srcId="{0CA0E120-1712-4048-AD37-E350A58868C0}" destId="{3C67492F-2EF5-4BF1-BC5D-F7A2DE72688A}" srcOrd="0" destOrd="0" presId="urn:microsoft.com/office/officeart/2005/8/layout/process2"/>
    <dgm:cxn modelId="{DE990042-5EFA-43DC-8DC9-A1F0615217E9}" srcId="{E8C46E89-C93C-473F-9DCA-F99014AED384}" destId="{5AA67F19-B6A1-4764-8522-CD245DBB9B95}" srcOrd="5" destOrd="0" parTransId="{E8CEE48D-B632-49D9-B4FF-F6C016FC8431}" sibTransId="{7260EAFA-077F-49F9-A8B1-91E690B1E1EF}"/>
    <dgm:cxn modelId="{022779E9-AECE-49D3-AC54-D40CD2FA0277}" type="presOf" srcId="{4C3F8DEF-2448-46E5-A0CB-6C825EEFC36D}" destId="{7E6AE510-35E6-42E4-971C-2EBF037E571C}" srcOrd="1" destOrd="0" presId="urn:microsoft.com/office/officeart/2005/8/layout/process2"/>
    <dgm:cxn modelId="{D603C7F3-2F88-440C-A2E8-6B307658243D}" type="presOf" srcId="{7DCD1391-FEBE-4E3A-A5B4-FFE312766AA7}" destId="{3C683C45-059E-4DB8-B342-1A2FBB9E6BA9}" srcOrd="1" destOrd="0" presId="urn:microsoft.com/office/officeart/2005/8/layout/process2"/>
    <dgm:cxn modelId="{43DC8C08-A837-463A-88A3-F39ADEDF58AF}" type="presOf" srcId="{A94E7DD6-2231-4305-8FE1-9E6E7602EB2F}" destId="{3D8CE9A2-DAF5-4278-B817-B74448F33DEB}" srcOrd="0" destOrd="0" presId="urn:microsoft.com/office/officeart/2005/8/layout/process2"/>
    <dgm:cxn modelId="{92B1C587-82BA-4B41-97C6-EF7CC615408B}" srcId="{E8C46E89-C93C-473F-9DCA-F99014AED384}" destId="{A94E7DD6-2231-4305-8FE1-9E6E7602EB2F}" srcOrd="6" destOrd="0" parTransId="{FBCDE1A8-6F3B-46BC-A9D6-F85B41062371}" sibTransId="{813ED8D9-2A99-4EF1-92A1-97368B8D3FA0}"/>
    <dgm:cxn modelId="{2B12984A-4B6D-4C25-BE52-7AFA003165B9}" type="presOf" srcId="{90855E33-E80A-4379-B747-1C6DC1A0A4F1}" destId="{BA01CC67-36CF-4FCD-A980-E1C8769B1EF7}" srcOrd="0" destOrd="0" presId="urn:microsoft.com/office/officeart/2005/8/layout/process2"/>
    <dgm:cxn modelId="{53A4AFB5-0B3E-44CC-9476-DB6A02480CCE}" type="presParOf" srcId="{6D512ABB-3FA2-4521-94A7-28A63362160E}" destId="{1F65E38D-F1D3-4564-8BA3-BFC3E0DE3986}" srcOrd="0" destOrd="0" presId="urn:microsoft.com/office/officeart/2005/8/layout/process2"/>
    <dgm:cxn modelId="{B7CAA31A-B2C4-43BC-A154-33E6E754F612}" type="presParOf" srcId="{6D512ABB-3FA2-4521-94A7-28A63362160E}" destId="{74209CA5-E299-4F97-A4FC-73BFC0D190AC}" srcOrd="1" destOrd="0" presId="urn:microsoft.com/office/officeart/2005/8/layout/process2"/>
    <dgm:cxn modelId="{62297FC5-D6C0-42AD-B718-0E52909D261D}" type="presParOf" srcId="{74209CA5-E299-4F97-A4FC-73BFC0D190AC}" destId="{55326FA7-B67E-43C8-A47E-31E67621D277}" srcOrd="0" destOrd="0" presId="urn:microsoft.com/office/officeart/2005/8/layout/process2"/>
    <dgm:cxn modelId="{2DA7037B-7762-422E-9AB7-5BC55A32168C}" type="presParOf" srcId="{6D512ABB-3FA2-4521-94A7-28A63362160E}" destId="{8B5E2475-1D64-471A-8E3F-188691F9DB47}" srcOrd="2" destOrd="0" presId="urn:microsoft.com/office/officeart/2005/8/layout/process2"/>
    <dgm:cxn modelId="{23F867DB-B555-4A9C-BB03-8B819424AEF8}" type="presParOf" srcId="{6D512ABB-3FA2-4521-94A7-28A63362160E}" destId="{24E304F2-75A7-4571-AE70-DA5EB12723CA}" srcOrd="3" destOrd="0" presId="urn:microsoft.com/office/officeart/2005/8/layout/process2"/>
    <dgm:cxn modelId="{DD578FF3-C049-4AF2-83DE-BC7DD2F129BD}" type="presParOf" srcId="{24E304F2-75A7-4571-AE70-DA5EB12723CA}" destId="{7E6AE510-35E6-42E4-971C-2EBF037E571C}" srcOrd="0" destOrd="0" presId="urn:microsoft.com/office/officeart/2005/8/layout/process2"/>
    <dgm:cxn modelId="{A1D41F1C-0E84-4B0E-B867-9715D9FDF0D6}" type="presParOf" srcId="{6D512ABB-3FA2-4521-94A7-28A63362160E}" destId="{BA01CC67-36CF-4FCD-A980-E1C8769B1EF7}" srcOrd="4" destOrd="0" presId="urn:microsoft.com/office/officeart/2005/8/layout/process2"/>
    <dgm:cxn modelId="{60EFB3A2-75DF-409B-981E-E5687E4AC67C}" type="presParOf" srcId="{6D512ABB-3FA2-4521-94A7-28A63362160E}" destId="{78EEE417-AEFE-4B37-AB7D-5C46C42C701C}" srcOrd="5" destOrd="0" presId="urn:microsoft.com/office/officeart/2005/8/layout/process2"/>
    <dgm:cxn modelId="{3CAEE6A6-A4CC-49AC-8F52-8B75EF5450F8}" type="presParOf" srcId="{78EEE417-AEFE-4B37-AB7D-5C46C42C701C}" destId="{84574311-D996-4374-AE34-02C4F758DC90}" srcOrd="0" destOrd="0" presId="urn:microsoft.com/office/officeart/2005/8/layout/process2"/>
    <dgm:cxn modelId="{82CC00F7-15AF-44D3-9BC6-D7F08EF57E09}" type="presParOf" srcId="{6D512ABB-3FA2-4521-94A7-28A63362160E}" destId="{6D891AA0-83EE-4F17-9AD4-7B0328F4A1D8}" srcOrd="6" destOrd="0" presId="urn:microsoft.com/office/officeart/2005/8/layout/process2"/>
    <dgm:cxn modelId="{8B514CBF-7CD7-4D31-BA61-3F4F7AF0A992}" type="presParOf" srcId="{6D512ABB-3FA2-4521-94A7-28A63362160E}" destId="{685640D2-A78E-4D33-B1F3-9BD11A9EEF11}" srcOrd="7" destOrd="0" presId="urn:microsoft.com/office/officeart/2005/8/layout/process2"/>
    <dgm:cxn modelId="{30D2EE2E-64AF-4EF4-8A44-98ED9EEA76D0}" type="presParOf" srcId="{685640D2-A78E-4D33-B1F3-9BD11A9EEF11}" destId="{3C683C45-059E-4DB8-B342-1A2FBB9E6BA9}" srcOrd="0" destOrd="0" presId="urn:microsoft.com/office/officeart/2005/8/layout/process2"/>
    <dgm:cxn modelId="{0299FA63-FC33-4D96-A644-510A5D57A8A2}" type="presParOf" srcId="{6D512ABB-3FA2-4521-94A7-28A63362160E}" destId="{3C67492F-2EF5-4BF1-BC5D-F7A2DE72688A}" srcOrd="8" destOrd="0" presId="urn:microsoft.com/office/officeart/2005/8/layout/process2"/>
    <dgm:cxn modelId="{A7AC3A22-52AA-4BEE-B9B8-243660BD1E75}" type="presParOf" srcId="{6D512ABB-3FA2-4521-94A7-28A63362160E}" destId="{CA6E867B-F238-46CC-AC39-1B210D6BA301}" srcOrd="9" destOrd="0" presId="urn:microsoft.com/office/officeart/2005/8/layout/process2"/>
    <dgm:cxn modelId="{CB90623C-72F9-4744-B660-02EC03DFEE68}" type="presParOf" srcId="{CA6E867B-F238-46CC-AC39-1B210D6BA301}" destId="{8D774620-63D3-4D18-A625-244FCE69483D}" srcOrd="0" destOrd="0" presId="urn:microsoft.com/office/officeart/2005/8/layout/process2"/>
    <dgm:cxn modelId="{B691854C-6FDC-4A55-9FCC-426E2828D14C}" type="presParOf" srcId="{6D512ABB-3FA2-4521-94A7-28A63362160E}" destId="{F202BCD5-1781-413E-A534-8F3E6D2E52B6}" srcOrd="10" destOrd="0" presId="urn:microsoft.com/office/officeart/2005/8/layout/process2"/>
    <dgm:cxn modelId="{245C09AB-6816-49F9-A210-5EB0E686EE54}" type="presParOf" srcId="{6D512ABB-3FA2-4521-94A7-28A63362160E}" destId="{49B4FF2A-83C4-403B-A28C-27B4A0D5AABD}" srcOrd="11" destOrd="0" presId="urn:microsoft.com/office/officeart/2005/8/layout/process2"/>
    <dgm:cxn modelId="{DC1FD623-4D2D-4890-8D74-BDED1624CEA3}" type="presParOf" srcId="{49B4FF2A-83C4-403B-A28C-27B4A0D5AABD}" destId="{A5B2114C-42E8-4138-A901-F564DE693543}" srcOrd="0" destOrd="0" presId="urn:microsoft.com/office/officeart/2005/8/layout/process2"/>
    <dgm:cxn modelId="{1E672683-A29A-4BB4-A4D2-B7A91F4555C0}" type="presParOf" srcId="{6D512ABB-3FA2-4521-94A7-28A63362160E}" destId="{3D8CE9A2-DAF5-4278-B817-B74448F33DEB}" srcOrd="12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8C46E89-C93C-473F-9DCA-F99014AED384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8EC0E686-E246-442D-8B6E-49E6C46FCA59}">
      <dgm:prSet phldrT="[Text]" custT="1"/>
      <dgm:spPr>
        <a:solidFill>
          <a:schemeClr val="bg1">
            <a:lumMod val="85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10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47 Give mother FSH and LH to stimulate production of several eggs</a:t>
          </a:r>
          <a:endParaRPr lang="en-US" sz="1000" dirty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AD0E6012-0EE2-4590-9144-E5AF278DABB5}" type="parTrans" cxnId="{36E74A33-2A37-43FC-8566-33FB40F1DAB4}">
      <dgm:prSet/>
      <dgm:spPr/>
      <dgm:t>
        <a:bodyPr/>
        <a:lstStyle/>
        <a:p>
          <a:endParaRPr lang="en-US"/>
        </a:p>
      </dgm:t>
    </dgm:pt>
    <dgm:pt modelId="{7E663C54-6965-465C-8DCF-12FB7408DF41}" type="sibTrans" cxnId="{36E74A33-2A37-43FC-8566-33FB40F1DAB4}">
      <dgm:prSet/>
      <dgm:spPr>
        <a:solidFill>
          <a:schemeClr val="tx1"/>
        </a:solidFill>
        <a:ln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EBAC679F-0446-400B-8F35-7F3FED777DAC}">
      <dgm:prSet phldrT="[Text]" custT="1"/>
      <dgm:spPr>
        <a:solidFill>
          <a:schemeClr val="bg1">
            <a:lumMod val="85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10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Collect eggs and </a:t>
          </a:r>
          <a:r>
            <a:rPr lang="en-US" sz="1000" dirty="0" err="1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fertilise</a:t>
          </a:r>
          <a:r>
            <a:rPr lang="en-US" sz="10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with father’s sperm in the lab	</a:t>
          </a:r>
          <a:endParaRPr lang="en-US" sz="1000" dirty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67093AF2-466B-44A1-BF5F-36135B189EED}" type="parTrans" cxnId="{0D9FEBD0-7B28-424C-99D0-83559DBE0C7B}">
      <dgm:prSet/>
      <dgm:spPr/>
      <dgm:t>
        <a:bodyPr/>
        <a:lstStyle/>
        <a:p>
          <a:endParaRPr lang="en-US"/>
        </a:p>
      </dgm:t>
    </dgm:pt>
    <dgm:pt modelId="{4C3F8DEF-2448-46E5-A0CB-6C825EEFC36D}" type="sibTrans" cxnId="{0D9FEBD0-7B28-424C-99D0-83559DBE0C7B}">
      <dgm:prSet/>
      <dgm:spPr>
        <a:solidFill>
          <a:schemeClr val="tx1"/>
        </a:solidFill>
        <a:ln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90855E33-E80A-4379-B747-1C6DC1A0A4F1}">
      <dgm:prSet phldrT="[Text]" custT="1"/>
      <dgm:spPr>
        <a:solidFill>
          <a:schemeClr val="bg1">
            <a:lumMod val="85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1000" dirty="0" err="1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Fertilised</a:t>
          </a:r>
          <a:r>
            <a:rPr lang="en-US" sz="10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eggs develop into embryos</a:t>
          </a:r>
          <a:endParaRPr lang="en-US" sz="1000" dirty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6AD90DDE-2515-438E-883C-3C92A1B77239}" type="parTrans" cxnId="{6BC083AD-08A2-47BA-8C5D-6194003BCBC8}">
      <dgm:prSet/>
      <dgm:spPr/>
      <dgm:t>
        <a:bodyPr/>
        <a:lstStyle/>
        <a:p>
          <a:endParaRPr lang="en-US"/>
        </a:p>
      </dgm:t>
    </dgm:pt>
    <dgm:pt modelId="{FF51507E-8670-4BEA-B6BF-9E7B7D715E42}" type="sibTrans" cxnId="{6BC083AD-08A2-47BA-8C5D-6194003BCBC8}">
      <dgm:prSet/>
      <dgm:spPr>
        <a:solidFill>
          <a:schemeClr val="tx1"/>
        </a:solidFill>
        <a:ln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6636BAAF-CC3E-4AF1-A809-98EEDC63F8D7}">
      <dgm:prSet phldrT="[Text]" custT="1"/>
      <dgm:spPr>
        <a:solidFill>
          <a:schemeClr val="bg1">
            <a:lumMod val="85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10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One or two embryos inserted into mother’s uterus</a:t>
          </a:r>
          <a:endParaRPr lang="en-US" sz="1000" dirty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69E5DB8D-0A05-4E74-828E-B70FB65EB600}" type="parTrans" cxnId="{7EAE91B6-D85E-4123-A3AD-805F2F8CA431}">
      <dgm:prSet/>
      <dgm:spPr/>
      <dgm:t>
        <a:bodyPr/>
        <a:lstStyle/>
        <a:p>
          <a:endParaRPr lang="en-US"/>
        </a:p>
      </dgm:t>
    </dgm:pt>
    <dgm:pt modelId="{7DCD1391-FEBE-4E3A-A5B4-FFE312766AA7}" type="sibTrans" cxnId="{7EAE91B6-D85E-4123-A3AD-805F2F8CA431}">
      <dgm:prSet/>
      <dgm:spPr>
        <a:solidFill>
          <a:schemeClr val="tx1"/>
        </a:solidFill>
        <a:ln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3B7C5DDF-AE3D-4B7A-8564-65963A92ACC5}" type="pres">
      <dgm:prSet presAssocID="{E8C46E89-C93C-473F-9DCA-F99014AED384}" presName="Name0" presStyleCnt="0">
        <dgm:presLayoutVars>
          <dgm:dir/>
          <dgm:resizeHandles val="exact"/>
        </dgm:presLayoutVars>
      </dgm:prSet>
      <dgm:spPr/>
    </dgm:pt>
    <dgm:pt modelId="{B99445D5-FA4C-451C-BC8F-20E79917ECCC}" type="pres">
      <dgm:prSet presAssocID="{8EC0E686-E246-442D-8B6E-49E6C46FCA59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54171E-7D71-4964-8490-5F31DC359583}" type="pres">
      <dgm:prSet presAssocID="{7E663C54-6965-465C-8DCF-12FB7408DF41}" presName="sibTrans" presStyleLbl="sibTrans2D1" presStyleIdx="0" presStyleCnt="3"/>
      <dgm:spPr/>
      <dgm:t>
        <a:bodyPr/>
        <a:lstStyle/>
        <a:p>
          <a:endParaRPr lang="en-US"/>
        </a:p>
      </dgm:t>
    </dgm:pt>
    <dgm:pt modelId="{D475639F-9330-409D-9337-1057EC57885A}" type="pres">
      <dgm:prSet presAssocID="{7E663C54-6965-465C-8DCF-12FB7408DF41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C3FAC4D7-75DA-4675-A31D-C6D0605236BF}" type="pres">
      <dgm:prSet presAssocID="{EBAC679F-0446-400B-8F35-7F3FED777DAC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1A50E9-4F94-41D8-9F3A-E8F6F024745F}" type="pres">
      <dgm:prSet presAssocID="{4C3F8DEF-2448-46E5-A0CB-6C825EEFC36D}" presName="sibTrans" presStyleLbl="sibTrans2D1" presStyleIdx="1" presStyleCnt="3"/>
      <dgm:spPr/>
      <dgm:t>
        <a:bodyPr/>
        <a:lstStyle/>
        <a:p>
          <a:endParaRPr lang="en-US"/>
        </a:p>
      </dgm:t>
    </dgm:pt>
    <dgm:pt modelId="{4E59B0FF-7FC1-4CC9-AE04-316DCC7D87A0}" type="pres">
      <dgm:prSet presAssocID="{4C3F8DEF-2448-46E5-A0CB-6C825EEFC36D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973B5037-7CA0-4D86-90FA-0FEE2C993669}" type="pres">
      <dgm:prSet presAssocID="{90855E33-E80A-4379-B747-1C6DC1A0A4F1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49F9D0C-1AE9-4B88-8525-171A760334BC}" type="pres">
      <dgm:prSet presAssocID="{FF51507E-8670-4BEA-B6BF-9E7B7D715E42}" presName="sibTrans" presStyleLbl="sibTrans2D1" presStyleIdx="2" presStyleCnt="3"/>
      <dgm:spPr/>
      <dgm:t>
        <a:bodyPr/>
        <a:lstStyle/>
        <a:p>
          <a:endParaRPr lang="en-US"/>
        </a:p>
      </dgm:t>
    </dgm:pt>
    <dgm:pt modelId="{A44E1A67-B40F-40B6-9964-5EDB5B6D7935}" type="pres">
      <dgm:prSet presAssocID="{FF51507E-8670-4BEA-B6BF-9E7B7D715E42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28B23725-EDB6-4546-AF57-985832586A01}" type="pres">
      <dgm:prSet presAssocID="{6636BAAF-CC3E-4AF1-A809-98EEDC63F8D7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57ADC6F-483B-493C-BF89-F8779D8CE270}" type="presOf" srcId="{4C3F8DEF-2448-46E5-A0CB-6C825EEFC36D}" destId="{CC1A50E9-4F94-41D8-9F3A-E8F6F024745F}" srcOrd="0" destOrd="0" presId="urn:microsoft.com/office/officeart/2005/8/layout/process1"/>
    <dgm:cxn modelId="{4C4BC4D9-39F8-4313-A562-69C030CC59CE}" type="presOf" srcId="{FF51507E-8670-4BEA-B6BF-9E7B7D715E42}" destId="{A49F9D0C-1AE9-4B88-8525-171A760334BC}" srcOrd="0" destOrd="0" presId="urn:microsoft.com/office/officeart/2005/8/layout/process1"/>
    <dgm:cxn modelId="{188E2CF9-8046-4FA9-8E41-41209DFBE9AB}" type="presOf" srcId="{8EC0E686-E246-442D-8B6E-49E6C46FCA59}" destId="{B99445D5-FA4C-451C-BC8F-20E79917ECCC}" srcOrd="0" destOrd="0" presId="urn:microsoft.com/office/officeart/2005/8/layout/process1"/>
    <dgm:cxn modelId="{0D9FEBD0-7B28-424C-99D0-83559DBE0C7B}" srcId="{E8C46E89-C93C-473F-9DCA-F99014AED384}" destId="{EBAC679F-0446-400B-8F35-7F3FED777DAC}" srcOrd="1" destOrd="0" parTransId="{67093AF2-466B-44A1-BF5F-36135B189EED}" sibTransId="{4C3F8DEF-2448-46E5-A0CB-6C825EEFC36D}"/>
    <dgm:cxn modelId="{31C146A9-A07C-49C0-A97A-45266D48E18F}" type="presOf" srcId="{4C3F8DEF-2448-46E5-A0CB-6C825EEFC36D}" destId="{4E59B0FF-7FC1-4CC9-AE04-316DCC7D87A0}" srcOrd="1" destOrd="0" presId="urn:microsoft.com/office/officeart/2005/8/layout/process1"/>
    <dgm:cxn modelId="{EC3AB0FE-6D39-4A7B-9382-A360000E7E06}" type="presOf" srcId="{7E663C54-6965-465C-8DCF-12FB7408DF41}" destId="{1754171E-7D71-4964-8490-5F31DC359583}" srcOrd="0" destOrd="0" presId="urn:microsoft.com/office/officeart/2005/8/layout/process1"/>
    <dgm:cxn modelId="{EAD8BAF5-D94B-4852-B0F8-6DA0C74D4B23}" type="presOf" srcId="{FF51507E-8670-4BEA-B6BF-9E7B7D715E42}" destId="{A44E1A67-B40F-40B6-9964-5EDB5B6D7935}" srcOrd="1" destOrd="0" presId="urn:microsoft.com/office/officeart/2005/8/layout/process1"/>
    <dgm:cxn modelId="{07F349CF-05E3-4B2C-A434-B1B4B32B82C9}" type="presOf" srcId="{6636BAAF-CC3E-4AF1-A809-98EEDC63F8D7}" destId="{28B23725-EDB6-4546-AF57-985832586A01}" srcOrd="0" destOrd="0" presId="urn:microsoft.com/office/officeart/2005/8/layout/process1"/>
    <dgm:cxn modelId="{7EAE91B6-D85E-4123-A3AD-805F2F8CA431}" srcId="{E8C46E89-C93C-473F-9DCA-F99014AED384}" destId="{6636BAAF-CC3E-4AF1-A809-98EEDC63F8D7}" srcOrd="3" destOrd="0" parTransId="{69E5DB8D-0A05-4E74-828E-B70FB65EB600}" sibTransId="{7DCD1391-FEBE-4E3A-A5B4-FFE312766AA7}"/>
    <dgm:cxn modelId="{36E74A33-2A37-43FC-8566-33FB40F1DAB4}" srcId="{E8C46E89-C93C-473F-9DCA-F99014AED384}" destId="{8EC0E686-E246-442D-8B6E-49E6C46FCA59}" srcOrd="0" destOrd="0" parTransId="{AD0E6012-0EE2-4590-9144-E5AF278DABB5}" sibTransId="{7E663C54-6965-465C-8DCF-12FB7408DF41}"/>
    <dgm:cxn modelId="{BDB418AF-D45E-4AE1-BB77-07266AE95BAE}" type="presOf" srcId="{7E663C54-6965-465C-8DCF-12FB7408DF41}" destId="{D475639F-9330-409D-9337-1057EC57885A}" srcOrd="1" destOrd="0" presId="urn:microsoft.com/office/officeart/2005/8/layout/process1"/>
    <dgm:cxn modelId="{6BC083AD-08A2-47BA-8C5D-6194003BCBC8}" srcId="{E8C46E89-C93C-473F-9DCA-F99014AED384}" destId="{90855E33-E80A-4379-B747-1C6DC1A0A4F1}" srcOrd="2" destOrd="0" parTransId="{6AD90DDE-2515-438E-883C-3C92A1B77239}" sibTransId="{FF51507E-8670-4BEA-B6BF-9E7B7D715E42}"/>
    <dgm:cxn modelId="{8F2D06CF-3EE9-4D25-816A-1DE70CB18BA8}" type="presOf" srcId="{90855E33-E80A-4379-B747-1C6DC1A0A4F1}" destId="{973B5037-7CA0-4D86-90FA-0FEE2C993669}" srcOrd="0" destOrd="0" presId="urn:microsoft.com/office/officeart/2005/8/layout/process1"/>
    <dgm:cxn modelId="{109F692C-DB83-4F3B-9FCC-3604AC954332}" type="presOf" srcId="{E8C46E89-C93C-473F-9DCA-F99014AED384}" destId="{3B7C5DDF-AE3D-4B7A-8564-65963A92ACC5}" srcOrd="0" destOrd="0" presId="urn:microsoft.com/office/officeart/2005/8/layout/process1"/>
    <dgm:cxn modelId="{3D234680-3901-4333-8F42-2029758FB254}" type="presOf" srcId="{EBAC679F-0446-400B-8F35-7F3FED777DAC}" destId="{C3FAC4D7-75DA-4675-A31D-C6D0605236BF}" srcOrd="0" destOrd="0" presId="urn:microsoft.com/office/officeart/2005/8/layout/process1"/>
    <dgm:cxn modelId="{B1B5A77F-55C2-45E8-8E6F-B84877A4221F}" type="presParOf" srcId="{3B7C5DDF-AE3D-4B7A-8564-65963A92ACC5}" destId="{B99445D5-FA4C-451C-BC8F-20E79917ECCC}" srcOrd="0" destOrd="0" presId="urn:microsoft.com/office/officeart/2005/8/layout/process1"/>
    <dgm:cxn modelId="{E849B383-229C-4D0C-968E-C6BE2CBBD0A5}" type="presParOf" srcId="{3B7C5DDF-AE3D-4B7A-8564-65963A92ACC5}" destId="{1754171E-7D71-4964-8490-5F31DC359583}" srcOrd="1" destOrd="0" presId="urn:microsoft.com/office/officeart/2005/8/layout/process1"/>
    <dgm:cxn modelId="{AF3998BA-9F17-4843-A88C-984E2FBDE2E1}" type="presParOf" srcId="{1754171E-7D71-4964-8490-5F31DC359583}" destId="{D475639F-9330-409D-9337-1057EC57885A}" srcOrd="0" destOrd="0" presId="urn:microsoft.com/office/officeart/2005/8/layout/process1"/>
    <dgm:cxn modelId="{A510EAA2-544E-46CA-B288-1B58BD56BAD4}" type="presParOf" srcId="{3B7C5DDF-AE3D-4B7A-8564-65963A92ACC5}" destId="{C3FAC4D7-75DA-4675-A31D-C6D0605236BF}" srcOrd="2" destOrd="0" presId="urn:microsoft.com/office/officeart/2005/8/layout/process1"/>
    <dgm:cxn modelId="{3B1E8BFD-47AE-4468-87FF-5A1D5504CC57}" type="presParOf" srcId="{3B7C5DDF-AE3D-4B7A-8564-65963A92ACC5}" destId="{CC1A50E9-4F94-41D8-9F3A-E8F6F024745F}" srcOrd="3" destOrd="0" presId="urn:microsoft.com/office/officeart/2005/8/layout/process1"/>
    <dgm:cxn modelId="{6DE6C82D-C602-44DB-90CC-5E4D2E14333A}" type="presParOf" srcId="{CC1A50E9-4F94-41D8-9F3A-E8F6F024745F}" destId="{4E59B0FF-7FC1-4CC9-AE04-316DCC7D87A0}" srcOrd="0" destOrd="0" presId="urn:microsoft.com/office/officeart/2005/8/layout/process1"/>
    <dgm:cxn modelId="{7F7501B7-1CF0-4834-92C4-B5DCEE869B58}" type="presParOf" srcId="{3B7C5DDF-AE3D-4B7A-8564-65963A92ACC5}" destId="{973B5037-7CA0-4D86-90FA-0FEE2C993669}" srcOrd="4" destOrd="0" presId="urn:microsoft.com/office/officeart/2005/8/layout/process1"/>
    <dgm:cxn modelId="{5FE8B7B3-3936-43A2-8623-52E503B8D843}" type="presParOf" srcId="{3B7C5DDF-AE3D-4B7A-8564-65963A92ACC5}" destId="{A49F9D0C-1AE9-4B88-8525-171A760334BC}" srcOrd="5" destOrd="0" presId="urn:microsoft.com/office/officeart/2005/8/layout/process1"/>
    <dgm:cxn modelId="{ED2F1C49-1FA9-4EC0-83B0-502F0FED1262}" type="presParOf" srcId="{A49F9D0C-1AE9-4B88-8525-171A760334BC}" destId="{A44E1A67-B40F-40B6-9964-5EDB5B6D7935}" srcOrd="0" destOrd="0" presId="urn:microsoft.com/office/officeart/2005/8/layout/process1"/>
    <dgm:cxn modelId="{8496932B-6175-40F4-9A89-0DBED7E59276}" type="presParOf" srcId="{3B7C5DDF-AE3D-4B7A-8564-65963A92ACC5}" destId="{28B23725-EDB6-4546-AF57-985832586A01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65E38D-F1D3-4564-8BA3-BFC3E0DE3986}">
      <dsp:nvSpPr>
        <dsp:cNvPr id="0" name=""/>
        <dsp:cNvSpPr/>
      </dsp:nvSpPr>
      <dsp:spPr>
        <a:xfrm>
          <a:off x="303495" y="3274"/>
          <a:ext cx="2083956" cy="372371"/>
        </a:xfrm>
        <a:prstGeom prst="roundRect">
          <a:avLst>
            <a:gd name="adj" fmla="val 10000"/>
          </a:avLst>
        </a:pr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7 Stimulus – a </a:t>
          </a:r>
          <a:r>
            <a:rPr lang="en-US" sz="1000" b="1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change</a:t>
          </a:r>
          <a:r>
            <a:rPr lang="en-US" sz="1000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in the </a:t>
          </a:r>
          <a:r>
            <a:rPr lang="en-US" sz="1000" b="1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environment</a:t>
          </a:r>
          <a:endParaRPr lang="en-US" sz="1000" b="1" kern="1200" dirty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314401" y="14180"/>
        <a:ext cx="2062144" cy="350559"/>
      </dsp:txXfrm>
    </dsp:sp>
    <dsp:sp modelId="{74209CA5-E299-4F97-A4FC-73BFC0D190AC}">
      <dsp:nvSpPr>
        <dsp:cNvPr id="0" name=""/>
        <dsp:cNvSpPr/>
      </dsp:nvSpPr>
      <dsp:spPr>
        <a:xfrm rot="5400000">
          <a:off x="1275654" y="384955"/>
          <a:ext cx="139639" cy="167567"/>
        </a:xfrm>
        <a:prstGeom prst="rightArrow">
          <a:avLst>
            <a:gd name="adj1" fmla="val 60000"/>
            <a:gd name="adj2" fmla="val 50000"/>
          </a:avLst>
        </a:prstGeom>
        <a:solidFill>
          <a:schemeClr val="tx1"/>
        </a:solidFill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/>
        </a:p>
      </dsp:txBody>
      <dsp:txXfrm rot="-5400000">
        <a:off x="1295203" y="398919"/>
        <a:ext cx="100541" cy="97747"/>
      </dsp:txXfrm>
    </dsp:sp>
    <dsp:sp modelId="{8B5E2475-1D64-471A-8E3F-188691F9DB47}">
      <dsp:nvSpPr>
        <dsp:cNvPr id="0" name=""/>
        <dsp:cNvSpPr/>
      </dsp:nvSpPr>
      <dsp:spPr>
        <a:xfrm>
          <a:off x="303495" y="561831"/>
          <a:ext cx="2083956" cy="372371"/>
        </a:xfrm>
        <a:prstGeom prst="roundRect">
          <a:avLst>
            <a:gd name="adj" fmla="val 10000"/>
          </a:avLst>
        </a:pr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8 Receptor – </a:t>
          </a:r>
          <a:r>
            <a:rPr lang="en-US" sz="1000" b="1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detects a stimulus</a:t>
          </a:r>
          <a:r>
            <a:rPr lang="en-US" sz="1000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	</a:t>
          </a:r>
          <a:endParaRPr lang="en-US" sz="1000" kern="1200" dirty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314401" y="572737"/>
        <a:ext cx="2062144" cy="350559"/>
      </dsp:txXfrm>
    </dsp:sp>
    <dsp:sp modelId="{24E304F2-75A7-4571-AE70-DA5EB12723CA}">
      <dsp:nvSpPr>
        <dsp:cNvPr id="0" name=""/>
        <dsp:cNvSpPr/>
      </dsp:nvSpPr>
      <dsp:spPr>
        <a:xfrm rot="5400000">
          <a:off x="1275654" y="943512"/>
          <a:ext cx="139639" cy="167567"/>
        </a:xfrm>
        <a:prstGeom prst="rightArrow">
          <a:avLst>
            <a:gd name="adj1" fmla="val 60000"/>
            <a:gd name="adj2" fmla="val 50000"/>
          </a:avLst>
        </a:prstGeom>
        <a:solidFill>
          <a:schemeClr val="tx1"/>
        </a:solidFill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/>
        </a:p>
      </dsp:txBody>
      <dsp:txXfrm rot="-5400000">
        <a:off x="1295203" y="957476"/>
        <a:ext cx="100541" cy="97747"/>
      </dsp:txXfrm>
    </dsp:sp>
    <dsp:sp modelId="{BA01CC67-36CF-4FCD-A980-E1C8769B1EF7}">
      <dsp:nvSpPr>
        <dsp:cNvPr id="0" name=""/>
        <dsp:cNvSpPr/>
      </dsp:nvSpPr>
      <dsp:spPr>
        <a:xfrm>
          <a:off x="291140" y="1120389"/>
          <a:ext cx="2108666" cy="579805"/>
        </a:xfrm>
        <a:prstGeom prst="roundRect">
          <a:avLst>
            <a:gd name="adj" fmla="val 10000"/>
          </a:avLst>
        </a:pr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9 Sensory neuron – </a:t>
          </a:r>
          <a:r>
            <a:rPr lang="en-US" sz="1000" b="1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transmits</a:t>
          </a:r>
          <a:r>
            <a:rPr lang="en-US" sz="1000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electrical impulse travels </a:t>
          </a:r>
          <a:r>
            <a:rPr lang="en-US" sz="1000" b="1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to the CNS</a:t>
          </a:r>
          <a:endParaRPr lang="en-US" sz="1000" b="1" kern="1200" dirty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308122" y="1137371"/>
        <a:ext cx="2074702" cy="545841"/>
      </dsp:txXfrm>
    </dsp:sp>
    <dsp:sp modelId="{78EEE417-AEFE-4B37-AB7D-5C46C42C701C}">
      <dsp:nvSpPr>
        <dsp:cNvPr id="0" name=""/>
        <dsp:cNvSpPr/>
      </dsp:nvSpPr>
      <dsp:spPr>
        <a:xfrm rot="5400000">
          <a:off x="1275654" y="1709503"/>
          <a:ext cx="139639" cy="167567"/>
        </a:xfrm>
        <a:prstGeom prst="rightArrow">
          <a:avLst>
            <a:gd name="adj1" fmla="val 60000"/>
            <a:gd name="adj2" fmla="val 50000"/>
          </a:avLst>
        </a:prstGeom>
        <a:solidFill>
          <a:schemeClr val="tx1"/>
        </a:solidFill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/>
        </a:p>
      </dsp:txBody>
      <dsp:txXfrm rot="-5400000">
        <a:off x="1295203" y="1723467"/>
        <a:ext cx="100541" cy="97747"/>
      </dsp:txXfrm>
    </dsp:sp>
    <dsp:sp modelId="{6D891AA0-83EE-4F17-9AD4-7B0328F4A1D8}">
      <dsp:nvSpPr>
        <dsp:cNvPr id="0" name=""/>
        <dsp:cNvSpPr/>
      </dsp:nvSpPr>
      <dsp:spPr>
        <a:xfrm>
          <a:off x="319716" y="1886380"/>
          <a:ext cx="2051515" cy="644676"/>
        </a:xfrm>
        <a:prstGeom prst="roundRect">
          <a:avLst>
            <a:gd name="adj" fmla="val 10000"/>
          </a:avLst>
        </a:pr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10 Relay neuron – in the </a:t>
          </a:r>
          <a:r>
            <a:rPr lang="en-US" sz="1000" b="1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spinal cord</a:t>
          </a:r>
          <a:r>
            <a:rPr lang="en-US" sz="1000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.  Transmits electrical impulses </a:t>
          </a:r>
          <a:r>
            <a:rPr lang="en-US" sz="1000" b="1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from the sensory to the motor neuron</a:t>
          </a:r>
          <a:endParaRPr lang="en-US" sz="1000" b="1" kern="1200" dirty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338598" y="1905262"/>
        <a:ext cx="2013751" cy="606912"/>
      </dsp:txXfrm>
    </dsp:sp>
    <dsp:sp modelId="{685640D2-A78E-4D33-B1F3-9BD11A9EEF11}">
      <dsp:nvSpPr>
        <dsp:cNvPr id="0" name=""/>
        <dsp:cNvSpPr/>
      </dsp:nvSpPr>
      <dsp:spPr>
        <a:xfrm rot="5400000">
          <a:off x="1275654" y="2540365"/>
          <a:ext cx="139639" cy="167567"/>
        </a:xfrm>
        <a:prstGeom prst="rightArrow">
          <a:avLst>
            <a:gd name="adj1" fmla="val 60000"/>
            <a:gd name="adj2" fmla="val 50000"/>
          </a:avLst>
        </a:prstGeom>
        <a:solidFill>
          <a:schemeClr val="tx1"/>
        </a:solidFill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/>
        </a:p>
      </dsp:txBody>
      <dsp:txXfrm rot="-5400000">
        <a:off x="1295203" y="2554329"/>
        <a:ext cx="100541" cy="97747"/>
      </dsp:txXfrm>
    </dsp:sp>
    <dsp:sp modelId="{3C67492F-2EF5-4BF1-BC5D-F7A2DE72688A}">
      <dsp:nvSpPr>
        <dsp:cNvPr id="0" name=""/>
        <dsp:cNvSpPr/>
      </dsp:nvSpPr>
      <dsp:spPr>
        <a:xfrm>
          <a:off x="306378" y="2717242"/>
          <a:ext cx="2078191" cy="372371"/>
        </a:xfrm>
        <a:prstGeom prst="roundRect">
          <a:avLst>
            <a:gd name="adj" fmla="val 10000"/>
          </a:avLst>
        </a:pr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11 Motor neuron – transmits impulses from </a:t>
          </a:r>
          <a:r>
            <a:rPr lang="en-US" sz="1000" b="1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CNS</a:t>
          </a:r>
          <a:r>
            <a:rPr lang="en-US" sz="1000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1000" b="1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to effector</a:t>
          </a:r>
          <a:endParaRPr lang="en-US" sz="1000" b="1" kern="1200" dirty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317284" y="2728148"/>
        <a:ext cx="2056379" cy="350559"/>
      </dsp:txXfrm>
    </dsp:sp>
    <dsp:sp modelId="{CA6E867B-F238-46CC-AC39-1B210D6BA301}">
      <dsp:nvSpPr>
        <dsp:cNvPr id="0" name=""/>
        <dsp:cNvSpPr/>
      </dsp:nvSpPr>
      <dsp:spPr>
        <a:xfrm rot="5400000">
          <a:off x="1275654" y="3098923"/>
          <a:ext cx="139639" cy="167567"/>
        </a:xfrm>
        <a:prstGeom prst="rightArrow">
          <a:avLst>
            <a:gd name="adj1" fmla="val 60000"/>
            <a:gd name="adj2" fmla="val 50000"/>
          </a:avLst>
        </a:prstGeom>
        <a:solidFill>
          <a:schemeClr val="tx1"/>
        </a:solidFill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/>
        </a:p>
      </dsp:txBody>
      <dsp:txXfrm rot="-5400000">
        <a:off x="1295203" y="3112887"/>
        <a:ext cx="100541" cy="97747"/>
      </dsp:txXfrm>
    </dsp:sp>
    <dsp:sp modelId="{F202BCD5-1781-413E-A534-8F3E6D2E52B6}">
      <dsp:nvSpPr>
        <dsp:cNvPr id="0" name=""/>
        <dsp:cNvSpPr/>
      </dsp:nvSpPr>
      <dsp:spPr>
        <a:xfrm>
          <a:off x="329241" y="3275799"/>
          <a:ext cx="2032464" cy="450923"/>
        </a:xfrm>
        <a:prstGeom prst="roundRect">
          <a:avLst>
            <a:gd name="adj" fmla="val 10000"/>
          </a:avLst>
        </a:pr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12 Effector – produces a </a:t>
          </a:r>
          <a:r>
            <a:rPr lang="en-US" sz="1000" b="1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response</a:t>
          </a:r>
          <a:r>
            <a:rPr lang="en-US" sz="1000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.  Can be a </a:t>
          </a:r>
          <a:r>
            <a:rPr lang="en-US" sz="1000" b="1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muscle</a:t>
          </a:r>
          <a:r>
            <a:rPr lang="en-US" sz="1000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or </a:t>
          </a:r>
          <a:r>
            <a:rPr lang="en-US" sz="1000" b="1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gland</a:t>
          </a:r>
          <a:endParaRPr lang="en-US" sz="1000" b="1" kern="1200" dirty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342448" y="3289006"/>
        <a:ext cx="2006050" cy="424509"/>
      </dsp:txXfrm>
    </dsp:sp>
    <dsp:sp modelId="{49B4FF2A-83C4-403B-A28C-27B4A0D5AABD}">
      <dsp:nvSpPr>
        <dsp:cNvPr id="0" name=""/>
        <dsp:cNvSpPr/>
      </dsp:nvSpPr>
      <dsp:spPr>
        <a:xfrm rot="5400000">
          <a:off x="1275654" y="3736032"/>
          <a:ext cx="139639" cy="167567"/>
        </a:xfrm>
        <a:prstGeom prst="rightArrow">
          <a:avLst>
            <a:gd name="adj1" fmla="val 60000"/>
            <a:gd name="adj2" fmla="val 50000"/>
          </a:avLst>
        </a:prstGeom>
        <a:solidFill>
          <a:schemeClr val="tx1"/>
        </a:solidFill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/>
        </a:p>
      </dsp:txBody>
      <dsp:txXfrm rot="-5400000">
        <a:off x="1295203" y="3749996"/>
        <a:ext cx="100541" cy="97747"/>
      </dsp:txXfrm>
    </dsp:sp>
    <dsp:sp modelId="{3D8CE9A2-DAF5-4278-B817-B74448F33DEB}">
      <dsp:nvSpPr>
        <dsp:cNvPr id="0" name=""/>
        <dsp:cNvSpPr/>
      </dsp:nvSpPr>
      <dsp:spPr>
        <a:xfrm>
          <a:off x="336860" y="3912909"/>
          <a:ext cx="2017227" cy="372371"/>
        </a:xfrm>
        <a:prstGeom prst="roundRect">
          <a:avLst>
            <a:gd name="adj" fmla="val 10000"/>
          </a:avLst>
        </a:pr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13 Response – the </a:t>
          </a:r>
          <a:r>
            <a:rPr lang="en-US" sz="1000" b="1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change</a:t>
          </a:r>
          <a:r>
            <a:rPr lang="en-US" sz="1000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in response to the stimulus</a:t>
          </a:r>
          <a:endParaRPr lang="en-US" sz="1000" kern="1200" dirty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347766" y="3923815"/>
        <a:ext cx="1995415" cy="35055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9445D5-FA4C-451C-BC8F-20E79917ECCC}">
      <dsp:nvSpPr>
        <dsp:cNvPr id="0" name=""/>
        <dsp:cNvSpPr/>
      </dsp:nvSpPr>
      <dsp:spPr>
        <a:xfrm>
          <a:off x="2763" y="861415"/>
          <a:ext cx="1208091" cy="826787"/>
        </a:xfrm>
        <a:prstGeom prst="roundRect">
          <a:avLst>
            <a:gd name="adj" fmla="val 10000"/>
          </a:avLst>
        </a:prstGeom>
        <a:solidFill>
          <a:schemeClr val="bg1">
            <a:lumMod val="8500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47 Give mother FSH and LH to stimulate production of several eggs</a:t>
          </a:r>
          <a:endParaRPr lang="en-US" sz="1000" kern="1200" dirty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6979" y="885631"/>
        <a:ext cx="1159659" cy="778355"/>
      </dsp:txXfrm>
    </dsp:sp>
    <dsp:sp modelId="{1754171E-7D71-4964-8490-5F31DC359583}">
      <dsp:nvSpPr>
        <dsp:cNvPr id="0" name=""/>
        <dsp:cNvSpPr/>
      </dsp:nvSpPr>
      <dsp:spPr>
        <a:xfrm>
          <a:off x="1331664" y="1125005"/>
          <a:ext cx="256115" cy="299606"/>
        </a:xfrm>
        <a:prstGeom prst="rightArrow">
          <a:avLst>
            <a:gd name="adj1" fmla="val 60000"/>
            <a:gd name="adj2" fmla="val 50000"/>
          </a:avLst>
        </a:prstGeom>
        <a:solidFill>
          <a:schemeClr val="tx1"/>
        </a:solidFill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1331664" y="1184926"/>
        <a:ext cx="179281" cy="179764"/>
      </dsp:txXfrm>
    </dsp:sp>
    <dsp:sp modelId="{C3FAC4D7-75DA-4675-A31D-C6D0605236BF}">
      <dsp:nvSpPr>
        <dsp:cNvPr id="0" name=""/>
        <dsp:cNvSpPr/>
      </dsp:nvSpPr>
      <dsp:spPr>
        <a:xfrm>
          <a:off x="1694091" y="861415"/>
          <a:ext cx="1208091" cy="826787"/>
        </a:xfrm>
        <a:prstGeom prst="roundRect">
          <a:avLst>
            <a:gd name="adj" fmla="val 10000"/>
          </a:avLst>
        </a:prstGeom>
        <a:solidFill>
          <a:schemeClr val="bg1">
            <a:lumMod val="8500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Collect eggs and </a:t>
          </a:r>
          <a:r>
            <a:rPr lang="en-US" sz="1000" kern="1200" dirty="0" err="1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fertilise</a:t>
          </a:r>
          <a:r>
            <a:rPr lang="en-US" sz="1000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with father’s sperm in the lab	</a:t>
          </a:r>
          <a:endParaRPr lang="en-US" sz="1000" kern="1200" dirty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1718307" y="885631"/>
        <a:ext cx="1159659" cy="778355"/>
      </dsp:txXfrm>
    </dsp:sp>
    <dsp:sp modelId="{CC1A50E9-4F94-41D8-9F3A-E8F6F024745F}">
      <dsp:nvSpPr>
        <dsp:cNvPr id="0" name=""/>
        <dsp:cNvSpPr/>
      </dsp:nvSpPr>
      <dsp:spPr>
        <a:xfrm>
          <a:off x="3022992" y="1125005"/>
          <a:ext cx="256115" cy="299606"/>
        </a:xfrm>
        <a:prstGeom prst="rightArrow">
          <a:avLst>
            <a:gd name="adj1" fmla="val 60000"/>
            <a:gd name="adj2" fmla="val 50000"/>
          </a:avLst>
        </a:prstGeom>
        <a:solidFill>
          <a:schemeClr val="tx1"/>
        </a:solidFill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3022992" y="1184926"/>
        <a:ext cx="179281" cy="179764"/>
      </dsp:txXfrm>
    </dsp:sp>
    <dsp:sp modelId="{973B5037-7CA0-4D86-90FA-0FEE2C993669}">
      <dsp:nvSpPr>
        <dsp:cNvPr id="0" name=""/>
        <dsp:cNvSpPr/>
      </dsp:nvSpPr>
      <dsp:spPr>
        <a:xfrm>
          <a:off x="3385420" y="861415"/>
          <a:ext cx="1208091" cy="826787"/>
        </a:xfrm>
        <a:prstGeom prst="roundRect">
          <a:avLst>
            <a:gd name="adj" fmla="val 10000"/>
          </a:avLst>
        </a:prstGeom>
        <a:solidFill>
          <a:schemeClr val="bg1">
            <a:lumMod val="8500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err="1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Fertilised</a:t>
          </a:r>
          <a:r>
            <a:rPr lang="en-US" sz="1000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eggs develop into embryos</a:t>
          </a:r>
          <a:endParaRPr lang="en-US" sz="1000" kern="1200" dirty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3409636" y="885631"/>
        <a:ext cx="1159659" cy="778355"/>
      </dsp:txXfrm>
    </dsp:sp>
    <dsp:sp modelId="{A49F9D0C-1AE9-4B88-8525-171A760334BC}">
      <dsp:nvSpPr>
        <dsp:cNvPr id="0" name=""/>
        <dsp:cNvSpPr/>
      </dsp:nvSpPr>
      <dsp:spPr>
        <a:xfrm>
          <a:off x="4714321" y="1125005"/>
          <a:ext cx="256115" cy="299606"/>
        </a:xfrm>
        <a:prstGeom prst="rightArrow">
          <a:avLst>
            <a:gd name="adj1" fmla="val 60000"/>
            <a:gd name="adj2" fmla="val 50000"/>
          </a:avLst>
        </a:prstGeom>
        <a:solidFill>
          <a:schemeClr val="tx1"/>
        </a:solidFill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4714321" y="1184926"/>
        <a:ext cx="179281" cy="179764"/>
      </dsp:txXfrm>
    </dsp:sp>
    <dsp:sp modelId="{28B23725-EDB6-4546-AF57-985832586A01}">
      <dsp:nvSpPr>
        <dsp:cNvPr id="0" name=""/>
        <dsp:cNvSpPr/>
      </dsp:nvSpPr>
      <dsp:spPr>
        <a:xfrm>
          <a:off x="5076749" y="861415"/>
          <a:ext cx="1208091" cy="826787"/>
        </a:xfrm>
        <a:prstGeom prst="roundRect">
          <a:avLst>
            <a:gd name="adj" fmla="val 10000"/>
          </a:avLst>
        </a:prstGeom>
        <a:solidFill>
          <a:schemeClr val="bg1">
            <a:lumMod val="8500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One or two embryos inserted into mother’s uterus</a:t>
          </a:r>
          <a:endParaRPr lang="en-US" sz="1000" kern="1200" dirty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5100965" y="885631"/>
        <a:ext cx="1159659" cy="7783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EC07C7-DEC9-4BCF-A5BB-045135D2A31C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D110DA-9799-4B44-B934-27E2324E75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47690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5493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1272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6609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290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2144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5846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3002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9481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7168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3547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0675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6621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3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3540201"/>
              </p:ext>
            </p:extLst>
          </p:nvPr>
        </p:nvGraphicFramePr>
        <p:xfrm>
          <a:off x="-1" y="0"/>
          <a:ext cx="2689861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898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386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  <a:latin typeface="Tahoma"/>
                          <a:cs typeface="Tahoma"/>
                        </a:rPr>
                        <a:t>Biology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ahoma"/>
                          <a:cs typeface="Tahoma"/>
                        </a:rPr>
                        <a:t>5: Homeostasis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Tahoma"/>
                          <a:cs typeface="Tahoma"/>
                        </a:rPr>
                        <a:t> and Response</a:t>
                      </a:r>
                      <a:endParaRPr lang="en-US" sz="1000" dirty="0">
                        <a:solidFill>
                          <a:schemeClr val="tx1"/>
                        </a:solidFill>
                        <a:latin typeface="Tahoma"/>
                        <a:cs typeface="Tahom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36" name="Table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3521886"/>
              </p:ext>
            </p:extLst>
          </p:nvPr>
        </p:nvGraphicFramePr>
        <p:xfrm>
          <a:off x="-1" y="236348"/>
          <a:ext cx="6029326" cy="800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59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95336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5559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</a:t>
                      </a:r>
                      <a:r>
                        <a:rPr lang="en-GB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1:</a:t>
                      </a:r>
                      <a:r>
                        <a:rPr lang="en-GB" sz="10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Key </a:t>
                      </a:r>
                      <a:r>
                        <a:rPr lang="en-GB" sz="10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Terms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Homeostasis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Regulating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internal conditions 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to keep them at an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optimum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,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despite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internal and external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changes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Maintains optimum conditions for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enzymes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56283256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 Negative Feedback (HT)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Negative feedback ensures that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changes are reversed and returned back to the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optimum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level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59686412"/>
                  </a:ext>
                </a:extLst>
              </a:tr>
            </a:tbl>
          </a:graphicData>
        </a:graphic>
      </p:graphicFrame>
      <p:graphicFrame>
        <p:nvGraphicFramePr>
          <p:cNvPr id="24" name="Table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0103540"/>
              </p:ext>
            </p:extLst>
          </p:nvPr>
        </p:nvGraphicFramePr>
        <p:xfrm>
          <a:off x="419" y="1038498"/>
          <a:ext cx="6028906" cy="1295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2310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70580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0539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</a:t>
                      </a:r>
                      <a:r>
                        <a:rPr lang="en-GB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2a:</a:t>
                      </a:r>
                      <a:r>
                        <a:rPr lang="en-GB" sz="10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Nerve Reflexes Key Terms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1036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 Central nervous system (CNS)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brain 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and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spinal cord 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together. 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Co-ordinates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the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response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of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effectors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56283256"/>
                  </a:ext>
                </a:extLst>
              </a:tr>
              <a:tr h="13053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 Reflex action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fast, automatic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reaction.  Does not involve thinking parts of the brain.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50191159"/>
                  </a:ext>
                </a:extLst>
              </a:tr>
              <a:tr h="13053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 Coordination Centre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Receives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processes information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from receptors e.g. CNS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, pancreas.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75032313"/>
                  </a:ext>
                </a:extLst>
              </a:tr>
              <a:tr h="14529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5 Synapse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gap between two neurons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Allows many different neurons to connect.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26770623"/>
                  </a:ext>
                </a:extLst>
              </a:tr>
              <a:tr h="251036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6 Myelin sheath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Some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neurons are surrounded by myelin. 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Myelin insulates the neuron 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and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speeds up 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transmission of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electrical impulses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701461030"/>
              </p:ext>
            </p:extLst>
          </p:nvPr>
        </p:nvGraphicFramePr>
        <p:xfrm>
          <a:off x="-228106" y="2522543"/>
          <a:ext cx="2690948" cy="42885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5" name="Table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7501774"/>
              </p:ext>
            </p:extLst>
          </p:nvPr>
        </p:nvGraphicFramePr>
        <p:xfrm>
          <a:off x="6205657" y="0"/>
          <a:ext cx="3214568" cy="3898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406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9050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5559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</a:t>
                      </a:r>
                      <a:r>
                        <a:rPr lang="en-GB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3:</a:t>
                      </a:r>
                      <a:r>
                        <a:rPr lang="en-GB" sz="10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Hormonal Control Key Terms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17 Endocrine System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system of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glands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that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secrete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hormones.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56283256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18 Hormone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chemical secreted by a gland 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that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travels in the blood 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and has an effect on a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target organ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The effects are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slower and longer-lasting 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than responses from the nervous system.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50191159"/>
                  </a:ext>
                </a:extLst>
              </a:tr>
              <a:tr h="18376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19 Pituitary Gland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gland that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secretes several hormones 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into the blood. These hormones in turn act on other glands to stimulate other hormones to be released to bring about effects.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26770623"/>
                  </a:ext>
                </a:extLst>
              </a:tr>
              <a:tr h="27197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20 Testosterone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Male hormone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produced by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testes. Stimulates sperm production. 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197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21 Adrenaline (HT)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Hormone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produced by the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adrenal glands 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 times of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fear/ stress. 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It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increases the heart rate 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and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boosts the delivery of oxygen and glucose to the brain and muscles, 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preparing the body for ‘flight or fight’.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41221715"/>
                  </a:ext>
                </a:extLst>
              </a:tr>
              <a:tr h="27197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22 Thyroxin (HT)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Hormone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produced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by the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thyroid gland. 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Thyroxine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stimulates the metabolic rate.  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Important in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growth and development.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38125446"/>
                  </a:ext>
                </a:extLst>
              </a:tr>
            </a:tbl>
          </a:graphicData>
        </a:graphic>
      </p:graphicFrame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7702805"/>
              </p:ext>
            </p:extLst>
          </p:nvPr>
        </p:nvGraphicFramePr>
        <p:xfrm>
          <a:off x="2234739" y="2487337"/>
          <a:ext cx="3794586" cy="27597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29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133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58270">
                  <a:extLst>
                    <a:ext uri="{9D8B030D-6E8A-4147-A177-3AD203B41FA5}">
                      <a16:colId xmlns:a16="http://schemas.microsoft.com/office/drawing/2014/main" xmlns="" val="1535844253"/>
                    </a:ext>
                  </a:extLst>
                </a:gridCol>
              </a:tblGrid>
              <a:tr h="1680216"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endParaRPr lang="en-GB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endParaRPr lang="en-GB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endParaRPr lang="en-GB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endParaRPr lang="en-GB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49766316"/>
                  </a:ext>
                </a:extLst>
              </a:tr>
              <a:tr h="99499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14 </a:t>
                      </a:r>
                    </a:p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electrical impulse arrives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at the synapse.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15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Neurotransmitter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molecules are released 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and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diffuse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across the synapse.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16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Neurotransmitter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molecules fill receptors 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and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cause an electrical impulse in the next neuron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56283256"/>
                  </a:ext>
                </a:extLst>
              </a:tr>
            </a:tbl>
          </a:graphicData>
        </a:graphic>
      </p:graphicFrame>
      <p:graphicFrame>
        <p:nvGraphicFramePr>
          <p:cNvPr id="27" name="Table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1711770"/>
              </p:ext>
            </p:extLst>
          </p:nvPr>
        </p:nvGraphicFramePr>
        <p:xfrm>
          <a:off x="-2" y="2322696"/>
          <a:ext cx="2234740" cy="165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47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5217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</a:t>
                      </a:r>
                      <a:r>
                        <a:rPr lang="en-GB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2b:</a:t>
                      </a:r>
                      <a:r>
                        <a:rPr lang="en-GB" sz="10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The Reflex Arc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3" name="Rectangle 12"/>
          <p:cNvSpPr/>
          <p:nvPr/>
        </p:nvSpPr>
        <p:spPr>
          <a:xfrm>
            <a:off x="-1" y="2487337"/>
            <a:ext cx="2216058" cy="437066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29" name="Table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6334966"/>
              </p:ext>
            </p:extLst>
          </p:nvPr>
        </p:nvGraphicFramePr>
        <p:xfrm>
          <a:off x="2216058" y="2333898"/>
          <a:ext cx="3813266" cy="165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326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5217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</a:t>
                      </a:r>
                      <a:r>
                        <a:rPr lang="en-GB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2c:</a:t>
                      </a:r>
                      <a:r>
                        <a:rPr lang="en-GB" sz="10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The Synapse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7"/>
          <a:srcRect l="5656" t="4213" r="69926" b="48067"/>
          <a:stretch/>
        </p:blipFill>
        <p:spPr>
          <a:xfrm>
            <a:off x="2278356" y="2559740"/>
            <a:ext cx="1082629" cy="1430768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7"/>
          <a:srcRect l="34908" t="4213" r="40004" b="48067"/>
          <a:stretch/>
        </p:blipFill>
        <p:spPr>
          <a:xfrm>
            <a:off x="3546429" y="2559740"/>
            <a:ext cx="1112348" cy="1430768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7"/>
          <a:srcRect l="65503" t="4213" r="10367" b="48067"/>
          <a:stretch/>
        </p:blipFill>
        <p:spPr>
          <a:xfrm>
            <a:off x="4844221" y="2517796"/>
            <a:ext cx="1109711" cy="1484017"/>
          </a:xfrm>
          <a:prstGeom prst="rect">
            <a:avLst/>
          </a:prstGeom>
        </p:spPr>
      </p:pic>
      <p:pic>
        <p:nvPicPr>
          <p:cNvPr id="2" name="Picture 2" descr="Image result for endocrine glands gcse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4808" y="938490"/>
            <a:ext cx="2674778" cy="2139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2538707"/>
              </p:ext>
            </p:extLst>
          </p:nvPr>
        </p:nvGraphicFramePr>
        <p:xfrm>
          <a:off x="9420224" y="-1670"/>
          <a:ext cx="2771775" cy="165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717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5217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</a:t>
                      </a:r>
                      <a:r>
                        <a:rPr lang="en-GB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4:</a:t>
                      </a:r>
                      <a:r>
                        <a:rPr lang="en-GB" sz="10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Location of Endocrine Glands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4559186"/>
              </p:ext>
            </p:extLst>
          </p:nvPr>
        </p:nvGraphicFramePr>
        <p:xfrm>
          <a:off x="6214769" y="3945311"/>
          <a:ext cx="5986343" cy="2222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742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8689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5559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</a:t>
                      </a:r>
                      <a:r>
                        <a:rPr lang="en-GB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5:</a:t>
                      </a:r>
                      <a:r>
                        <a:rPr lang="en-GB" sz="10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Blood Glucose Control Key Terms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29 Pancreas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gland that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monitors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 controls blood glucose concentration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56283256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30 Insulin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hormone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produced when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blood glucose concentration is too high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Causes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glucose to move from the blood into the cells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In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liver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muscle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cells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excess glucose is converted to glycogen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50191159"/>
                  </a:ext>
                </a:extLst>
              </a:tr>
              <a:tr h="18376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31 Glucagon (HT)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hormone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produced when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blood glucose concentration is too low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</a:t>
                      </a:r>
                      <a:r>
                        <a:rPr lang="en-GB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Causes </a:t>
                      </a:r>
                      <a:r>
                        <a:rPr lang="en-GB" sz="10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glycogen to be</a:t>
                      </a:r>
                      <a:r>
                        <a:rPr lang="en-GB" sz="1000" b="1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GB" sz="10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converted into glucose </a:t>
                      </a:r>
                      <a:r>
                        <a:rPr lang="en-GB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and </a:t>
                      </a:r>
                      <a:r>
                        <a:rPr lang="en-GB" sz="10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released into the blood</a:t>
                      </a:r>
                      <a:r>
                        <a:rPr lang="en-GB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26770623"/>
                  </a:ext>
                </a:extLst>
              </a:tr>
              <a:tr h="27197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32 Glycogen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storage molecule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made from many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glucose molecules bonded together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  Found in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liver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and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muscle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cells.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197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33 Type I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Diabetes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Disorder in which the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pancreas fails to produce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enough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insulin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 Causes uncontrolled high blood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glucose levels.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T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reated with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insulin injections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41408876"/>
                  </a:ext>
                </a:extLst>
              </a:tr>
              <a:tr h="27197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34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Type II Diabetes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Body cells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no longer respond to insulin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produced by the pancreas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 A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carbohydrate controlled diet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and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exercise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are common treatments.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Obesity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is a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risk factor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29502147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9620366" y="1569394"/>
            <a:ext cx="657225" cy="285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9444034" y="2722142"/>
            <a:ext cx="625475" cy="2308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900" dirty="0" smtClean="0">
                <a:latin typeface="Arial Black" panose="020B0A04020102020204" pitchFamily="34" charset="0"/>
              </a:rPr>
              <a:t>Testes</a:t>
            </a:r>
            <a:endParaRPr lang="en-GB" sz="900" dirty="0">
              <a:latin typeface="Arial Black" panose="020B0A040201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420224" y="0"/>
            <a:ext cx="2771775" cy="389890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/>
          <p:cNvSpPr txBox="1"/>
          <p:nvPr/>
        </p:nvSpPr>
        <p:spPr>
          <a:xfrm>
            <a:off x="9511220" y="1276762"/>
            <a:ext cx="44914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23</a:t>
            </a:r>
            <a:endParaRPr lang="en-GB" sz="1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444034" y="1755239"/>
            <a:ext cx="44914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24</a:t>
            </a:r>
            <a:endParaRPr lang="en-GB" sz="1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444033" y="2530299"/>
            <a:ext cx="44914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25</a:t>
            </a:r>
            <a:endParaRPr lang="en-GB" sz="1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1257288" y="891306"/>
            <a:ext cx="44914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26</a:t>
            </a:r>
            <a:endParaRPr lang="en-GB" sz="1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1257287" y="1784943"/>
            <a:ext cx="44914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27</a:t>
            </a:r>
            <a:endParaRPr lang="en-GB" sz="1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1256431" y="2375887"/>
            <a:ext cx="44914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28</a:t>
            </a:r>
            <a:endParaRPr lang="en-GB" sz="1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16651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7455646"/>
              </p:ext>
            </p:extLst>
          </p:nvPr>
        </p:nvGraphicFramePr>
        <p:xfrm>
          <a:off x="5587965" y="0"/>
          <a:ext cx="6604034" cy="3467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187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61525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826905">
                  <a:extLst>
                    <a:ext uri="{9D8B030D-6E8A-4147-A177-3AD203B41FA5}">
                      <a16:colId xmlns:a16="http://schemas.microsoft.com/office/drawing/2014/main" xmlns="" val="32928803"/>
                    </a:ext>
                  </a:extLst>
                </a:gridCol>
              </a:tblGrid>
              <a:tr h="95559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</a:t>
                      </a:r>
                      <a:r>
                        <a:rPr lang="en-GB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8:</a:t>
                      </a:r>
                      <a:r>
                        <a:rPr lang="en-GB" sz="10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Methods of Contraception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Method</a:t>
                      </a:r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How it works</a:t>
                      </a:r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Pros (+) and Cons (-)</a:t>
                      </a:r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86649332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40 Oral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contraceptives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contraceptive pill.  Contain </a:t>
                      </a:r>
                      <a:r>
                        <a:rPr lang="en-GB" sz="10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hormomes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to inhibit FSH production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so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eggs do not mature.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+ 99%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effective</a:t>
                      </a:r>
                    </a:p>
                    <a:p>
                      <a:pPr algn="l" fontAlgn="ctr"/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+ Reduces risk of some cancers</a:t>
                      </a:r>
                    </a:p>
                    <a:p>
                      <a:pPr algn="l" fontAlgn="ctr"/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- Can cause side effects e.g. nausea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56283256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41 Progesterone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Injection, implant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or skin patch of slow-release progesterone to stop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eggs maturing and being released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+ Fewer side effects than pill.</a:t>
                      </a:r>
                    </a:p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+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Doesn’t need to be taken daily so less likely to be forgotten</a:t>
                      </a:r>
                    </a:p>
                    <a:p>
                      <a:pPr algn="l" fontAlgn="ctr"/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- Less effective than pill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50191159"/>
                  </a:ext>
                </a:extLst>
              </a:tr>
              <a:tr h="18376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42 Barrier methods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Condom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or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diaphragm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Prevents sperm reaching the egg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+ 98% effective (when used correctly)</a:t>
                      </a:r>
                    </a:p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+ Prevent STIs</a:t>
                      </a:r>
                    </a:p>
                    <a:p>
                      <a:pPr algn="l" fontAlgn="ctr"/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 Can break or be used incorrectly</a:t>
                      </a:r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26770623"/>
                  </a:ext>
                </a:extLst>
              </a:tr>
              <a:tr h="27197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43 Spermicide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Kills or disables sperm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  Used with diaphragms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to make them more effective.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+ Increases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effectiveness of some barriers</a:t>
                      </a:r>
                    </a:p>
                    <a:p>
                      <a:pPr algn="l" fontAlgn="ctr"/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 Can’t be used on its own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197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44 Avoiding intercourse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Avoiding intercourse when an egg might be in an oviduct.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 High risk of becoming pregnant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41408876"/>
                  </a:ext>
                </a:extLst>
              </a:tr>
              <a:tr h="27197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45 Sterilisation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Undergoing surgery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to stop sperm or eggs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being able to fertilise.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+ Permanently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stops pregnancy</a:t>
                      </a:r>
                    </a:p>
                    <a:p>
                      <a:pPr marL="171450" indent="-171450" algn="l" fontAlgn="ctr">
                        <a:buFontTx/>
                        <a:buChar char="-"/>
                      </a:pP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Risks from surgery</a:t>
                      </a:r>
                    </a:p>
                    <a:p>
                      <a:pPr marL="171450" indent="-171450" algn="l" fontAlgn="ctr">
                        <a:buFontTx/>
                        <a:buChar char="-"/>
                      </a:pP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Expensive to reverse and may not work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29502147"/>
                  </a:ext>
                </a:extLst>
              </a:tr>
              <a:tr h="27197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46 Intra-uterine device (IUD)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An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implant into the uterus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that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prevent fertilised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eggs implanting into the wall 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of the uterus or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release hormones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ctr">
                        <a:buFontTx/>
                        <a:buNone/>
                      </a:pP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+ Long lasting but can be reversed</a:t>
                      </a:r>
                    </a:p>
                    <a:p>
                      <a:pPr marL="0" indent="0" algn="l" fontAlgn="ctr">
                        <a:buFontTx/>
                        <a:buNone/>
                      </a:pP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 Small risk of infection or uterus damage when IUD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is implanted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5053352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3415240"/>
              </p:ext>
            </p:extLst>
          </p:nvPr>
        </p:nvGraphicFramePr>
        <p:xfrm>
          <a:off x="5587964" y="4980684"/>
          <a:ext cx="6604034" cy="6790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040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9a:</a:t>
                      </a:r>
                      <a:r>
                        <a:rPr lang="en-GB" sz="10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IVF Disadvantages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48 Emotionally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 physically stressful.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56283256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49 Success rates are low.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50191159"/>
                  </a:ext>
                </a:extLst>
              </a:tr>
              <a:tr h="18376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50 Can lead to multiple births which are risky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for mother and babies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26770623"/>
                  </a:ext>
                </a:extLst>
              </a:tr>
            </a:tbl>
          </a:graphicData>
        </a:graphic>
      </p:graphicFrame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536924965"/>
              </p:ext>
            </p:extLst>
          </p:nvPr>
        </p:nvGraphicFramePr>
        <p:xfrm>
          <a:off x="5746179" y="3110133"/>
          <a:ext cx="6287604" cy="25496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2177839"/>
              </p:ext>
            </p:extLst>
          </p:nvPr>
        </p:nvGraphicFramePr>
        <p:xfrm>
          <a:off x="0" y="0"/>
          <a:ext cx="5419738" cy="19583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035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938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5559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6:</a:t>
                      </a:r>
                      <a:r>
                        <a:rPr lang="en-GB" sz="10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Menstrual Cycle (Some HT)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35 Ovulation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release of an egg cell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Occurs approximately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every 28 days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56283256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36 FSH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Produced by the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pituitary gland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hormone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that causes an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egg to mature in the ovary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</a:t>
                      </a:r>
                      <a:r>
                        <a:rPr lang="en-GB" sz="1000" b="1" dirty="0" smtClean="0">
                          <a:effectLst/>
                          <a:highlight>
                            <a:srgbClr val="C0C0C0"/>
                          </a:highlight>
                          <a:latin typeface="Tahoma" panose="020B0604030504040204" pitchFamily="34" charset="0"/>
                          <a:ea typeface="Calibri" panose="020F0502020204030204" pitchFamily="34" charset="0"/>
                        </a:rPr>
                        <a:t>Causes oestrogen to be produced.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50191159"/>
                  </a:ext>
                </a:extLst>
              </a:tr>
              <a:tr h="18376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37 Oestrogen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Produced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by the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ovaries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  Causes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blood lining of uterus 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to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develop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 </a:t>
                      </a:r>
                      <a:r>
                        <a:rPr lang="en-GB" sz="1000" b="1" dirty="0" smtClean="0">
                          <a:effectLst/>
                          <a:highlight>
                            <a:srgbClr val="C0C0C0"/>
                          </a:highlight>
                          <a:latin typeface="Tahoma" panose="020B060403050404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Stops FSH being produced.  Stimulates release of LH.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26770623"/>
                  </a:ext>
                </a:extLst>
              </a:tr>
              <a:tr h="27197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38 LH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Produced by the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pituitary gland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 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 hormone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that causes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ovulation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  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197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39 Progesterone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Produced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by the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ovary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Maintains blood lining 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in uterus. </a:t>
                      </a:r>
                      <a:r>
                        <a:rPr lang="en-GB" sz="1000" b="1" dirty="0" smtClean="0">
                          <a:effectLst/>
                          <a:highlight>
                            <a:srgbClr val="C0C0C0"/>
                          </a:highlight>
                          <a:latin typeface="Tahoma" panose="020B060403050404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Stops production of LH and FSH.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41408876"/>
                  </a:ext>
                </a:extLst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7"/>
          <a:srcRect b="22197"/>
          <a:stretch/>
        </p:blipFill>
        <p:spPr>
          <a:xfrm>
            <a:off x="1" y="2055050"/>
            <a:ext cx="5419738" cy="450666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368489" y="2430776"/>
            <a:ext cx="1714500" cy="990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/>
        </p:nvSpPr>
        <p:spPr>
          <a:xfrm>
            <a:off x="2165539" y="2602226"/>
            <a:ext cx="1149350" cy="139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/>
        </p:nvSpPr>
        <p:spPr>
          <a:xfrm>
            <a:off x="3508705" y="2627626"/>
            <a:ext cx="1149350" cy="139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1" name="Straight Connector 10"/>
          <p:cNvCxnSpPr/>
          <p:nvPr/>
        </p:nvCxnSpPr>
        <p:spPr>
          <a:xfrm flipH="1" flipV="1">
            <a:off x="2747022" y="2602226"/>
            <a:ext cx="6808" cy="13970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 flipV="1">
            <a:off x="4144318" y="2627626"/>
            <a:ext cx="6808" cy="13970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2082989" y="5723251"/>
            <a:ext cx="1352550" cy="133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/>
          <p:cNvSpPr/>
          <p:nvPr/>
        </p:nvSpPr>
        <p:spPr>
          <a:xfrm>
            <a:off x="3576451" y="5723251"/>
            <a:ext cx="1149350" cy="139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/>
        </p:nvSpPr>
        <p:spPr>
          <a:xfrm>
            <a:off x="2860864" y="6374393"/>
            <a:ext cx="1149350" cy="1520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1054402"/>
              </p:ext>
            </p:extLst>
          </p:nvPr>
        </p:nvGraphicFramePr>
        <p:xfrm>
          <a:off x="0" y="1916246"/>
          <a:ext cx="5419738" cy="165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197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5217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</a:t>
                      </a:r>
                      <a:r>
                        <a:rPr lang="en-GB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7:</a:t>
                      </a:r>
                      <a:r>
                        <a:rPr lang="en-GB" sz="10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Changes in the Menstrual Cycle (HT)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6155791"/>
              </p:ext>
            </p:extLst>
          </p:nvPr>
        </p:nvGraphicFramePr>
        <p:xfrm>
          <a:off x="5587964" y="3685826"/>
          <a:ext cx="6604034" cy="165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040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5217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</a:t>
                      </a:r>
                      <a:r>
                        <a:rPr lang="en-GB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9:</a:t>
                      </a:r>
                      <a:r>
                        <a:rPr lang="en-GB" sz="10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IVF (HT)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3" name="Rectangle 12"/>
          <p:cNvSpPr/>
          <p:nvPr/>
        </p:nvSpPr>
        <p:spPr>
          <a:xfrm>
            <a:off x="5587964" y="3850926"/>
            <a:ext cx="6604035" cy="11297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07568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37456</TotalTime>
  <Words>1065</Words>
  <Application>Microsoft Office PowerPoint</Application>
  <PresentationFormat>Custom</PresentationFormat>
  <Paragraphs>124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 Dyer (Staff)</dc:creator>
  <cp:lastModifiedBy>Temple, Stephanie</cp:lastModifiedBy>
  <cp:revision>380</cp:revision>
  <cp:lastPrinted>2017-03-03T08:20:46Z</cp:lastPrinted>
  <dcterms:created xsi:type="dcterms:W3CDTF">2015-01-26T16:03:09Z</dcterms:created>
  <dcterms:modified xsi:type="dcterms:W3CDTF">2018-06-06T12:16:08Z</dcterms:modified>
</cp:coreProperties>
</file>