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669726"/>
              </p:ext>
            </p:extLst>
          </p:nvPr>
        </p:nvGraphicFramePr>
        <p:xfrm>
          <a:off x="-1" y="0"/>
          <a:ext cx="24841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1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4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Atomic Structure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155542"/>
              </p:ext>
            </p:extLst>
          </p:nvPr>
        </p:nvGraphicFramePr>
        <p:xfrm>
          <a:off x="0" y="243840"/>
          <a:ext cx="6518366" cy="3361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9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Atom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smallest part of an element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can exist.  All substances are made of atoms. 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overall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charge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Very small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radius of 0.1nm.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5454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element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contains only one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type of atom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Found on the Periodic Table.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There are about 100 elements.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8164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Isotope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atom of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element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number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 of neutrons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58756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Radioactive decay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unstable nucleus changes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become more stable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gives out radiation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Random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793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Activity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rate at which decay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occurs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Measured in </a:t>
                      </a:r>
                      <a:r>
                        <a:rPr lang="en-GB" sz="10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becquerels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</a:t>
                      </a:r>
                      <a:r>
                        <a:rPr lang="en-GB" sz="10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Bq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Count rate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decays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recorded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each second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a Geiger-Muller tube.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Half life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it takes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 nuclei of the isotope in a sample to halve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Or,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it takes for the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count rate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(or activity) from a sample containing the isotope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fall to half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its initial level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0595469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Contamination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unwanted presence of materials containing radioactive atoms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within liquids, with the body/ on the skin.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140800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Irradiation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an object is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exposed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radiation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object does not become radioactive itself.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1956020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Ionisation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Radiation can ionize by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removing electrons from atoms to form ions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If this happens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DNA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it could lead to a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mutation that causes cancer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3570950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Peer review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checking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scientific results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other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scientific experts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86654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9875425"/>
                  </p:ext>
                </p:extLst>
              </p:nvPr>
            </p:nvGraphicFramePr>
            <p:xfrm>
              <a:off x="6691087" y="1857542"/>
              <a:ext cx="5500913" cy="26304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92413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45085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175952">
                    <a:tc gridSpan="2"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1" i="0" u="none" strike="noStrike" dirty="0">
                              <a:solidFill>
                                <a:schemeClr val="bg1"/>
                              </a:solidFill>
                              <a:effectLst/>
                              <a:latin typeface="Tahoma"/>
                              <a:cs typeface="Tahoma"/>
                            </a:rPr>
                            <a:t>Section </a:t>
                          </a:r>
                          <a:r>
                            <a:rPr lang="en-GB" sz="1000" b="1" i="0" u="none" strike="noStrike" dirty="0" smtClean="0">
                              <a:solidFill>
                                <a:schemeClr val="bg1"/>
                              </a:solidFill>
                              <a:effectLst/>
                              <a:latin typeface="Tahoma"/>
                              <a:cs typeface="Tahoma"/>
                            </a:rPr>
                            <a:t>5: Nuclear Decay Equations</a:t>
                          </a:r>
                          <a:endParaRPr lang="en-GB" sz="10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l" fontAlgn="b"/>
                          <a:endParaRPr lang="en-GB" sz="1000" b="0" i="0" u="none" strike="noStrike" dirty="0">
                            <a:solidFill>
                              <a:schemeClr val="bg1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b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1087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23 Alpha decay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1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 </a:t>
                          </a:r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𝟖𝟔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𝟐𝟏𝟗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𝑹𝒏</m:t>
                                  </m:r>
                                </m:e>
                              </m:sPre>
                            </m:oMath>
                          </a14:m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</a:t>
                          </a:r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  <a:sym typeface="Wingdings" panose="05000000000000000000" pitchFamily="2" charset="2"/>
                            </a:rPr>
                            <a:t> 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  <a:sym typeface="Wingdings" panose="05000000000000000000" pitchFamily="2" charset="2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𝟖𝟒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𝟐𝟏𝟓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𝑷𝒐</m:t>
                                  </m:r>
                                </m:e>
                              </m:sPre>
                            </m:oMath>
                          </a14:m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 +   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  <a:sym typeface="Wingdings" panose="05000000000000000000" pitchFamily="2" charset="2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𝟐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𝟒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𝑯𝒆</m:t>
                                  </m:r>
                                </m:e>
                              </m:sPre>
                            </m:oMath>
                          </a14:m>
                          <a:endParaRPr lang="en-GB" sz="1000" b="1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  <a:p>
                          <a:pPr algn="l" fontAlgn="ctr"/>
                          <a:endParaRPr lang="en-GB" sz="1000" b="1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In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alpha decay a helium nucleus (2 protons and 2 neutrons) is emitted.  The new element formed has:</a:t>
                          </a:r>
                        </a:p>
                        <a:p>
                          <a:pPr marL="171450" indent="-171450" algn="l" fontAlgn="ctr">
                            <a:buFontTx/>
                            <a:buChar char="-"/>
                          </a:pP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A mass number that has decreased by 4.</a:t>
                          </a:r>
                        </a:p>
                        <a:p>
                          <a:pPr marL="171450" indent="-171450" algn="l" fontAlgn="ctr">
                            <a:buFontTx/>
                            <a:buChar char="-"/>
                          </a:pP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An atomic number that has decreased by 2.</a:t>
                          </a:r>
                          <a:endParaRPr lang="en-GB" sz="1000" b="0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604880605"/>
                      </a:ext>
                    </a:extLst>
                  </a:tr>
                  <a:tr h="1103491"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24 Beta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decay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   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𝟔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𝟏𝟒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</a:rPr>
                                    <m:t>𝑪</m:t>
                                  </m:r>
                                </m:e>
                              </m:sPre>
                            </m:oMath>
                          </a14:m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</a:t>
                          </a:r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  <a:sym typeface="Wingdings" panose="05000000000000000000" pitchFamily="2" charset="2"/>
                            </a:rPr>
                            <a:t> 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  <a:sym typeface="Wingdings" panose="05000000000000000000" pitchFamily="2" charset="2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𝟕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𝟏𝟒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𝑵</m:t>
                                  </m:r>
                                </m:e>
                              </m:sPre>
                            </m:oMath>
                          </a14:m>
                          <a:r>
                            <a:rPr lang="en-GB" sz="10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   +     </a:t>
                          </a:r>
                          <a14:m>
                            <m:oMath xmlns:m="http://schemas.openxmlformats.org/officeDocument/2006/math">
                              <m:sPre>
                                <m:sPrePr>
                                  <m:ctrlP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ahoma"/>
                                      <a:sym typeface="Wingdings" panose="05000000000000000000" pitchFamily="2" charset="2"/>
                                    </a:rPr>
                                  </m:ctrlPr>
                                </m:sPrePr>
                                <m:sub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−</m:t>
                                  </m:r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𝟏</m:t>
                                  </m:r>
                                </m:sub>
                                <m:sup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𝟎</m:t>
                                  </m:r>
                                </m:sup>
                                <m:e>
                                  <m:r>
                                    <a:rPr lang="en-GB" sz="1600" b="1" i="1" u="none" strike="noStrike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ahoma"/>
                                      <a:sym typeface="Wingdings" panose="05000000000000000000" pitchFamily="2" charset="2"/>
                                    </a:rPr>
                                    <m:t>𝒆</m:t>
                                  </m:r>
                                </m:e>
                              </m:sPre>
                            </m:oMath>
                          </a14:m>
                          <a:endParaRPr lang="en-GB" sz="1000" b="1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  <a:p>
                          <a:pPr algn="l" fontAlgn="ctr"/>
                          <a:endParaRPr lang="en-GB" sz="1000" b="1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In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beta decay a neutron turns into a proton.  An electron is emitted.  The new element formed has:</a:t>
                          </a:r>
                        </a:p>
                        <a:p>
                          <a:pPr marL="171450" indent="-171450" algn="l" fontAlgn="ctr">
                            <a:buFontTx/>
                            <a:buChar char="-"/>
                          </a:pP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A mass number that stays the same.</a:t>
                          </a:r>
                        </a:p>
                        <a:p>
                          <a:pPr marL="171450" indent="-171450" algn="l" fontAlgn="ctr">
                            <a:buFontTx/>
                            <a:buChar char="-"/>
                          </a:pP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An atomic number increases by 1.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242351"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25 Gamma ray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fontAlgn="ctr">
                            <a:buFontTx/>
                            <a:buNone/>
                          </a:pPr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There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are no changes to the nucleus when gamma rays are emitted.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7417127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9875425"/>
                  </p:ext>
                </p:extLst>
              </p:nvPr>
            </p:nvGraphicFramePr>
            <p:xfrm>
              <a:off x="6691087" y="1857542"/>
              <a:ext cx="5500913" cy="26304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924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085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75952">
                    <a:tc gridSpan="2"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1" i="0" u="none" strike="noStrike" dirty="0">
                              <a:solidFill>
                                <a:schemeClr val="bg1"/>
                              </a:solidFill>
                              <a:effectLst/>
                              <a:latin typeface="Tahoma"/>
                              <a:cs typeface="Tahoma"/>
                            </a:rPr>
                            <a:t>Section </a:t>
                          </a:r>
                          <a:r>
                            <a:rPr lang="en-GB" sz="1000" b="1" i="0" u="none" strike="noStrike" dirty="0" smtClean="0">
                              <a:solidFill>
                                <a:schemeClr val="bg1"/>
                              </a:solidFill>
                              <a:effectLst/>
                              <a:latin typeface="Tahoma"/>
                              <a:cs typeface="Tahoma"/>
                            </a:rPr>
                            <a:t>5: Nuclear Decay Equations</a:t>
                          </a:r>
                          <a:endParaRPr lang="en-GB" sz="10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l" fontAlgn="b"/>
                          <a:endParaRPr lang="en-GB" sz="1000" b="0" i="0" u="none" strike="noStrike" dirty="0">
                            <a:solidFill>
                              <a:schemeClr val="bg1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b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87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23 Alpha decay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2162" t="-17582" r="-405" b="-1252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04880605"/>
                      </a:ext>
                    </a:extLst>
                  </a:tr>
                  <a:tr h="1103491"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24 Beta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decay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2162" t="-117582" r="-405" b="-252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42351">
                    <a:tc>
                      <a:txBody>
                        <a:bodyPr/>
                        <a:lstStyle/>
                        <a:p>
                          <a:pPr algn="l" fontAlgn="ctr"/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25 Gamma ray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fontAlgn="ctr">
                            <a:buFontTx/>
                            <a:buNone/>
                          </a:pPr>
                          <a:r>
                            <a:rPr lang="en-GB" sz="10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There</a:t>
                          </a:r>
                          <a:r>
                            <a:rPr lang="en-GB" sz="1000" b="0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ahoma"/>
                              <a:cs typeface="Tahoma"/>
                            </a:rPr>
                            <a:t> are no changes to the nucleus when gamma rays are emitted.</a:t>
                          </a:r>
                          <a:endParaRPr lang="en-GB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Tahoma"/>
                            <a:cs typeface="Tahoma"/>
                          </a:endParaRPr>
                        </a:p>
                      </a:txBody>
                      <a:tcPr marL="12700" marR="12700" marT="12700" marB="0" anchor="ctr">
                        <a:lnL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1712707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274927"/>
              </p:ext>
            </p:extLst>
          </p:nvPr>
        </p:nvGraphicFramePr>
        <p:xfrm>
          <a:off x="6675924" y="10935"/>
          <a:ext cx="5506899" cy="175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8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4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1347">
                  <a:extLst>
                    <a:ext uri="{9D8B030D-6E8A-4147-A177-3AD203B41FA5}">
                      <a16:colId xmlns:a16="http://schemas.microsoft.com/office/drawing/2014/main" xmlns="" val="2809501486"/>
                    </a:ext>
                  </a:extLst>
                </a:gridCol>
                <a:gridCol w="1216926">
                  <a:extLst>
                    <a:ext uri="{9D8B030D-6E8A-4147-A177-3AD203B41FA5}">
                      <a16:colId xmlns:a16="http://schemas.microsoft.com/office/drawing/2014/main" xmlns="" val="2185161294"/>
                    </a:ext>
                  </a:extLst>
                </a:gridCol>
                <a:gridCol w="1376725">
                  <a:extLst>
                    <a:ext uri="{9D8B030D-6E8A-4147-A177-3AD203B41FA5}">
                      <a16:colId xmlns:a16="http://schemas.microsoft.com/office/drawing/2014/main" xmlns="" val="2625397069"/>
                    </a:ext>
                  </a:extLst>
                </a:gridCol>
              </a:tblGrid>
              <a:tr h="186516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 Nuclear Radiation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51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Radiation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Range in air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Absorbed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by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Ionizing Power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Product emitted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when nuclei decays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176360"/>
                  </a:ext>
                </a:extLst>
              </a:tr>
              <a:tr h="35868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Alpha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Short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up to 5cm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Paper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skin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High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protons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neutrons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3586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Beta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Medium –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about 1m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About 5mm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aluminium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Medium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85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Gamma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Unlimited –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spreads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out in air from the source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Several centimetres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lead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Electromagnetic wave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931" t="11515" r="13846" b="10262"/>
          <a:stretch/>
        </p:blipFill>
        <p:spPr>
          <a:xfrm>
            <a:off x="7195094" y="4862573"/>
            <a:ext cx="3643630" cy="1897275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88337"/>
              </p:ext>
            </p:extLst>
          </p:nvPr>
        </p:nvGraphicFramePr>
        <p:xfrm>
          <a:off x="6691087" y="4582406"/>
          <a:ext cx="5500913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9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8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6: Finding Half Life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604409" y="5150357"/>
            <a:ext cx="16230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the initial count rate.</a:t>
            </a:r>
          </a:p>
          <a:p>
            <a:pPr marL="228600" indent="-228600">
              <a:buAutoNum type="arabicPeriod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Half that value.</a:t>
            </a:r>
          </a:p>
          <a:p>
            <a:pPr marL="228600" indent="-228600">
              <a:buAutoNum type="arabicPeriod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Draw a line across and then down.</a:t>
            </a:r>
          </a:p>
          <a:p>
            <a:pPr marL="228600" indent="-228600">
              <a:buAutoNum type="arabicPeriod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is the half life of the isotope.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941219" y="5680497"/>
            <a:ext cx="527050" cy="196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8465094" y="5680497"/>
            <a:ext cx="3175" cy="5221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691087" y="4747506"/>
            <a:ext cx="5500913" cy="2012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276633"/>
              </p:ext>
            </p:extLst>
          </p:nvPr>
        </p:nvGraphicFramePr>
        <p:xfrm>
          <a:off x="-16429" y="3605811"/>
          <a:ext cx="3866606" cy="2283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1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14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153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Development of Atomic Model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235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Plum 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Pudding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plum pudding model shows that the atom is a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ball of positive charge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 electrons embedded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it.  Was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incorrect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2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Nuclear Model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Rutherford’s scattering experiment found a central area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positive charge.  The nuclear model has a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nucleus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 in shells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Later, neutrons were discovered and included in the nucleus.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350855"/>
              </p:ext>
            </p:extLst>
          </p:nvPr>
        </p:nvGraphicFramePr>
        <p:xfrm>
          <a:off x="-29782" y="5886681"/>
          <a:ext cx="3875439" cy="97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34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45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265">
                  <a:extLst>
                    <a:ext uri="{9D8B030D-6E8A-4147-A177-3AD203B41FA5}">
                      <a16:colId xmlns:a16="http://schemas.microsoft.com/office/drawing/2014/main" xmlns="" val="3404688723"/>
                    </a:ext>
                  </a:extLst>
                </a:gridCol>
                <a:gridCol w="1223221">
                  <a:extLst>
                    <a:ext uri="{9D8B030D-6E8A-4147-A177-3AD203B41FA5}">
                      <a16:colId xmlns:a16="http://schemas.microsoft.com/office/drawing/2014/main" xmlns="" val="758232852"/>
                    </a:ext>
                  </a:extLst>
                </a:gridCol>
              </a:tblGrid>
              <a:tr h="9303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Properties of Sub-Atomic Particles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Sub-atomic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particle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Mass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Charge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Position in Atom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7481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Proton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Nucleus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7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Neutron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Nucleus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7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Electron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small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Orbiting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shells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33" y="3970884"/>
            <a:ext cx="801972" cy="8019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015" y="5040734"/>
            <a:ext cx="1351320" cy="77789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845658" y="4442632"/>
            <a:ext cx="1758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Atomic number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the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 of protons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(the number of electrons is the same in an atom)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/>
          <a:srcRect l="20833" t="26357" r="21250" b="20349"/>
          <a:stretch/>
        </p:blipFill>
        <p:spPr>
          <a:xfrm>
            <a:off x="5692126" y="5729565"/>
            <a:ext cx="983798" cy="97318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830793" y="5243335"/>
            <a:ext cx="2286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levels:</a:t>
            </a:r>
          </a:p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Absorption of radiation may lead to electrons moving further from the nucleus (higher energy level).</a:t>
            </a:r>
          </a:p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Emission of radiation may lead to electrons moving closer to the nucleus (lower energy level). 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650" y="3856204"/>
            <a:ext cx="1195595" cy="99632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845658" y="3795817"/>
            <a:ext cx="16015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number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the total number of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protons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neutrons</a:t>
            </a:r>
            <a:endParaRPr lang="en-GB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93055" y="4809769"/>
            <a:ext cx="427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en-GB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37837</TotalTime>
  <Words>685</Words>
  <Application>Microsoft Office PowerPoint</Application>
  <PresentationFormat>Custom</PresentationFormat>
  <Paragraphs>96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340</cp:revision>
  <cp:lastPrinted>2017-03-23T08:29:32Z</cp:lastPrinted>
  <dcterms:created xsi:type="dcterms:W3CDTF">2015-01-26T16:03:09Z</dcterms:created>
  <dcterms:modified xsi:type="dcterms:W3CDTF">2018-06-25T13:18:29Z</dcterms:modified>
</cp:coreProperties>
</file>