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82" r:id="rId2"/>
    <p:sldId id="283" r:id="rId3"/>
  </p:sldIdLst>
  <p:sldSz cx="12192000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41" autoAdjust="0"/>
    <p:restoredTop sz="98354" autoAdjust="0"/>
  </p:normalViewPr>
  <p:slideViewPr>
    <p:cSldViewPr snapToGrid="0" showGuides="1">
      <p:cViewPr>
        <p:scale>
          <a:sx n="81" d="100"/>
          <a:sy n="81" d="100"/>
        </p:scale>
        <p:origin x="-594" y="-36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EC07C7-DEC9-4BCF-A5BB-045135D2A31C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D110DA-9799-4B44-B934-27E2324E75F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47690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54932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12722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66097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2900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21445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5846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30021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94817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71686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35474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06752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366212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/>
          </p:nvPr>
        </p:nvGraphicFramePr>
        <p:xfrm>
          <a:off x="0" y="252281"/>
          <a:ext cx="5740399" cy="28097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85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38186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1: Energy stores and methods of transfer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061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 Chemical store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Energy stored as chemicals waiting to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react.</a:t>
                      </a: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 Kinetic store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Energy stored in objects that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move.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1895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 Gravitational Potential store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Energy stored in objects raised up against the force of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gravity.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1895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4 Elastic Potential store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Energy stored in an object that have been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stretched.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5 Internal store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Energy stored in the movement of particles.  It is a combination of 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kinetic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energy of the particles and 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potential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energy of particles that are apart from each other.  Can be modified by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heating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or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cooling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6 Nuclear store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Energy stored in 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nuclei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of atoms that can fuse (nuclear fusion) or split (nuclear fission).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7 Magnetic store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Energy stored in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magnets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that are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attracting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or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repelling.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8 Electrostatic store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Energy stored in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electric charges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that are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attracting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or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repelling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9 Mechanical transfer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Energy transferred when a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force moves through a distance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10 Electrical transfer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Energy transferred when a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charge moves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11 Radiation transfer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Energy transferred by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electromagnetic radiation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44219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12 Heat transfer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Energy transferred when an object is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heated.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</a:tbl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>
            <p:extLst/>
          </p:nvPr>
        </p:nvGraphicFramePr>
        <p:xfrm>
          <a:off x="10271385" y="0"/>
          <a:ext cx="1920615" cy="2906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061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90639"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  <a:latin typeface="Tahoma"/>
                          <a:cs typeface="Tahoma"/>
                        </a:rPr>
                        <a:t>Physics 1: Energy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5674679"/>
              </p:ext>
            </p:extLst>
          </p:nvPr>
        </p:nvGraphicFramePr>
        <p:xfrm>
          <a:off x="2" y="3098800"/>
          <a:ext cx="5740398" cy="375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61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97616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935242">
                  <a:extLst>
                    <a:ext uri="{9D8B030D-6E8A-4147-A177-3AD203B41FA5}">
                      <a16:colId xmlns:a16="http://schemas.microsoft.com/office/drawing/2014/main" xmlns="" val="2912048913"/>
                    </a:ext>
                  </a:extLst>
                </a:gridCol>
                <a:gridCol w="1642858">
                  <a:extLst>
                    <a:ext uri="{9D8B030D-6E8A-4147-A177-3AD203B41FA5}">
                      <a16:colId xmlns:a16="http://schemas.microsoft.com/office/drawing/2014/main" xmlns="" val="2084415996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2: Equations to learn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061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baseline="0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Calculation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baseline="0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Equation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baseline="0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Symbol equation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baseline="0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Units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85215324"/>
                  </a:ext>
                </a:extLst>
              </a:tr>
              <a:tr h="8061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13 Kinetic energy store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Kinetic energy = 0.5 x mass x velocity</a:t>
                      </a:r>
                      <a:r>
                        <a:rPr lang="en-GB" sz="10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</a:t>
                      </a:r>
                      <a:r>
                        <a:rPr lang="en-GB" sz="1000" b="0" i="0" u="none" strike="noStrike" baseline="-25000" dirty="0" err="1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k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= 0.5 m v</a:t>
                      </a:r>
                      <a:r>
                        <a:rPr lang="en-GB" sz="10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Energy – Joules (J)</a:t>
                      </a:r>
                    </a:p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Mass – kilograms (kg)</a:t>
                      </a:r>
                    </a:p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Velocity – metres per second (m/s)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14 Gravitational potential energy store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Gravitational potential energy = mass x gravitational field strength x height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</a:t>
                      </a:r>
                      <a:r>
                        <a:rPr lang="en-GB" sz="1000" b="0" i="0" u="none" strike="noStrike" baseline="-2500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= m g h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Energy – Joules (J)</a:t>
                      </a:r>
                    </a:p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Mass – kilograms (kg)</a:t>
                      </a:r>
                    </a:p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Gravitational field strength – Newtons per kilogram (N/kg)</a:t>
                      </a:r>
                    </a:p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Height – metres (m)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1895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15 Power 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Power =energy transferred ÷ time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 = </a:t>
                      </a:r>
                      <a:r>
                        <a:rPr lang="en-GB" sz="1000" b="0" i="0" u="sng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 </a:t>
                      </a:r>
                    </a:p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      t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Power – Watts (W)</a:t>
                      </a:r>
                    </a:p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Energy transferred – Joules (J)</a:t>
                      </a:r>
                    </a:p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Time – seconds (s)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1895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16 Power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Power = work done ÷ time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 = </a:t>
                      </a:r>
                      <a:r>
                        <a:rPr lang="en-GB" sz="1000" b="0" i="0" u="sng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W</a:t>
                      </a:r>
                    </a:p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      t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Power – Watts (W)</a:t>
                      </a:r>
                    </a:p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Work done – Joules (J)</a:t>
                      </a:r>
                    </a:p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Time – seconds (s)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9593832"/>
                  </a:ext>
                </a:extLst>
              </a:tr>
              <a:tr h="21895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17 Efficiency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Efficiency = </a:t>
                      </a:r>
                      <a:r>
                        <a:rPr lang="en-GB" sz="1000" b="0" i="0" u="sng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useful energy output</a:t>
                      </a:r>
                    </a:p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                 total energy input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Energy – Joules (J)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53491844"/>
                  </a:ext>
                </a:extLst>
              </a:tr>
              <a:tr h="21895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18 Efficiency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Efficiency = </a:t>
                      </a:r>
                      <a:r>
                        <a:rPr lang="en-GB" sz="1000" b="0" i="0" u="sng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useful power output</a:t>
                      </a:r>
                    </a:p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                 total power input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Power – Watts (W)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75795096"/>
                  </a:ext>
                </a:extLst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4710861"/>
              </p:ext>
            </p:extLst>
          </p:nvPr>
        </p:nvGraphicFramePr>
        <p:xfrm>
          <a:off x="5740401" y="0"/>
          <a:ext cx="6451600" cy="54737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845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306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45160">
                  <a:extLst>
                    <a:ext uri="{9D8B030D-6E8A-4147-A177-3AD203B41FA5}">
                      <a16:colId xmlns:a16="http://schemas.microsoft.com/office/drawing/2014/main" xmlns="" val="2912048913"/>
                    </a:ext>
                  </a:extLst>
                </a:gridCol>
                <a:gridCol w="1687263">
                  <a:extLst>
                    <a:ext uri="{9D8B030D-6E8A-4147-A177-3AD203B41FA5}">
                      <a16:colId xmlns:a16="http://schemas.microsoft.com/office/drawing/2014/main" xmlns="" val="2084415996"/>
                    </a:ext>
                  </a:extLst>
                </a:gridCol>
                <a:gridCol w="2210031">
                  <a:extLst>
                    <a:ext uri="{9D8B030D-6E8A-4147-A177-3AD203B41FA5}">
                      <a16:colId xmlns:a16="http://schemas.microsoft.com/office/drawing/2014/main" xmlns="" val="1310776283"/>
                    </a:ext>
                  </a:extLst>
                </a:gridCol>
              </a:tblGrid>
              <a:tr h="0">
                <a:tc gridSpan="5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3: Energy Resources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061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baseline="0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Resource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baseline="0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Renewable?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baseline="0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Uses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baseline="0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Advantages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baseline="0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Disadvantages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85215324"/>
                  </a:ext>
                </a:extLst>
              </a:tr>
              <a:tr h="8061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19 Fossil Fuels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Non-Renewable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Electricity, transport, heating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Reliable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– electricity can be generated all of the time.</a:t>
                      </a:r>
                    </a:p>
                    <a:p>
                      <a:pPr algn="l" fontAlgn="b"/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Relatively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cheap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way of generating electricity.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Produces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carbon dioxide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, a greenhouse gas that causes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global warming.</a:t>
                      </a:r>
                    </a:p>
                    <a:p>
                      <a:pPr algn="l" fontAlgn="b"/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Can produce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sulphur dioxide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, a gas that causes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acid rain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20 Nuclear Fuel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Non-Renewable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Electricity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Produces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no carbon dioxide 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when generating electricity.</a:t>
                      </a:r>
                    </a:p>
                    <a:p>
                      <a:pPr algn="l" fontAlgn="b"/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Reliable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– electricity can be generated all of the time.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Produces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nuclear waste 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that remains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radioactive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for thousands of years.</a:t>
                      </a:r>
                    </a:p>
                    <a:p>
                      <a:pPr algn="l" fontAlgn="b"/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Expensive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to build and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decommission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power stations.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1895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21 Bio Fuel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Renewable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Heating, electricity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Carbon neutral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Reliable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– electricity can be generated all of the time.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Production of fuel may damage ecosystems and create a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monoculture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1895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22 Wind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Renewable</a:t>
                      </a:r>
                    </a:p>
                    <a:p>
                      <a:pPr algn="l" fontAlgn="ctr"/>
                      <a:endParaRPr lang="en-GB" sz="1000" b="0" i="0" u="none" strike="noStrike" baseline="0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Electricity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No CO</a:t>
                      </a:r>
                      <a:r>
                        <a:rPr lang="en-GB" sz="1000" b="1" i="0" u="none" strike="noStrike" baseline="-2500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produced while generating electricity.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Unreliable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– may not produce electricity during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low wind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  <a:p>
                      <a:pPr algn="l" fontAlgn="ctr"/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Expensive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to construct.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9593832"/>
                  </a:ext>
                </a:extLst>
              </a:tr>
              <a:tr h="21895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23 Hydroelectricity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Renewable</a:t>
                      </a:r>
                    </a:p>
                    <a:p>
                      <a:pPr algn="l" fontAlgn="ctr"/>
                      <a:endParaRPr lang="en-GB" sz="1000" b="0" i="0" u="none" strike="noStrike" baseline="0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Electricity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No CO</a:t>
                      </a:r>
                      <a:r>
                        <a:rPr lang="en-GB" sz="1000" b="1" i="0" u="none" strike="noStrike" baseline="-2500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produced while generating electricity.</a:t>
                      </a:r>
                    </a:p>
                    <a:p>
                      <a:pPr algn="l" fontAlgn="ctr"/>
                      <a:endParaRPr lang="en-GB" sz="1000" b="0" i="0" u="none" strike="noStrike" baseline="0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Blocks rivers stopping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fish migration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  <a:p>
                      <a:pPr algn="l" fontAlgn="ctr"/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Unreliable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– may not produce electricity during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droughts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53491844"/>
                  </a:ext>
                </a:extLst>
              </a:tr>
              <a:tr h="21895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24 Geothermal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Renewable</a:t>
                      </a:r>
                    </a:p>
                    <a:p>
                      <a:pPr algn="l" fontAlgn="ctr"/>
                      <a:endParaRPr lang="en-GB" sz="1000" b="0" i="0" u="none" strike="noStrike" baseline="0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Electricity, heating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Does not damage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ecosystems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  <a:p>
                      <a:pPr algn="l" fontAlgn="ctr"/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Reliable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source of electricity generation.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Fluids drawn from ground may contain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greenhouse gases 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such as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CO</a:t>
                      </a:r>
                      <a:r>
                        <a:rPr lang="en-GB" sz="1000" b="1" i="0" u="none" strike="noStrike" baseline="-2500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and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methane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 These contribute to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global warming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75795096"/>
                  </a:ext>
                </a:extLst>
              </a:tr>
              <a:tr h="21895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25 Tidal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Renewable</a:t>
                      </a:r>
                    </a:p>
                    <a:p>
                      <a:pPr algn="l" fontAlgn="ctr"/>
                      <a:endParaRPr lang="en-GB" sz="1000" b="0" i="0" u="none" strike="noStrike" baseline="0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Electricity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No CO</a:t>
                      </a:r>
                      <a:r>
                        <a:rPr lang="en-GB" sz="1000" b="1" i="0" u="none" strike="noStrike" baseline="-2500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produced while generating electricity.</a:t>
                      </a:r>
                    </a:p>
                    <a:p>
                      <a:pPr algn="l" fontAlgn="ctr"/>
                      <a:endParaRPr lang="en-GB" sz="1000" b="0" i="0" u="none" strike="noStrike" baseline="0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Unreliable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–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tides vary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May damage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tidal ecosystem 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e.g. mudflats.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27930706"/>
                  </a:ext>
                </a:extLst>
              </a:tr>
              <a:tr h="21895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26 Waves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Renewable</a:t>
                      </a:r>
                    </a:p>
                    <a:p>
                      <a:pPr algn="l" fontAlgn="ctr"/>
                      <a:endParaRPr lang="en-GB" sz="1000" b="0" i="0" u="none" strike="noStrike" baseline="0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Electricity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No CO</a:t>
                      </a:r>
                      <a:r>
                        <a:rPr lang="en-GB" sz="1000" b="1" i="0" u="none" strike="noStrike" baseline="-2500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produced while generating electricity.</a:t>
                      </a:r>
                    </a:p>
                    <a:p>
                      <a:pPr algn="l" fontAlgn="ctr"/>
                      <a:endParaRPr lang="en-GB" sz="1000" b="0" i="0" u="none" strike="noStrike" baseline="0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Unreliable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– may not produce electricity during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calm 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seas.</a:t>
                      </a:r>
                    </a:p>
                    <a:p>
                      <a:pPr algn="l" fontAlgn="ctr"/>
                      <a:endParaRPr lang="en-GB" sz="1000" b="0" i="0" u="none" strike="noStrike" baseline="0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99460853"/>
                  </a:ext>
                </a:extLst>
              </a:tr>
              <a:tr h="21895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27 Solar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Renewable</a:t>
                      </a:r>
                    </a:p>
                    <a:p>
                      <a:pPr algn="l" fontAlgn="ctr"/>
                      <a:endParaRPr lang="en-GB" sz="1000" b="0" i="0" u="none" strike="noStrike" baseline="0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Electricity, heating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No CO</a:t>
                      </a:r>
                      <a:r>
                        <a:rPr lang="en-GB" sz="1000" b="1" i="0" u="none" strike="noStrike" baseline="-2500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produced while generating electricity.</a:t>
                      </a:r>
                    </a:p>
                    <a:p>
                      <a:pPr algn="l" fontAlgn="ctr"/>
                      <a:endParaRPr lang="en-GB" sz="1000" b="0" i="0" u="none" strike="noStrike" baseline="0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Unreliable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– does not produce electricity at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night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 Limited production on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cloudy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days.</a:t>
                      </a:r>
                    </a:p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Expensive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to construct.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29740243"/>
                  </a:ext>
                </a:extLst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/>
          </p:nvPr>
        </p:nvGraphicFramePr>
        <p:xfrm>
          <a:off x="5740400" y="5511800"/>
          <a:ext cx="6451600" cy="13492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415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93744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4: Key terms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061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28 Dissipation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Energy becoming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spread out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instead of in a concentrated store.  “Wasted” energy.</a:t>
                      </a: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29 Lubrication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 method of reducing unwanted energy transfers by application of a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lubricant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(e.g.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oil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) to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reduce friction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 Occurs in machines.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1895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30 Insulation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 method of reducing energy transfers by the use of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insulators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(non-conductive material).  Occurs in buildings.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1895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31 Conservation of energy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 law that states that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energy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cannot be created or destroyed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32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Specific heat capacity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 energy needed to raise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1kg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of a material by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</a:t>
                      </a:r>
                      <a:r>
                        <a:rPr lang="en-GB" sz="1000" b="1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/>
          </p:nvPr>
        </p:nvGraphicFramePr>
        <p:xfrm>
          <a:off x="0" y="0"/>
          <a:ext cx="1519449" cy="24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944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4386"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  <a:latin typeface="Tahoma"/>
                          <a:cs typeface="Tahoma"/>
                        </a:rPr>
                        <a:t>Physics</a:t>
                      </a:r>
                      <a:r>
                        <a:rPr lang="en-US" sz="1000" baseline="0" dirty="0">
                          <a:solidFill>
                            <a:schemeClr val="tx1"/>
                          </a:solidFill>
                          <a:latin typeface="Tahoma"/>
                          <a:cs typeface="Tahoma"/>
                        </a:rPr>
                        <a:t> 1: Energy</a:t>
                      </a:r>
                      <a:endParaRPr lang="en-US" sz="1000" dirty="0">
                        <a:solidFill>
                          <a:schemeClr val="tx1"/>
                        </a:solidFill>
                        <a:latin typeface="Tahoma"/>
                        <a:cs typeface="Tahoma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316651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/>
          </p:nvPr>
        </p:nvGraphicFramePr>
        <p:xfrm>
          <a:off x="10271385" y="0"/>
          <a:ext cx="1920615" cy="2906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061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90639"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  <a:latin typeface="Tahoma"/>
                          <a:cs typeface="Tahoma"/>
                        </a:rPr>
                        <a:t>Physics 1: Energy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847532"/>
              </p:ext>
            </p:extLst>
          </p:nvPr>
        </p:nvGraphicFramePr>
        <p:xfrm>
          <a:off x="6154058" y="0"/>
          <a:ext cx="6037943" cy="528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91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3763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03795">
                  <a:extLst>
                    <a:ext uri="{9D8B030D-6E8A-4147-A177-3AD203B41FA5}">
                      <a16:colId xmlns:a16="http://schemas.microsoft.com/office/drawing/2014/main" xmlns="" val="2912048913"/>
                    </a:ext>
                  </a:extLst>
                </a:gridCol>
                <a:gridCol w="1579081">
                  <a:extLst>
                    <a:ext uri="{9D8B030D-6E8A-4147-A177-3AD203B41FA5}">
                      <a16:colId xmlns:a16="http://schemas.microsoft.com/office/drawing/2014/main" xmlns="" val="2084415996"/>
                    </a:ext>
                  </a:extLst>
                </a:gridCol>
                <a:gridCol w="2068330">
                  <a:extLst>
                    <a:ext uri="{9D8B030D-6E8A-4147-A177-3AD203B41FA5}">
                      <a16:colId xmlns:a16="http://schemas.microsoft.com/office/drawing/2014/main" xmlns="" val="1310776283"/>
                    </a:ext>
                  </a:extLst>
                </a:gridCol>
              </a:tblGrid>
              <a:tr h="0">
                <a:tc gridSpan="5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3: Energy Resources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061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baseline="0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Resource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baseline="0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Renewable?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baseline="0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Uses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baseline="0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Advantages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baseline="0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Disadvantages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85215324"/>
                  </a:ext>
                </a:extLst>
              </a:tr>
              <a:tr h="8061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19 Fossil Fuels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000" b="0" i="0" u="none" strike="noStrike" baseline="0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000" b="0" i="0" u="none" strike="noStrike" baseline="0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Reliable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– electricity can be generated all of the time.</a:t>
                      </a:r>
                    </a:p>
                    <a:p>
                      <a:pPr algn="l" fontAlgn="b"/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Relatively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cheap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way of generating electricity.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000" b="0" i="0" u="none" strike="noStrike" baseline="0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  <a:p>
                      <a:pPr algn="l" fontAlgn="b"/>
                      <a:endParaRPr lang="en-GB" sz="1000" b="0" i="0" u="none" strike="noStrike" baseline="0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  <a:p>
                      <a:pPr algn="l" fontAlgn="b"/>
                      <a:endParaRPr lang="en-GB" sz="1000" b="0" i="0" u="none" strike="noStrike" baseline="0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  <a:p>
                      <a:pPr algn="l" fontAlgn="b"/>
                      <a:endParaRPr lang="en-GB" sz="1000" b="0" i="0" u="none" strike="noStrike" baseline="0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  <a:p>
                      <a:pPr algn="l" fontAlgn="b"/>
                      <a:endParaRPr lang="en-GB" sz="1000" b="0" i="0" u="none" strike="noStrike" baseline="0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  <a:p>
                      <a:pPr algn="l" fontAlgn="b"/>
                      <a:endParaRPr lang="en-GB" sz="1000" b="0" i="0" u="none" strike="noStrike" baseline="0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  <a:p>
                      <a:pPr algn="l" fontAlgn="b"/>
                      <a:endParaRPr lang="en-GB" sz="1000" b="0" i="0" u="none" strike="noStrike" baseline="0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20 Nuclear Fuel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b="0" i="0" u="none" strike="noStrike" baseline="0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Electricity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000" b="0" i="0" u="none" strike="noStrike" baseline="0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  <a:p>
                      <a:pPr algn="l" fontAlgn="b"/>
                      <a:endParaRPr lang="en-GB" sz="1000" b="0" i="0" u="none" strike="noStrike" baseline="0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  <a:p>
                      <a:pPr algn="l" fontAlgn="b"/>
                      <a:endParaRPr lang="en-GB" sz="1000" b="0" i="0" u="none" strike="noStrike" baseline="0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  <a:p>
                      <a:pPr algn="l" fontAlgn="b"/>
                      <a:endParaRPr lang="en-GB" sz="1000" b="0" i="0" u="none" strike="noStrike" baseline="0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  <a:p>
                      <a:pPr algn="l" fontAlgn="b"/>
                      <a:endParaRPr lang="en-GB" sz="1000" b="0" i="0" u="none" strike="noStrike" baseline="0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  <a:p>
                      <a:pPr algn="l" fontAlgn="b"/>
                      <a:endParaRPr lang="en-GB" sz="1000" b="0" i="0" u="none" strike="noStrike" baseline="0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000" b="0" i="0" u="none" strike="noStrike" baseline="0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  <a:p>
                      <a:pPr algn="l" fontAlgn="b"/>
                      <a:endParaRPr lang="en-GB" sz="1000" b="0" i="0" u="none" strike="noStrike" baseline="0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  <a:p>
                      <a:pPr algn="l" fontAlgn="b"/>
                      <a:endParaRPr lang="en-GB" sz="1000" b="0" i="0" u="none" strike="noStrike" baseline="0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1895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22 Wind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000" b="0" i="0" u="none" strike="noStrike" baseline="0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Electricity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No CO</a:t>
                      </a:r>
                      <a:r>
                        <a:rPr lang="en-GB" sz="1000" b="1" i="0" u="none" strike="noStrike" baseline="-2500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produced while generating electricity.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000" b="0" i="0" u="none" strike="noStrike" baseline="0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  <a:p>
                      <a:pPr algn="l" fontAlgn="ctr"/>
                      <a:endParaRPr lang="en-GB" sz="1000" b="0" i="0" u="none" strike="noStrike" baseline="0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  <a:p>
                      <a:pPr algn="l" fontAlgn="ctr"/>
                      <a:endParaRPr lang="en-GB" sz="1000" b="0" i="0" u="none" strike="noStrike" baseline="0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  <a:p>
                      <a:pPr algn="l" fontAlgn="ctr"/>
                      <a:endParaRPr lang="en-GB" sz="1000" b="0" i="0" u="none" strike="noStrike" baseline="0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  <a:p>
                      <a:pPr algn="l" fontAlgn="ctr"/>
                      <a:endParaRPr lang="en-GB" sz="1000" b="0" i="0" u="none" strike="noStrike" baseline="0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9593832"/>
                  </a:ext>
                </a:extLst>
              </a:tr>
              <a:tr h="21895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23 Hydroelectricity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Renewable</a:t>
                      </a:r>
                    </a:p>
                    <a:p>
                      <a:pPr algn="l" fontAlgn="ctr"/>
                      <a:endParaRPr lang="en-GB" sz="1000" b="0" i="0" u="none" strike="noStrike" baseline="0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Electricity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000" b="0" i="0" u="none" strike="noStrike" baseline="0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  <a:p>
                      <a:pPr algn="l" fontAlgn="ctr"/>
                      <a:endParaRPr lang="en-GB" sz="1000" b="0" i="0" u="none" strike="noStrike" baseline="0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  <a:p>
                      <a:pPr algn="l" fontAlgn="ctr"/>
                      <a:endParaRPr lang="en-GB" sz="1000" b="0" i="0" u="none" strike="noStrike" baseline="0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Blocks rivers stopping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fish migration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  <a:p>
                      <a:pPr algn="l" fontAlgn="ctr"/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Unreliable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– may not produce electricity during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droughts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53491844"/>
                  </a:ext>
                </a:extLst>
              </a:tr>
              <a:tr h="21895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24 Geothermal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Renewable</a:t>
                      </a:r>
                    </a:p>
                    <a:p>
                      <a:pPr algn="l" fontAlgn="ctr"/>
                      <a:endParaRPr lang="en-GB" sz="1000" b="0" i="0" u="none" strike="noStrike" baseline="0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Electricity, heating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Does not damage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ecosystems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  <a:p>
                      <a:pPr algn="l" fontAlgn="ctr"/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Reliable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source of electricity generation.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Fluids drawn from ground may contain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greenhouse gases 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such as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CO</a:t>
                      </a:r>
                      <a:r>
                        <a:rPr lang="en-GB" sz="1000" b="1" i="0" u="none" strike="noStrike" baseline="-2500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and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methane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 These contribute to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global warming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75795096"/>
                  </a:ext>
                </a:extLst>
              </a:tr>
              <a:tr h="21895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27 Solar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Renewable</a:t>
                      </a:r>
                    </a:p>
                    <a:p>
                      <a:pPr algn="l" fontAlgn="ctr"/>
                      <a:endParaRPr lang="en-GB" sz="1000" b="0" i="0" u="none" strike="noStrike" baseline="0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000" b="0" i="0" u="none" strike="noStrike" baseline="0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No CO</a:t>
                      </a:r>
                      <a:r>
                        <a:rPr lang="en-GB" sz="1000" b="1" i="0" u="none" strike="noStrike" baseline="-2500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produced while generating electricity.</a:t>
                      </a:r>
                    </a:p>
                    <a:p>
                      <a:pPr algn="l" fontAlgn="ctr"/>
                      <a:endParaRPr lang="en-GB" sz="1000" b="0" i="0" u="none" strike="noStrike" baseline="0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000" b="0" i="0" u="none" strike="noStrike" baseline="0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  <a:p>
                      <a:pPr algn="l" fontAlgn="ctr"/>
                      <a:endParaRPr lang="en-GB" sz="1000" b="0" i="0" u="none" strike="noStrike" baseline="0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  <a:p>
                      <a:pPr algn="l" fontAlgn="ctr"/>
                      <a:endParaRPr lang="en-GB" sz="1000" b="0" i="0" u="none" strike="noStrike" baseline="0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  <a:p>
                      <a:pPr algn="l" fontAlgn="ctr"/>
                      <a:endParaRPr lang="en-GB" sz="1000" b="0" i="0" u="none" strike="noStrike" baseline="0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  <a:p>
                      <a:pPr algn="l" fontAlgn="ctr"/>
                      <a:endParaRPr lang="en-GB" sz="1000" b="0" i="0" u="none" strike="noStrike" baseline="0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  <a:p>
                      <a:pPr algn="l" fontAlgn="ctr"/>
                      <a:endParaRPr lang="en-GB" sz="1000" b="0" i="0" u="none" strike="noStrike" baseline="0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29740243"/>
                  </a:ext>
                </a:extLst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4198128"/>
              </p:ext>
            </p:extLst>
          </p:nvPr>
        </p:nvGraphicFramePr>
        <p:xfrm>
          <a:off x="6154058" y="5130800"/>
          <a:ext cx="6037942" cy="16677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4782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9119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378128">
                  <a:extLst>
                    <a:ext uri="{9D8B030D-6E8A-4147-A177-3AD203B41FA5}">
                      <a16:colId xmlns:a16="http://schemas.microsoft.com/office/drawing/2014/main" xmlns="" val="2912048913"/>
                    </a:ext>
                  </a:extLst>
                </a:gridCol>
              </a:tblGrid>
              <a:tr h="157590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2: Equations to learn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759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baseline="0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Calculation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baseline="0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Equation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baseline="0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Symbol equation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85215324"/>
                  </a:ext>
                </a:extLst>
              </a:tr>
              <a:tr h="303058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13 Kinetic energy store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000" b="0" i="0" u="none" strike="noStrike" baseline="30000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  <a:p>
                      <a:pPr algn="l" fontAlgn="b"/>
                      <a:endParaRPr lang="en-GB" sz="1000" b="0" i="0" u="none" strike="noStrike" baseline="30000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  <a:p>
                      <a:pPr algn="l" fontAlgn="b"/>
                      <a:endParaRPr lang="en-GB" sz="1000" b="0" i="0" u="none" strike="noStrike" baseline="30000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  <a:p>
                      <a:pPr algn="l" fontAlgn="b"/>
                      <a:endParaRPr lang="en-GB" sz="1000" b="0" i="0" u="none" strike="noStrike" baseline="30000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000" b="1" i="0" u="none" strike="noStrike" baseline="30000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48526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14 Gravitational potential energy store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  <a:p>
                      <a:pPr algn="l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  <a:p>
                      <a:pPr algn="l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8526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15 Power 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5475535"/>
              </p:ext>
            </p:extLst>
          </p:nvPr>
        </p:nvGraphicFramePr>
        <p:xfrm>
          <a:off x="0" y="0"/>
          <a:ext cx="6048103" cy="528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8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0908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04810">
                  <a:extLst>
                    <a:ext uri="{9D8B030D-6E8A-4147-A177-3AD203B41FA5}">
                      <a16:colId xmlns:a16="http://schemas.microsoft.com/office/drawing/2014/main" xmlns="" val="2912048913"/>
                    </a:ext>
                  </a:extLst>
                </a:gridCol>
                <a:gridCol w="1581738">
                  <a:extLst>
                    <a:ext uri="{9D8B030D-6E8A-4147-A177-3AD203B41FA5}">
                      <a16:colId xmlns:a16="http://schemas.microsoft.com/office/drawing/2014/main" xmlns="" val="2084415996"/>
                    </a:ext>
                  </a:extLst>
                </a:gridCol>
                <a:gridCol w="2071811">
                  <a:extLst>
                    <a:ext uri="{9D8B030D-6E8A-4147-A177-3AD203B41FA5}">
                      <a16:colId xmlns:a16="http://schemas.microsoft.com/office/drawing/2014/main" xmlns="" val="1310776283"/>
                    </a:ext>
                  </a:extLst>
                </a:gridCol>
              </a:tblGrid>
              <a:tr h="0">
                <a:tc gridSpan="5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3: Energy Resources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061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baseline="0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Resource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baseline="0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Renewable?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baseline="0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Uses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baseline="0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Advantages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baseline="0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Disadvantages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85215324"/>
                  </a:ext>
                </a:extLst>
              </a:tr>
              <a:tr h="8061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19 Fossil Fuels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000" b="0" i="0" u="none" strike="noStrike" baseline="0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000" b="0" i="0" u="none" strike="noStrike" baseline="0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Reliable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– electricity can be generated all of the time.</a:t>
                      </a:r>
                    </a:p>
                    <a:p>
                      <a:pPr algn="l" fontAlgn="b"/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Relatively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cheap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way of generating electricity.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000" b="0" i="0" u="none" strike="noStrike" baseline="0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  <a:p>
                      <a:pPr algn="l" fontAlgn="b"/>
                      <a:endParaRPr lang="en-GB" sz="1000" b="0" i="0" u="none" strike="noStrike" baseline="0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  <a:p>
                      <a:pPr algn="l" fontAlgn="b"/>
                      <a:endParaRPr lang="en-GB" sz="1000" b="0" i="0" u="none" strike="noStrike" baseline="0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  <a:p>
                      <a:pPr algn="l" fontAlgn="b"/>
                      <a:endParaRPr lang="en-GB" sz="1000" b="0" i="0" u="none" strike="noStrike" baseline="0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  <a:p>
                      <a:pPr algn="l" fontAlgn="b"/>
                      <a:endParaRPr lang="en-GB" sz="1000" b="0" i="0" u="none" strike="noStrike" baseline="0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  <a:p>
                      <a:pPr algn="l" fontAlgn="b"/>
                      <a:endParaRPr lang="en-GB" sz="1000" b="0" i="0" u="none" strike="noStrike" baseline="0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  <a:p>
                      <a:pPr algn="l" fontAlgn="b"/>
                      <a:endParaRPr lang="en-GB" sz="1000" b="0" i="0" u="none" strike="noStrike" baseline="0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20 Nuclear Fuel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b="0" i="0" u="none" strike="noStrike" baseline="0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Electricity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000" b="0" i="0" u="none" strike="noStrike" baseline="0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  <a:p>
                      <a:pPr algn="l" fontAlgn="b"/>
                      <a:endParaRPr lang="en-GB" sz="1000" b="0" i="0" u="none" strike="noStrike" baseline="0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  <a:p>
                      <a:pPr algn="l" fontAlgn="b"/>
                      <a:endParaRPr lang="en-GB" sz="1000" b="0" i="0" u="none" strike="noStrike" baseline="0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  <a:p>
                      <a:pPr algn="l" fontAlgn="b"/>
                      <a:endParaRPr lang="en-GB" sz="1000" b="0" i="0" u="none" strike="noStrike" baseline="0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  <a:p>
                      <a:pPr algn="l" fontAlgn="b"/>
                      <a:endParaRPr lang="en-GB" sz="1000" b="0" i="0" u="none" strike="noStrike" baseline="0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  <a:p>
                      <a:pPr algn="l" fontAlgn="b"/>
                      <a:endParaRPr lang="en-GB" sz="1000" b="0" i="0" u="none" strike="noStrike" baseline="0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000" b="0" i="0" u="none" strike="noStrike" baseline="0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  <a:p>
                      <a:pPr algn="l" fontAlgn="b"/>
                      <a:endParaRPr lang="en-GB" sz="1000" b="0" i="0" u="none" strike="noStrike" baseline="0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  <a:p>
                      <a:pPr algn="l" fontAlgn="b"/>
                      <a:endParaRPr lang="en-GB" sz="1000" b="0" i="0" u="none" strike="noStrike" baseline="0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1895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22 Wind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000" b="0" i="0" u="none" strike="noStrike" baseline="0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Electricity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No CO</a:t>
                      </a:r>
                      <a:r>
                        <a:rPr lang="en-GB" sz="1000" b="1" i="0" u="none" strike="noStrike" baseline="-2500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produced while generating electricity.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000" b="0" i="0" u="none" strike="noStrike" baseline="0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  <a:p>
                      <a:pPr algn="l" fontAlgn="ctr"/>
                      <a:endParaRPr lang="en-GB" sz="1000" b="0" i="0" u="none" strike="noStrike" baseline="0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  <a:p>
                      <a:pPr algn="l" fontAlgn="ctr"/>
                      <a:endParaRPr lang="en-GB" sz="1000" b="0" i="0" u="none" strike="noStrike" baseline="0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  <a:p>
                      <a:pPr algn="l" fontAlgn="ctr"/>
                      <a:endParaRPr lang="en-GB" sz="1000" b="0" i="0" u="none" strike="noStrike" baseline="0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  <a:p>
                      <a:pPr algn="l" fontAlgn="ctr"/>
                      <a:endParaRPr lang="en-GB" sz="1000" b="0" i="0" u="none" strike="noStrike" baseline="0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9593832"/>
                  </a:ext>
                </a:extLst>
              </a:tr>
              <a:tr h="21895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23 Hydroelectricity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Renewable</a:t>
                      </a:r>
                    </a:p>
                    <a:p>
                      <a:pPr algn="l" fontAlgn="ctr"/>
                      <a:endParaRPr lang="en-GB" sz="1000" b="0" i="0" u="none" strike="noStrike" baseline="0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Electricity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000" b="0" i="0" u="none" strike="noStrike" baseline="0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  <a:p>
                      <a:pPr algn="l" fontAlgn="ctr"/>
                      <a:endParaRPr lang="en-GB" sz="1000" b="0" i="0" u="none" strike="noStrike" baseline="0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  <a:p>
                      <a:pPr algn="l" fontAlgn="ctr"/>
                      <a:endParaRPr lang="en-GB" sz="1000" b="0" i="0" u="none" strike="noStrike" baseline="0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Blocks rivers stopping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fish migration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  <a:p>
                      <a:pPr algn="l" fontAlgn="ctr"/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Unreliable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– may not produce electricity during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droughts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53491844"/>
                  </a:ext>
                </a:extLst>
              </a:tr>
              <a:tr h="21895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24 Geothermal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Renewable</a:t>
                      </a:r>
                    </a:p>
                    <a:p>
                      <a:pPr algn="l" fontAlgn="ctr"/>
                      <a:endParaRPr lang="en-GB" sz="1000" b="0" i="0" u="none" strike="noStrike" baseline="0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Electricity, heating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Does not damage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ecosystems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  <a:p>
                      <a:pPr algn="l" fontAlgn="ctr"/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Reliable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source of electricity generation.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Fluids drawn from ground may contain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greenhouse gases 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such as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CO</a:t>
                      </a:r>
                      <a:r>
                        <a:rPr lang="en-GB" sz="1000" b="1" i="0" u="none" strike="noStrike" baseline="-2500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and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methane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 These contribute to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global warming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75795096"/>
                  </a:ext>
                </a:extLst>
              </a:tr>
              <a:tr h="21895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27 Solar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Renewable</a:t>
                      </a:r>
                    </a:p>
                    <a:p>
                      <a:pPr algn="l" fontAlgn="ctr"/>
                      <a:endParaRPr lang="en-GB" sz="1000" b="0" i="0" u="none" strike="noStrike" baseline="0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000" b="0" i="0" u="none" strike="noStrike" baseline="0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No CO</a:t>
                      </a:r>
                      <a:r>
                        <a:rPr lang="en-GB" sz="1000" b="1" i="0" u="none" strike="noStrike" baseline="-2500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produced while generating electricity.</a:t>
                      </a:r>
                    </a:p>
                    <a:p>
                      <a:pPr algn="l" fontAlgn="ctr"/>
                      <a:endParaRPr lang="en-GB" sz="1000" b="0" i="0" u="none" strike="noStrike" baseline="0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000" b="0" i="0" u="none" strike="noStrike" baseline="0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  <a:p>
                      <a:pPr algn="l" fontAlgn="ctr"/>
                      <a:endParaRPr lang="en-GB" sz="1000" b="0" i="0" u="none" strike="noStrike" baseline="0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  <a:p>
                      <a:pPr algn="l" fontAlgn="ctr"/>
                      <a:endParaRPr lang="en-GB" sz="1000" b="0" i="0" u="none" strike="noStrike" baseline="0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  <a:p>
                      <a:pPr algn="l" fontAlgn="ctr"/>
                      <a:endParaRPr lang="en-GB" sz="1000" b="0" i="0" u="none" strike="noStrike" baseline="0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  <a:p>
                      <a:pPr algn="l" fontAlgn="ctr"/>
                      <a:endParaRPr lang="en-GB" sz="1000" b="0" i="0" u="none" strike="noStrike" baseline="0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  <a:p>
                      <a:pPr algn="l" fontAlgn="ctr"/>
                      <a:endParaRPr lang="en-GB" sz="1000" b="0" i="0" u="none" strike="noStrike" baseline="0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29740243"/>
                  </a:ext>
                </a:extLst>
              </a:tr>
            </a:tbl>
          </a:graphicData>
        </a:graphic>
      </p:graphicFrame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5749635"/>
              </p:ext>
            </p:extLst>
          </p:nvPr>
        </p:nvGraphicFramePr>
        <p:xfrm>
          <a:off x="0" y="5130800"/>
          <a:ext cx="6048103" cy="16677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5076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91688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380447">
                  <a:extLst>
                    <a:ext uri="{9D8B030D-6E8A-4147-A177-3AD203B41FA5}">
                      <a16:colId xmlns:a16="http://schemas.microsoft.com/office/drawing/2014/main" xmlns="" val="2912048913"/>
                    </a:ext>
                  </a:extLst>
                </a:gridCol>
              </a:tblGrid>
              <a:tr h="157590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2: Equations to learn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759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baseline="0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Calculation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baseline="0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Equation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baseline="0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Symbol equation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85215324"/>
                  </a:ext>
                </a:extLst>
              </a:tr>
              <a:tr h="303058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13 Kinetic energy store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000" b="0" i="0" u="none" strike="noStrike" baseline="30000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  <a:p>
                      <a:pPr algn="l" fontAlgn="b"/>
                      <a:endParaRPr lang="en-GB" sz="1000" b="0" i="0" u="none" strike="noStrike" baseline="30000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  <a:p>
                      <a:pPr algn="l" fontAlgn="b"/>
                      <a:endParaRPr lang="en-GB" sz="1000" b="0" i="0" u="none" strike="noStrike" baseline="30000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  <a:p>
                      <a:pPr algn="l" fontAlgn="b"/>
                      <a:endParaRPr lang="en-GB" sz="1000" b="0" i="0" u="none" strike="noStrike" baseline="30000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000" b="1" i="0" u="none" strike="noStrike" baseline="30000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48526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14 Gravitational potential energy store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  <a:p>
                      <a:pPr algn="l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  <a:p>
                      <a:pPr algn="l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8526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15 Power 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463534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36261</TotalTime>
  <Words>1074</Words>
  <Application>Microsoft Office PowerPoint</Application>
  <PresentationFormat>Custom</PresentationFormat>
  <Paragraphs>252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 Dyer (Staff)</dc:creator>
  <cp:lastModifiedBy>Temple, Stephanie</cp:lastModifiedBy>
  <cp:revision>236</cp:revision>
  <cp:lastPrinted>2017-02-09T08:23:56Z</cp:lastPrinted>
  <dcterms:created xsi:type="dcterms:W3CDTF">2015-01-26T16:03:09Z</dcterms:created>
  <dcterms:modified xsi:type="dcterms:W3CDTF">2018-06-25T13:15:57Z</dcterms:modified>
</cp:coreProperties>
</file>