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82" r:id="rId2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38" autoAdjust="0"/>
    <p:restoredTop sz="98354" autoAdjust="0"/>
  </p:normalViewPr>
  <p:slideViewPr>
    <p:cSldViewPr snapToGrid="0" showGuides="1">
      <p:cViewPr>
        <p:scale>
          <a:sx n="66" d="100"/>
          <a:sy n="66" d="100"/>
        </p:scale>
        <p:origin x="-666" y="-27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28332"/>
              </p:ext>
            </p:extLst>
          </p:nvPr>
        </p:nvGraphicFramePr>
        <p:xfrm>
          <a:off x="5541192" y="3701771"/>
          <a:ext cx="3050224" cy="3146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97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604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431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3: Key Terms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275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21 Electric current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flow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charge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3003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22 Potential difference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potential difference between two points in an electric circuit is 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work done when a coulomb of charge passes between the points. 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Potential difference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causes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charge to flow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207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23 Resistance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Resistance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is caused by anything that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opposes the flow of electric charge.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275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24 Charge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Anything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charged that is able to move within a circuit. 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Electrons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or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ions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275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25 Series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circuit with only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one route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 charge to take.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275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26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Parallel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circuit with only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more than one route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 charge to take.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749460"/>
              </p:ext>
            </p:extLst>
          </p:nvPr>
        </p:nvGraphicFramePr>
        <p:xfrm>
          <a:off x="0" y="3698711"/>
          <a:ext cx="5473701" cy="314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98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62595">
                  <a:extLst>
                    <a:ext uri="{9D8B030D-6E8A-4147-A177-3AD203B41FA5}">
                      <a16:colId xmlns:a16="http://schemas.microsoft.com/office/drawing/2014/main" xmlns="" val="2912048913"/>
                    </a:ext>
                  </a:extLst>
                </a:gridCol>
                <a:gridCol w="1972855">
                  <a:extLst>
                    <a:ext uri="{9D8B030D-6E8A-4147-A177-3AD203B41FA5}">
                      <a16:colId xmlns:a16="http://schemas.microsoft.com/office/drawing/2014/main" xmlns="" val="2084415996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 Equations to learn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baseline="0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Equation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Symbol equation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Units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5215324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Charge flow = current x time</a:t>
                      </a:r>
                      <a:endParaRPr lang="en-GB" sz="10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Q = I x t</a:t>
                      </a:r>
                      <a:endParaRPr lang="en-GB" sz="10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Charge flow - coulomb (C)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Current – amperes (A)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Time – seconds (s)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16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Potential difference = current x resistance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 = I x R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Potential difference – volts (V)</a:t>
                      </a:r>
                    </a:p>
                    <a:p>
                      <a:pPr algn="l" fontAlgn="b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Current – amperes (A)</a:t>
                      </a:r>
                    </a:p>
                    <a:p>
                      <a:pPr algn="l" fontAlgn="b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Resistance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– ohms (</a:t>
                      </a:r>
                      <a:r>
                        <a:rPr lang="el-G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Ω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0985471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17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Power = potential difference x current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 = V x I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Power – watt (W)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Potential difference – volts (V)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Current – amperes (A)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87377258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18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Power = current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x resistance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 = I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x R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Power – watt (W)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Current – amperes (A)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Resistance – ohms (</a:t>
                      </a:r>
                      <a:r>
                        <a:rPr lang="el-G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Ω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16411772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19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transferred = power x time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 = P x t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= joules (J)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Power – watt (W)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Time – seconds (s)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49041759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20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transferred = charge flow x potential difference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 = Q x V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= joules (J)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Charge flow - coulomb (C)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Potential difference – volts (V)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26701112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106803"/>
              </p:ext>
            </p:extLst>
          </p:nvPr>
        </p:nvGraphicFramePr>
        <p:xfrm>
          <a:off x="0" y="250479"/>
          <a:ext cx="3200400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1: Circuit Symbols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955358"/>
              </p:ext>
            </p:extLst>
          </p:nvPr>
        </p:nvGraphicFramePr>
        <p:xfrm>
          <a:off x="0" y="0"/>
          <a:ext cx="1519449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94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38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Physics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 2: Electricity</a:t>
                      </a:r>
                      <a:endParaRPr lang="en-US" sz="10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44D66B3-2B21-474A-AA2D-2C5A16FDA1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" y="422217"/>
            <a:ext cx="3192937" cy="317339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-57150" y="511888"/>
            <a:ext cx="266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025C3FE-352F-49E3-BD5E-6FF93FC24D29}"/>
              </a:ext>
            </a:extLst>
          </p:cNvPr>
          <p:cNvSpPr txBox="1"/>
          <p:nvPr/>
        </p:nvSpPr>
        <p:spPr>
          <a:xfrm>
            <a:off x="-57150" y="846182"/>
            <a:ext cx="266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FC4427FC-838D-46CC-924E-2613A42051BA}"/>
              </a:ext>
            </a:extLst>
          </p:cNvPr>
          <p:cNvSpPr txBox="1"/>
          <p:nvPr/>
        </p:nvSpPr>
        <p:spPr>
          <a:xfrm>
            <a:off x="-57150" y="1219706"/>
            <a:ext cx="266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01E299A9-A035-4B45-A7CD-993DD54F18BF}"/>
              </a:ext>
            </a:extLst>
          </p:cNvPr>
          <p:cNvSpPr txBox="1"/>
          <p:nvPr/>
        </p:nvSpPr>
        <p:spPr>
          <a:xfrm>
            <a:off x="-64862" y="1618647"/>
            <a:ext cx="266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9CA267B2-E20F-41B7-8124-9016132F7C3D}"/>
              </a:ext>
            </a:extLst>
          </p:cNvPr>
          <p:cNvSpPr txBox="1"/>
          <p:nvPr/>
        </p:nvSpPr>
        <p:spPr>
          <a:xfrm>
            <a:off x="1677192" y="475351"/>
            <a:ext cx="266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198024F-3C98-456B-83B0-45B1B27F6D00}"/>
              </a:ext>
            </a:extLst>
          </p:cNvPr>
          <p:cNvSpPr txBox="1"/>
          <p:nvPr/>
        </p:nvSpPr>
        <p:spPr>
          <a:xfrm>
            <a:off x="1677192" y="848002"/>
            <a:ext cx="33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053D6B48-85B5-4681-A504-B8A65708D46E}"/>
              </a:ext>
            </a:extLst>
          </p:cNvPr>
          <p:cNvSpPr txBox="1"/>
          <p:nvPr/>
        </p:nvSpPr>
        <p:spPr>
          <a:xfrm>
            <a:off x="-64862" y="3288813"/>
            <a:ext cx="2134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3DD4CB2-AD1D-4B9C-B28E-25F6E748B7AC}"/>
              </a:ext>
            </a:extLst>
          </p:cNvPr>
          <p:cNvSpPr txBox="1"/>
          <p:nvPr/>
        </p:nvSpPr>
        <p:spPr>
          <a:xfrm>
            <a:off x="-57150" y="2848940"/>
            <a:ext cx="266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72080659-0261-4671-A19C-520674E5C76D}"/>
              </a:ext>
            </a:extLst>
          </p:cNvPr>
          <p:cNvSpPr txBox="1"/>
          <p:nvPr/>
        </p:nvSpPr>
        <p:spPr>
          <a:xfrm>
            <a:off x="-64862" y="2428714"/>
            <a:ext cx="266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2C424207-B76F-4E7B-B751-8619070327CA}"/>
              </a:ext>
            </a:extLst>
          </p:cNvPr>
          <p:cNvSpPr txBox="1"/>
          <p:nvPr/>
        </p:nvSpPr>
        <p:spPr>
          <a:xfrm>
            <a:off x="-64862" y="2033420"/>
            <a:ext cx="266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485ADD03-317F-4621-863F-F793D4E559CF}"/>
              </a:ext>
            </a:extLst>
          </p:cNvPr>
          <p:cNvSpPr txBox="1"/>
          <p:nvPr/>
        </p:nvSpPr>
        <p:spPr>
          <a:xfrm>
            <a:off x="1677192" y="1286755"/>
            <a:ext cx="33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D69CF8CA-E05B-4D40-A4C9-BAF73D6F1BBD}"/>
              </a:ext>
            </a:extLst>
          </p:cNvPr>
          <p:cNvSpPr txBox="1"/>
          <p:nvPr/>
        </p:nvSpPr>
        <p:spPr>
          <a:xfrm>
            <a:off x="1678324" y="1733750"/>
            <a:ext cx="33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DC5AC56-C605-4B00-A6BE-9B5AB6BAEC2E}"/>
              </a:ext>
            </a:extLst>
          </p:cNvPr>
          <p:cNvSpPr txBox="1"/>
          <p:nvPr/>
        </p:nvSpPr>
        <p:spPr>
          <a:xfrm>
            <a:off x="1677192" y="2301010"/>
            <a:ext cx="33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3C4863D8-F896-466D-8115-C833B9135B52}"/>
              </a:ext>
            </a:extLst>
          </p:cNvPr>
          <p:cNvSpPr txBox="1"/>
          <p:nvPr/>
        </p:nvSpPr>
        <p:spPr>
          <a:xfrm>
            <a:off x="1677192" y="2829968"/>
            <a:ext cx="33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A92C57C-8CCC-4253-8A70-6743CC3EE1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65" r="3427"/>
          <a:stretch/>
        </p:blipFill>
        <p:spPr>
          <a:xfrm>
            <a:off x="8731118" y="189304"/>
            <a:ext cx="1394095" cy="11239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128BFEFB-C3A0-4623-A742-CE949AEDA82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347" r="4491"/>
          <a:stretch/>
        </p:blipFill>
        <p:spPr>
          <a:xfrm>
            <a:off x="8731119" y="1339695"/>
            <a:ext cx="1394095" cy="117435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C300DC8F-0BE0-4399-BB0A-8A12157F52E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77" r="3671"/>
          <a:stretch/>
        </p:blipFill>
        <p:spPr>
          <a:xfrm>
            <a:off x="8731117" y="2481685"/>
            <a:ext cx="1394095" cy="1138330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913000"/>
              </p:ext>
            </p:extLst>
          </p:nvPr>
        </p:nvGraphicFramePr>
        <p:xfrm>
          <a:off x="3250524" y="2478015"/>
          <a:ext cx="5393891" cy="111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94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44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51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6: The Three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Core Cable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099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32 Live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Brown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colour. 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Current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flows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the appliance.  Potential difference between this and other wires should be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230V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099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33 Neutral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Blue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colour.  Current taken away from appliance.  Potential difference should be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0V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495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34 Earth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Yellow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green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colour.  Potential difference of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0V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Carries charge to Earth if live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wire touches the metal casing of an appliance.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66867363"/>
                  </a:ext>
                </a:extLst>
              </a:tr>
            </a:tbl>
          </a:graphicData>
        </a:graphic>
      </p:graphicFrame>
      <p:graphicFrame>
        <p:nvGraphicFramePr>
          <p:cNvPr id="34" name="Tab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349081"/>
              </p:ext>
            </p:extLst>
          </p:nvPr>
        </p:nvGraphicFramePr>
        <p:xfrm>
          <a:off x="8731116" y="-2266"/>
          <a:ext cx="3460883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08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5: IV Graphs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723100"/>
              </p:ext>
            </p:extLst>
          </p:nvPr>
        </p:nvGraphicFramePr>
        <p:xfrm>
          <a:off x="10125215" y="162835"/>
          <a:ext cx="2066785" cy="3467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6785">
                  <a:extLst>
                    <a:ext uri="{9D8B030D-6E8A-4147-A177-3AD203B41FA5}">
                      <a16:colId xmlns:a16="http://schemas.microsoft.com/office/drawing/2014/main" xmlns="" val="2446499371"/>
                    </a:ext>
                  </a:extLst>
                </a:gridCol>
              </a:tblGrid>
              <a:tr h="114909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29 Fixed Resistor (</a:t>
                      </a:r>
                      <a:r>
                        <a:rPr kumimoji="0" lang="en-GB" sz="1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Ohmic</a:t>
                      </a: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 Conductor)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Current and potential difference are </a:t>
                      </a: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directly proportional</a:t>
                      </a:r>
                      <a:r>
                        <a:rPr kumimoji="0" lang="en-GB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.  </a:t>
                      </a: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Resistance is constant</a:t>
                      </a:r>
                      <a:r>
                        <a:rPr kumimoji="0" lang="en-GB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.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ahoma"/>
                        <a:ea typeface="+mn-e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89806450"/>
                  </a:ext>
                </a:extLst>
              </a:tr>
              <a:tr h="11508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30 Filament Lamp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Resistance of a filament lamp is </a:t>
                      </a: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not constant</a:t>
                      </a:r>
                      <a:r>
                        <a:rPr kumimoji="0" lang="en-GB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.  As temperature increases, resistance increases. </a:t>
                      </a: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Ions</a:t>
                      </a:r>
                      <a:r>
                        <a:rPr kumimoji="0" lang="en-GB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 within the lamp </a:t>
                      </a: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vibrate more</a:t>
                      </a:r>
                      <a:r>
                        <a:rPr kumimoji="0" lang="en-GB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, increasing </a:t>
                      </a: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collisions </a:t>
                      </a:r>
                      <a:r>
                        <a:rPr kumimoji="0" lang="en-GB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with </a:t>
                      </a: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electrons</a:t>
                      </a:r>
                      <a:r>
                        <a:rPr kumimoji="0" lang="en-GB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56726345"/>
                  </a:ext>
                </a:extLst>
              </a:tr>
              <a:tr h="11606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31 Diode/ LED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The </a:t>
                      </a: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current</a:t>
                      </a:r>
                      <a:r>
                        <a:rPr kumimoji="0" lang="en-GB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 through a diode flows in </a:t>
                      </a: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one direction only</a:t>
                      </a:r>
                      <a:r>
                        <a:rPr kumimoji="0" lang="en-GB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. The diode has a </a:t>
                      </a: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very high resistance in the reverse direction</a:t>
                      </a:r>
                      <a:r>
                        <a:rPr kumimoji="0" lang="en-GB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2851935"/>
                  </a:ext>
                </a:extLst>
              </a:tr>
            </a:tbl>
          </a:graphicData>
        </a:graphic>
      </p:graphicFrame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938954"/>
              </p:ext>
            </p:extLst>
          </p:nvPr>
        </p:nvGraphicFramePr>
        <p:xfrm>
          <a:off x="3272726" y="0"/>
          <a:ext cx="5386179" cy="2424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8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575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73487">
                  <a:extLst>
                    <a:ext uri="{9D8B030D-6E8A-4147-A177-3AD203B41FA5}">
                      <a16:colId xmlns:a16="http://schemas.microsoft.com/office/drawing/2014/main" xmlns="" val="2912048913"/>
                    </a:ext>
                  </a:extLst>
                </a:gridCol>
                <a:gridCol w="1058091">
                  <a:extLst>
                    <a:ext uri="{9D8B030D-6E8A-4147-A177-3AD203B41FA5}">
                      <a16:colId xmlns:a16="http://schemas.microsoft.com/office/drawing/2014/main" xmlns="" val="2084415996"/>
                    </a:ext>
                  </a:extLst>
                </a:gridCol>
                <a:gridCol w="2022974">
                  <a:extLst>
                    <a:ext uri="{9D8B030D-6E8A-4147-A177-3AD203B41FA5}">
                      <a16:colId xmlns:a16="http://schemas.microsoft.com/office/drawing/2014/main" xmlns="" val="3859576839"/>
                    </a:ext>
                  </a:extLst>
                </a:gridCol>
              </a:tblGrid>
              <a:tr h="252636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4: V, I and R in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Series and Parallel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Components connected in…</a:t>
                      </a:r>
                      <a:endParaRPr lang="en-GB" sz="1000" b="0" i="0" u="none" strike="noStrike" baseline="0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baseline="0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Current</a:t>
                      </a:r>
                      <a:endParaRPr lang="en-GB" sz="1000" b="0" i="0" u="none" strike="noStrike" baseline="0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Potential Difference</a:t>
                      </a:r>
                      <a:endParaRPr lang="en-GB" sz="1000" b="0" i="0" u="none" strike="noStrike" baseline="0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Resistance</a:t>
                      </a:r>
                      <a:endParaRPr lang="en-GB" sz="1000" b="0" i="0" u="none" strike="noStrike" baseline="0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5215324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27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Series</a:t>
                      </a:r>
                      <a:endParaRPr lang="en-GB" sz="10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current is the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same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at every point in the circuit and in every component.</a:t>
                      </a:r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total potential difference of the power supply is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shared</a:t>
                      </a:r>
                    </a:p>
                    <a:p>
                      <a:pPr algn="l" fontAlgn="b"/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between the components.</a:t>
                      </a:r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more resistors, the greater the resistance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The total resistance of two components is the sum of the</a:t>
                      </a:r>
                    </a:p>
                    <a:p>
                      <a:pPr algn="l" fontAlgn="b"/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resistance of each component.  </a:t>
                      </a:r>
                    </a:p>
                    <a:p>
                      <a:pPr algn="l" fontAlgn="b"/>
                      <a:r>
                        <a:rPr lang="en-GB" sz="10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</a:t>
                      </a:r>
                      <a:r>
                        <a:rPr lang="en-GB" sz="1000" b="1" i="0" u="none" strike="noStrike" baseline="-25000" dirty="0" err="1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total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= R</a:t>
                      </a:r>
                      <a:r>
                        <a:rPr lang="en-GB" sz="10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+ R</a:t>
                      </a:r>
                      <a:r>
                        <a:rPr lang="en-GB" sz="10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endParaRPr lang="en-GB" sz="1000" b="1" i="0" u="none" strike="noStrike" baseline="-25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28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Parallel</a:t>
                      </a:r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total current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through the whole circuit is the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sum of the currents through the separate components.</a:t>
                      </a:r>
                      <a:endParaRPr lang="en-GB" sz="1000" b="1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potential difference across each component is the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same.</a:t>
                      </a:r>
                      <a:endParaRPr lang="en-GB" sz="1000" b="1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Adding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more resistors in parallel decreases resistance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The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total resistance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two resistors is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less than the resistance of</a:t>
                      </a:r>
                    </a:p>
                    <a:p>
                      <a:pPr algn="l" fontAlgn="b"/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smallest individual resistor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0985471"/>
                  </a:ext>
                </a:extLst>
              </a:tr>
            </a:tbl>
          </a:graphicData>
        </a:graphic>
      </p:graphicFrame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856780"/>
              </p:ext>
            </p:extLst>
          </p:nvPr>
        </p:nvGraphicFramePr>
        <p:xfrm>
          <a:off x="8658907" y="3698711"/>
          <a:ext cx="3533093" cy="3149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96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634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862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7: Mains Electricity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350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35 Alternating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Current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current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regularly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changes direction e.g. mains electricity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350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36 Direct Current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current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flows in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one direction only e.g. batteries.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19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37 Mains Electricity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UK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mains is an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lternating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current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230V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at a frequency of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50Hz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66867363"/>
                  </a:ext>
                </a:extLst>
              </a:tr>
              <a:tr h="4819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38 National Grid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series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cables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transformers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linking power stations to consumers.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60823089"/>
                  </a:ext>
                </a:extLst>
              </a:tr>
              <a:tr h="8381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39 Step-up Transformer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Increases the potential difference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transmission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across power cables.  This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reduces the current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therefore less heat is lost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from the cables.  This makes the National Grid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efficient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35212257"/>
                  </a:ext>
                </a:extLst>
              </a:tr>
              <a:tr h="4819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40 Step-down Transformer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Reduces the potential difference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from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 cables to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230V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for use by consumers.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9406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665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36561</TotalTime>
  <Words>733</Words>
  <Application>Microsoft Office PowerPoint</Application>
  <PresentationFormat>Custom</PresentationFormat>
  <Paragraphs>115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Temple, Stephanie</cp:lastModifiedBy>
  <cp:revision>275</cp:revision>
  <cp:lastPrinted>2017-03-03T08:20:46Z</cp:lastPrinted>
  <dcterms:created xsi:type="dcterms:W3CDTF">2015-01-26T16:03:09Z</dcterms:created>
  <dcterms:modified xsi:type="dcterms:W3CDTF">2018-06-25T13:16:57Z</dcterms:modified>
</cp:coreProperties>
</file>