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5" autoAdjust="0"/>
    <p:restoredTop sz="94118" autoAdjust="0"/>
  </p:normalViewPr>
  <p:slideViewPr>
    <p:cSldViewPr snapToGrid="0" showGuides="1">
      <p:cViewPr>
        <p:scale>
          <a:sx n="76" d="100"/>
          <a:sy n="76" d="100"/>
        </p:scale>
        <p:origin x="-462" y="-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551258"/>
              </p:ext>
            </p:extLst>
          </p:nvPr>
        </p:nvGraphicFramePr>
        <p:xfrm>
          <a:off x="0" y="3001726"/>
          <a:ext cx="6667138" cy="3856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45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3073038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</a:tblGrid>
              <a:tr h="1759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900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Weight = mass x gravitational field strength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 = m g</a:t>
                      </a:r>
                      <a:endParaRPr lang="en-GB" sz="10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Weight – newtons (N)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– kilograms (kg)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GFS – newtons per kilogram (N/kg)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done = force x distance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 = F 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done – joules (J)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– newtons (N)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– metres (m)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0985471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= spring constant x extension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 = k 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– newtons (N)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Spring constant – newtons per metre (N/m)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Extension – metres (m)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7377258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= speed x time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 = v 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– metres (m)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 – metres per second (m/s)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–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6411772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Acceleration = </a:t>
                      </a:r>
                      <a:r>
                        <a:rPr lang="en-GB" sz="1000" b="0" i="0" u="sng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 in velocity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time taken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= </a:t>
                      </a:r>
                      <a:r>
                        <a:rPr lang="el-GR" sz="1000" b="0" i="0" u="sng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Δ</a:t>
                      </a:r>
                      <a:r>
                        <a:rPr lang="en-GB" sz="1000" b="0" i="0" u="sng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t</a:t>
                      </a:r>
                    </a:p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Acceleration = metres per second squared (m/s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Velocity = metres per second (m/s)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= seconds (s)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9041759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Resultant force = mass x acceleration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 = m 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– newtons (N)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– kilograms (kg)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Acceleration = metres per second squared (m/s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6701112"/>
                  </a:ext>
                </a:extLst>
              </a:tr>
              <a:tr h="500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(HT)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Momentum = mass x velocity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ρ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m v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Momentum – kilograms metres per second (kg m/s)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– kilograms (kg)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Velocity = metres per second (m/s)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402319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410556"/>
              </p:ext>
            </p:extLst>
          </p:nvPr>
        </p:nvGraphicFramePr>
        <p:xfrm>
          <a:off x="0" y="0"/>
          <a:ext cx="1519449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4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5: Forces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523580"/>
              </p:ext>
            </p:extLst>
          </p:nvPr>
        </p:nvGraphicFramePr>
        <p:xfrm>
          <a:off x="0" y="243840"/>
          <a:ext cx="6667138" cy="2689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95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535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Scalar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value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magnitude (size) only,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speed, distance.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Vector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value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magnitude (size)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direction,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all forces, displacement, velocity.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Contact force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between objects that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touching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e.g. friction, air resistance.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Non-contact force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between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 objects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gravitational force, magnetic force.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342605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Weight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of gravity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acting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 an object’s mass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Measured using a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newtonmeter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8691436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Centre of mass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single point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object’s weight appears to act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4785914"/>
                  </a:ext>
                </a:extLst>
              </a:tr>
              <a:tr h="37567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Resultant force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resultant force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single force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has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 effect as all the forces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acting on an object.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0620905"/>
                  </a:ext>
                </a:extLst>
              </a:tr>
              <a:tr h="37567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Work done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is done when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object is moved through a 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When work is done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against friction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there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rise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3205851"/>
                  </a:ext>
                </a:extLst>
              </a:tr>
              <a:tr h="19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Momentum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Moving objects with mass have momentum.  Momentum is “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in motion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”.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758333"/>
                  </a:ext>
                </a:extLst>
              </a:tr>
              <a:tr h="37567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Conservation of momentum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closed system,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momentum before an event is equal to the total momentum after the event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9644562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3E50BCEA-4223-43FC-A6C5-D986B7D35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768549"/>
              </p:ext>
            </p:extLst>
          </p:nvPr>
        </p:nvGraphicFramePr>
        <p:xfrm>
          <a:off x="6798109" y="0"/>
          <a:ext cx="5393891" cy="387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82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51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Elasticity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Elastic deformation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 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spring is stretched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can then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return to its original length.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Inelastic deformation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 when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spring is stretched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its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length is permanently altered.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Limit of proportionality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length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spring can be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stretched before it no longer is able to return to its original length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Beyond the limit of proportionality, a force-extension graph is curved.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237968">
                <a:tc gridSpan="2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34260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574BE20-C0EF-409D-A768-494161499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821" y="1369089"/>
            <a:ext cx="2454471" cy="24764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9BA2483-365F-4853-80DC-70996FC4B632}"/>
              </a:ext>
            </a:extLst>
          </p:cNvPr>
          <p:cNvSpPr txBox="1"/>
          <p:nvPr/>
        </p:nvSpPr>
        <p:spPr>
          <a:xfrm>
            <a:off x="8838439" y="1959294"/>
            <a:ext cx="115756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Limit of proportionality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E74EB9B-A5E5-4606-BBEB-E5472D2B1EDF}"/>
              </a:ext>
            </a:extLst>
          </p:cNvPr>
          <p:cNvSpPr txBox="1"/>
          <p:nvPr/>
        </p:nvSpPr>
        <p:spPr>
          <a:xfrm>
            <a:off x="8259655" y="2801671"/>
            <a:ext cx="1157565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Extension in proportional to force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8F628622-51EA-471D-B505-3CCF81211070}"/>
              </a:ext>
            </a:extLst>
          </p:cNvPr>
          <p:cNvCxnSpPr>
            <a:cxnSpLocks/>
          </p:cNvCxnSpPr>
          <p:nvPr/>
        </p:nvCxnSpPr>
        <p:spPr>
          <a:xfrm flipH="1" flipV="1">
            <a:off x="8166727" y="2525771"/>
            <a:ext cx="185856" cy="24797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C1E72C4-19C6-4F9B-B127-40C4EF55E156}"/>
              </a:ext>
            </a:extLst>
          </p:cNvPr>
          <p:cNvSpPr txBox="1"/>
          <p:nvPr/>
        </p:nvSpPr>
        <p:spPr>
          <a:xfrm>
            <a:off x="10079420" y="2402660"/>
            <a:ext cx="1866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Force-extension graph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xmlns="" id="{E1648142-C0B9-4190-AD1E-CE67E7443A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959890"/>
              </p:ext>
            </p:extLst>
          </p:nvPr>
        </p:nvGraphicFramePr>
        <p:xfrm>
          <a:off x="6798108" y="3930425"/>
          <a:ext cx="5393891" cy="2939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51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941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Forces and Braking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755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Stopping distance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stopping distance of a vehicle is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the vehicle travels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during the driver’s reaction time (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thinking 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 and the distance it travels under the braking force (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braking 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6757821"/>
                  </a:ext>
                </a:extLst>
              </a:tr>
              <a:tr h="3834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Thinking distance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a vehicle travels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while a driver is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reacting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1652789"/>
                  </a:ext>
                </a:extLst>
              </a:tr>
              <a:tr h="3834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Reaction time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time it takes for a driver to react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typically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0.2-0.9s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Affected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tiredness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drugs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alcohol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distractions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5196"/>
                  </a:ext>
                </a:extLst>
              </a:tr>
              <a:tr h="45794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Braking distance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a vehicle travels under braking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Affected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weather conditions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(e.g. rain or ice) and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conditions of the brakes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tyres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 vehicle.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43258019"/>
                  </a:ext>
                </a:extLst>
              </a:tr>
              <a:tr h="93569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Braking force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brakes are pressed,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work done by the friction force between the brakes and the wheel reduces the kinetic energy of the vehicle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of the brakes increases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greater the speed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vehicle,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greater the force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needed to stop the vehicle.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declarations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may lead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loss of control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overheating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brakes.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45901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9F2A025-A9C7-4ED2-AB62-AB25FCEE7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98" y="3838467"/>
            <a:ext cx="2549576" cy="19121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48BEFF9-8DCA-4A9E-8D9C-FDDC1891C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833" y="3940291"/>
            <a:ext cx="2864057" cy="176530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0BCBA8C8-9E32-4014-BDD0-F32D1BE87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871220"/>
              </p:ext>
            </p:extLst>
          </p:nvPr>
        </p:nvGraphicFramePr>
        <p:xfrm>
          <a:off x="-1" y="1768367"/>
          <a:ext cx="5903900" cy="207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38425">
                  <a:extLst>
                    <a:ext uri="{9D8B030D-6E8A-4147-A177-3AD203B41FA5}">
                      <a16:colId xmlns:a16="http://schemas.microsoft.com/office/drawing/2014/main" xmlns="" val="1306300541"/>
                    </a:ext>
                  </a:extLst>
                </a:gridCol>
              </a:tblGrid>
              <a:tr h="162901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Distance-time graph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Velocity-time graph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4639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Constant speed - straight line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Tahoma"/>
                        </a:rPr>
                        <a:t>Constant speed - horizontal line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/>
                        <a:ea typeface="+mn-e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Accelerating - curved line upwards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Accelerating - straight line with velocity increasing</a:t>
                      </a:r>
                    </a:p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9636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Decelerating - curved line going towards horizontal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Decelerating - straight line with velocity decreasing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Stationary - horizontal line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Stationary - horizontal line on x-axis (velocity = 0)</a:t>
                      </a:r>
                    </a:p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15807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Moving backwards - below x-axis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Gradient of line can be calculated to give speed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Gradient of line can be calculated to give acceleration or deceleration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115628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20370E84-1C39-4F63-8717-58D49DA83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873747"/>
              </p:ext>
            </p:extLst>
          </p:nvPr>
        </p:nvGraphicFramePr>
        <p:xfrm>
          <a:off x="1600" y="0"/>
          <a:ext cx="59039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9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77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51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5a: Motion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Displacement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 object moves and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direction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which it occurs. 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vector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quantity.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3040850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Velocity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an object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particular direction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6757821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Acceleration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change of an object’s speed in a certain amount of time.  If an object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falling near the surface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Earth its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acceleration will be 9.8m/s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1652789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Terminal velocity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maximum speed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moving object.  Occurs when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 moving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object (e.g. gravity)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balanced by frictional forces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air resistance).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5196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Circular motion (HT)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object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moving in a circle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constant speed but changing velocity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This is because the direction in which the object is moving is constantly changing, and velocity is a vector quantity that measures direction and speed.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729892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07E713C-B7DA-4404-BDB0-2360CCD3E394}"/>
              </a:ext>
            </a:extLst>
          </p:cNvPr>
          <p:cNvSpPr txBox="1"/>
          <p:nvPr/>
        </p:nvSpPr>
        <p:spPr>
          <a:xfrm>
            <a:off x="810711" y="5748496"/>
            <a:ext cx="1866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32 Distance-time graph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0E4F2A1-3CE8-4C85-A337-02FCDCA18E2A}"/>
              </a:ext>
            </a:extLst>
          </p:cNvPr>
          <p:cNvSpPr txBox="1"/>
          <p:nvPr/>
        </p:nvSpPr>
        <p:spPr>
          <a:xfrm>
            <a:off x="3409672" y="5748496"/>
            <a:ext cx="1866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33 Velocity-time graph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2622CF6-9FDD-4EEB-B702-66D419B25C4B}"/>
              </a:ext>
            </a:extLst>
          </p:cNvPr>
          <p:cNvSpPr txBox="1"/>
          <p:nvPr/>
        </p:nvSpPr>
        <p:spPr>
          <a:xfrm>
            <a:off x="663553" y="4297772"/>
            <a:ext cx="1866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Constant speed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05474E-A382-48DD-8A60-3073596CA21A}"/>
              </a:ext>
            </a:extLst>
          </p:cNvPr>
          <p:cNvSpPr txBox="1"/>
          <p:nvPr/>
        </p:nvSpPr>
        <p:spPr>
          <a:xfrm>
            <a:off x="1362997" y="3959425"/>
            <a:ext cx="824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Stationary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CB25B6C2-44DB-4BD8-A1FD-3A89B54D7D43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1775312" y="4205646"/>
            <a:ext cx="5863" cy="25296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F8CB840D-F865-4D34-9871-94E74E663CF2}"/>
              </a:ext>
            </a:extLst>
          </p:cNvPr>
          <p:cNvCxnSpPr>
            <a:cxnSpLocks/>
          </p:cNvCxnSpPr>
          <p:nvPr/>
        </p:nvCxnSpPr>
        <p:spPr>
          <a:xfrm>
            <a:off x="1143000" y="4530636"/>
            <a:ext cx="219998" cy="235565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5687CC4-0449-4100-A560-C6E04AE94CF3}"/>
              </a:ext>
            </a:extLst>
          </p:cNvPr>
          <p:cNvSpPr txBox="1"/>
          <p:nvPr/>
        </p:nvSpPr>
        <p:spPr>
          <a:xfrm>
            <a:off x="1494341" y="5003298"/>
            <a:ext cx="912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Accelerating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0E134177-43DC-4B1C-9D65-A089A9076FE8}"/>
              </a:ext>
            </a:extLst>
          </p:cNvPr>
          <p:cNvSpPr/>
          <p:nvPr/>
        </p:nvSpPr>
        <p:spPr>
          <a:xfrm>
            <a:off x="709613" y="4447416"/>
            <a:ext cx="2105025" cy="980894"/>
          </a:xfrm>
          <a:custGeom>
            <a:avLst/>
            <a:gdLst>
              <a:gd name="connsiteX0" fmla="*/ 0 w 2105025"/>
              <a:gd name="connsiteY0" fmla="*/ 980894 h 980894"/>
              <a:gd name="connsiteX1" fmla="*/ 252412 w 2105025"/>
              <a:gd name="connsiteY1" fmla="*/ 957082 h 980894"/>
              <a:gd name="connsiteX2" fmla="*/ 428625 w 2105025"/>
              <a:gd name="connsiteY2" fmla="*/ 885644 h 980894"/>
              <a:gd name="connsiteX3" fmla="*/ 609600 w 2105025"/>
              <a:gd name="connsiteY3" fmla="*/ 761819 h 980894"/>
              <a:gd name="connsiteX4" fmla="*/ 790575 w 2105025"/>
              <a:gd name="connsiteY4" fmla="*/ 571319 h 980894"/>
              <a:gd name="connsiteX5" fmla="*/ 842962 w 2105025"/>
              <a:gd name="connsiteY5" fmla="*/ 418919 h 980894"/>
              <a:gd name="connsiteX6" fmla="*/ 895350 w 2105025"/>
              <a:gd name="connsiteY6" fmla="*/ 290332 h 980894"/>
              <a:gd name="connsiteX7" fmla="*/ 976312 w 2105025"/>
              <a:gd name="connsiteY7" fmla="*/ 176032 h 980894"/>
              <a:gd name="connsiteX8" fmla="*/ 1152525 w 2105025"/>
              <a:gd name="connsiteY8" fmla="*/ 52207 h 980894"/>
              <a:gd name="connsiteX9" fmla="*/ 1481137 w 2105025"/>
              <a:gd name="connsiteY9" fmla="*/ 4582 h 980894"/>
              <a:gd name="connsiteX10" fmla="*/ 2105025 w 2105025"/>
              <a:gd name="connsiteY10" fmla="*/ 4582 h 980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05025" h="980894">
                <a:moveTo>
                  <a:pt x="0" y="980894"/>
                </a:moveTo>
                <a:cubicBezTo>
                  <a:pt x="90487" y="976925"/>
                  <a:pt x="180975" y="972957"/>
                  <a:pt x="252412" y="957082"/>
                </a:cubicBezTo>
                <a:cubicBezTo>
                  <a:pt x="323849" y="941207"/>
                  <a:pt x="369094" y="918188"/>
                  <a:pt x="428625" y="885644"/>
                </a:cubicBezTo>
                <a:cubicBezTo>
                  <a:pt x="488156" y="853100"/>
                  <a:pt x="549275" y="814206"/>
                  <a:pt x="609600" y="761819"/>
                </a:cubicBezTo>
                <a:cubicBezTo>
                  <a:pt x="669925" y="709432"/>
                  <a:pt x="751681" y="628469"/>
                  <a:pt x="790575" y="571319"/>
                </a:cubicBezTo>
                <a:cubicBezTo>
                  <a:pt x="829469" y="514169"/>
                  <a:pt x="825500" y="465750"/>
                  <a:pt x="842962" y="418919"/>
                </a:cubicBezTo>
                <a:cubicBezTo>
                  <a:pt x="860425" y="372088"/>
                  <a:pt x="873125" y="330813"/>
                  <a:pt x="895350" y="290332"/>
                </a:cubicBezTo>
                <a:cubicBezTo>
                  <a:pt x="917575" y="249851"/>
                  <a:pt x="933450" y="215719"/>
                  <a:pt x="976312" y="176032"/>
                </a:cubicBezTo>
                <a:cubicBezTo>
                  <a:pt x="1019174" y="136345"/>
                  <a:pt x="1068388" y="80782"/>
                  <a:pt x="1152525" y="52207"/>
                </a:cubicBezTo>
                <a:cubicBezTo>
                  <a:pt x="1236662" y="23632"/>
                  <a:pt x="1322387" y="12519"/>
                  <a:pt x="1481137" y="4582"/>
                </a:cubicBezTo>
                <a:cubicBezTo>
                  <a:pt x="1639887" y="-3355"/>
                  <a:pt x="1872456" y="613"/>
                  <a:pt x="2105025" y="45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FA3A403-4CE8-4734-ABB4-5BE170AB4461}"/>
              </a:ext>
            </a:extLst>
          </p:cNvPr>
          <p:cNvSpPr txBox="1"/>
          <p:nvPr/>
        </p:nvSpPr>
        <p:spPr>
          <a:xfrm>
            <a:off x="1873692" y="4549194"/>
            <a:ext cx="912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Decelerating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04D5F412-9912-4480-BAB1-31F93C3B03F6}"/>
              </a:ext>
            </a:extLst>
          </p:cNvPr>
          <p:cNvCxnSpPr>
            <a:cxnSpLocks/>
          </p:cNvCxnSpPr>
          <p:nvPr/>
        </p:nvCxnSpPr>
        <p:spPr>
          <a:xfrm flipH="1" flipV="1">
            <a:off x="1539364" y="4891217"/>
            <a:ext cx="229644" cy="18510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6404F0DB-ED65-4370-91AF-6C2776C2E2D9}"/>
              </a:ext>
            </a:extLst>
          </p:cNvPr>
          <p:cNvCxnSpPr>
            <a:cxnSpLocks/>
          </p:cNvCxnSpPr>
          <p:nvPr/>
        </p:nvCxnSpPr>
        <p:spPr>
          <a:xfrm flipH="1" flipV="1">
            <a:off x="1743900" y="4570310"/>
            <a:ext cx="206572" cy="15233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xmlns="" id="{3B0897C2-9D08-4F64-8D6D-CDAC3177B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83788"/>
              </p:ext>
            </p:extLst>
          </p:nvPr>
        </p:nvGraphicFramePr>
        <p:xfrm>
          <a:off x="0" y="6021954"/>
          <a:ext cx="5903899" cy="82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5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123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5b: Typical Values of Speed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Walking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1.5 m/s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Running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m/s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Cycling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m/s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1149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 Sound in air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330 m/s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43492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74F342D-4EC5-4505-8EA5-F9FBC0ECC9F0}"/>
              </a:ext>
            </a:extLst>
          </p:cNvPr>
          <p:cNvSpPr txBox="1"/>
          <p:nvPr/>
        </p:nvSpPr>
        <p:spPr>
          <a:xfrm>
            <a:off x="3302593" y="4860659"/>
            <a:ext cx="912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Accelerating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90A01D4-4E10-4D62-974B-A878E10B6D8A}"/>
              </a:ext>
            </a:extLst>
          </p:cNvPr>
          <p:cNvSpPr txBox="1"/>
          <p:nvPr/>
        </p:nvSpPr>
        <p:spPr>
          <a:xfrm>
            <a:off x="3418743" y="4110393"/>
            <a:ext cx="1866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Constant speed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710EDF1-6307-41D0-87A8-EC882BA255BA}"/>
              </a:ext>
            </a:extLst>
          </p:cNvPr>
          <p:cNvSpPr txBox="1"/>
          <p:nvPr/>
        </p:nvSpPr>
        <p:spPr>
          <a:xfrm>
            <a:off x="4025775" y="4530636"/>
            <a:ext cx="912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Decelerating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301C539D-A9B2-417D-8B39-5D1D01451069}"/>
              </a:ext>
            </a:extLst>
          </p:cNvPr>
          <p:cNvCxnSpPr>
            <a:cxnSpLocks/>
          </p:cNvCxnSpPr>
          <p:nvPr/>
        </p:nvCxnSpPr>
        <p:spPr>
          <a:xfrm flipH="1" flipV="1">
            <a:off x="1896300" y="4722710"/>
            <a:ext cx="206572" cy="15233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45158E75-EA05-4EBB-B0B5-9F7B161EA41C}"/>
              </a:ext>
            </a:extLst>
          </p:cNvPr>
          <p:cNvCxnSpPr>
            <a:cxnSpLocks/>
          </p:cNvCxnSpPr>
          <p:nvPr/>
        </p:nvCxnSpPr>
        <p:spPr>
          <a:xfrm flipH="1">
            <a:off x="3641690" y="4297772"/>
            <a:ext cx="238647" cy="20066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CC5E1E3F-45C0-4166-B017-EE994AD17EB5}"/>
              </a:ext>
            </a:extLst>
          </p:cNvPr>
          <p:cNvCxnSpPr>
            <a:cxnSpLocks/>
          </p:cNvCxnSpPr>
          <p:nvPr/>
        </p:nvCxnSpPr>
        <p:spPr>
          <a:xfrm flipH="1" flipV="1">
            <a:off x="3384930" y="4731235"/>
            <a:ext cx="206572" cy="15233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E5CC99DC-77F7-46E8-BE0C-3B561F0402C9}"/>
              </a:ext>
            </a:extLst>
          </p:cNvPr>
          <p:cNvCxnSpPr>
            <a:cxnSpLocks/>
          </p:cNvCxnSpPr>
          <p:nvPr/>
        </p:nvCxnSpPr>
        <p:spPr>
          <a:xfrm flipH="1">
            <a:off x="4190000" y="4732267"/>
            <a:ext cx="134799" cy="20559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135C123-331F-4471-9685-24AF5A758D60}"/>
              </a:ext>
            </a:extLst>
          </p:cNvPr>
          <p:cNvSpPr txBox="1"/>
          <p:nvPr/>
        </p:nvSpPr>
        <p:spPr>
          <a:xfrm>
            <a:off x="3698366" y="5128586"/>
            <a:ext cx="912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Accelerating</a:t>
            </a:r>
          </a:p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backwards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xmlns="" id="{F11B0259-043D-418C-B271-A78A05CEF68F}"/>
              </a:ext>
            </a:extLst>
          </p:cNvPr>
          <p:cNvCxnSpPr>
            <a:cxnSpLocks/>
          </p:cNvCxnSpPr>
          <p:nvPr/>
        </p:nvCxnSpPr>
        <p:spPr>
          <a:xfrm flipV="1">
            <a:off x="4342861" y="5373497"/>
            <a:ext cx="268097" cy="5481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xmlns="" id="{4365ED22-3FDE-4A4E-8AF3-DA8537C7D156}"/>
              </a:ext>
            </a:extLst>
          </p:cNvPr>
          <p:cNvCxnSpPr>
            <a:cxnSpLocks/>
          </p:cNvCxnSpPr>
          <p:nvPr/>
        </p:nvCxnSpPr>
        <p:spPr>
          <a:xfrm>
            <a:off x="5062232" y="5057363"/>
            <a:ext cx="87018" cy="21566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6908495-649A-4E13-B767-F35C859A87CE}"/>
              </a:ext>
            </a:extLst>
          </p:cNvPr>
          <p:cNvSpPr txBox="1"/>
          <p:nvPr/>
        </p:nvSpPr>
        <p:spPr>
          <a:xfrm>
            <a:off x="4693118" y="4737808"/>
            <a:ext cx="912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Decelerating</a:t>
            </a:r>
          </a:p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backwards</a:t>
            </a:r>
          </a:p>
        </p:txBody>
      </p:sp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xmlns="" id="{694E8C0B-A5D6-462B-B13D-8872C8AB56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680228"/>
              </p:ext>
            </p:extLst>
          </p:nvPr>
        </p:nvGraphicFramePr>
        <p:xfrm>
          <a:off x="6372225" y="0"/>
          <a:ext cx="5818175" cy="2317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085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11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 Newton’s Laws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8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Newton’s First Law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velocity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an object will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change if a resultant force is acting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 the object.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there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resultant force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object will: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Remain stationary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it was not moving.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Continue at a constant speed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it was already moving.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6757821"/>
                  </a:ext>
                </a:extLst>
              </a:tr>
              <a:tr h="5440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Newton’s Second Law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acceleration of an object is proportional to the resultant force acting on the object, and inversely proportional to the mass of the object, i.e. Force = mass x acceleration.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1652789"/>
                  </a:ext>
                </a:extLst>
              </a:tr>
              <a:tr h="36757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Newton’s Third Law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Whenever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objects interact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they exert on each other are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equal and opposite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5196"/>
                  </a:ext>
                </a:extLst>
              </a:tr>
              <a:tr h="1911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Inertia (HT)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tendency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objects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continue in their state of rest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uniform motion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3258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815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38053</TotalTime>
  <Words>1133</Words>
  <Application>Microsoft Office PowerPoint</Application>
  <PresentationFormat>Custom</PresentationFormat>
  <Paragraphs>167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303</cp:revision>
  <cp:lastPrinted>2017-03-03T08:20:46Z</cp:lastPrinted>
  <dcterms:created xsi:type="dcterms:W3CDTF">2015-01-26T16:03:09Z</dcterms:created>
  <dcterms:modified xsi:type="dcterms:W3CDTF">2018-06-25T13:19:31Z</dcterms:modified>
</cp:coreProperties>
</file>