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2" r:id="rId2"/>
    <p:sldId id="283" r:id="rId3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48" autoAdjust="0"/>
    <p:restoredTop sz="98354" autoAdjust="0"/>
  </p:normalViewPr>
  <p:slideViewPr>
    <p:cSldViewPr snapToGrid="0" showGuides="1">
      <p:cViewPr>
        <p:scale>
          <a:sx n="81" d="100"/>
          <a:sy n="81" d="100"/>
        </p:scale>
        <p:origin x="-306" y="1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233051"/>
              </p:ext>
            </p:extLst>
          </p:nvPr>
        </p:nvGraphicFramePr>
        <p:xfrm>
          <a:off x="-1" y="0"/>
          <a:ext cx="1841501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15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386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Biology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7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: 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Ecology</a:t>
                      </a:r>
                      <a:endParaRPr lang="en-US" sz="1000" dirty="0">
                        <a:solidFill>
                          <a:schemeClr val="tx1"/>
                        </a:solidFill>
                        <a:latin typeface="Tahoma"/>
                        <a:cs typeface="Tahom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1227212"/>
              </p:ext>
            </p:extLst>
          </p:nvPr>
        </p:nvGraphicFramePr>
        <p:xfrm>
          <a:off x="5495214" y="0"/>
          <a:ext cx="3126272" cy="19804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0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491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555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2: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Biotic and Abiotic Factors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9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Biotic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10 </a:t>
                      </a: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Abiotic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Availability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food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Light intensity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183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New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predators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arriving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Temperature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15695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New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pathogens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Moisture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levels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3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One species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outcompeting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another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Oxygen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levels for aquatic animals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66867363"/>
                  </a:ext>
                </a:extLst>
              </a:tr>
              <a:tr h="183767"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Wind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intensity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direction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94069241"/>
                  </a:ext>
                </a:extLst>
              </a:tr>
              <a:tr h="119561"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Carbon dioxide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levels for plants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83313438"/>
                  </a:ext>
                </a:extLst>
              </a:tr>
              <a:tr h="119561"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Soil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pH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mineral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content</a:t>
                      </a:r>
                      <a:endParaRPr lang="en-GB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42046795"/>
                  </a:ext>
                </a:extLst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357233"/>
              </p:ext>
            </p:extLst>
          </p:nvPr>
        </p:nvGraphicFramePr>
        <p:xfrm>
          <a:off x="0" y="2992843"/>
          <a:ext cx="5434149" cy="178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41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7862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3: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Food Chains and Predator-Prey Relationships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xmlns="" id="{2CF89DD7-49F8-44C9-8C7B-FB4BDE7E3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657616"/>
              </p:ext>
            </p:extLst>
          </p:nvPr>
        </p:nvGraphicFramePr>
        <p:xfrm>
          <a:off x="-2" y="260281"/>
          <a:ext cx="5434149" cy="270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13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428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1131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1: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Key terms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02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 Ecosystem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interaction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community of living organisms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(biotic)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non-living (abiotic)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parts of their environment.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8113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 Habitat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area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 which an organism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lives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30580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Community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Two or more different species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an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ecosystem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stable community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is one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where all the species and environmental factors are in balance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so that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population sizes remain fairly constant.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11674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 Population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total number of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organisms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one species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an ecosystem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02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 Competition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Plants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often compete for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light, space, water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mineral ions.</a:t>
                      </a:r>
                    </a:p>
                    <a:p>
                      <a:pPr algn="l" fontAlgn="ctr"/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Animals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often compete for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food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mates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territory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52280532"/>
                  </a:ext>
                </a:extLst>
              </a:tr>
              <a:tr h="15602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 Interdependence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Within a community each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species depends on other species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food,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shelter, pollination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etc.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95738321"/>
                  </a:ext>
                </a:extLst>
              </a:tr>
              <a:tr h="15602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7 Adaptations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feature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that an organism has that allows it to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survive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 its ecosystem. 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32226044"/>
                  </a:ext>
                </a:extLst>
              </a:tr>
              <a:tr h="15602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8 Biodiversity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variety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all 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different species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organisms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on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Earth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or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within an ecosystem.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11348686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0397" t="34441" r="5443" b="50612"/>
          <a:stretch/>
        </p:blipFill>
        <p:spPr>
          <a:xfrm>
            <a:off x="0" y="3187904"/>
            <a:ext cx="5434147" cy="5455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758280"/>
            <a:ext cx="11910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GB" sz="1000" dirty="0" smtClean="0">
                <a:solidFill>
                  <a:srgbClr val="000000"/>
                </a:solidFill>
                <a:latin typeface="Tahoma"/>
                <a:cs typeface="Tahoma"/>
              </a:rPr>
              <a:t>11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Producer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 –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Start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 of a food chain.  Produces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glucose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 through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photosynthesis.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20397" y="3754418"/>
            <a:ext cx="12017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GB" sz="1000" dirty="0" smtClean="0">
                <a:solidFill>
                  <a:srgbClr val="000000"/>
                </a:solidFill>
                <a:latin typeface="Tahoma"/>
                <a:cs typeface="Tahoma"/>
              </a:rPr>
              <a:t>12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Primary Consumer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 –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Eats 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a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producer.  Prey 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 of secondary consumer.</a:t>
            </a:r>
            <a:endParaRPr lang="en-GB" sz="1000" b="1" dirty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13917" y="3760800"/>
            <a:ext cx="120178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GB" sz="1000" dirty="0" smtClean="0">
                <a:solidFill>
                  <a:srgbClr val="000000"/>
                </a:solidFill>
                <a:latin typeface="Tahoma"/>
                <a:cs typeface="Tahoma"/>
              </a:rPr>
              <a:t>13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Secondary Consumer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 –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Eats 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a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primary consumer.  Predator 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of primary consumer.</a:t>
            </a:r>
            <a:endParaRPr lang="en-GB" sz="1000" b="1" dirty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61673" y="3760800"/>
            <a:ext cx="120178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GB" sz="1000" dirty="0" smtClean="0">
                <a:solidFill>
                  <a:srgbClr val="000000"/>
                </a:solidFill>
                <a:latin typeface="Tahoma"/>
                <a:cs typeface="Tahoma"/>
              </a:rPr>
              <a:t>14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Tertiary Consumer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 –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Predates 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on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secondary consumer.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7957" t="6008" r="13122"/>
          <a:stretch/>
        </p:blipFill>
        <p:spPr>
          <a:xfrm>
            <a:off x="-1" y="4711336"/>
            <a:ext cx="2813917" cy="2135979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744249" y="5022933"/>
            <a:ext cx="25429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Predator-prey cycles</a:t>
            </a:r>
          </a:p>
          <a:p>
            <a:pPr fontAlgn="ctr"/>
            <a:r>
              <a:rPr lang="en-GB" sz="1000" dirty="0" smtClean="0">
                <a:solidFill>
                  <a:srgbClr val="000000"/>
                </a:solidFill>
                <a:latin typeface="Tahoma"/>
                <a:cs typeface="Tahoma"/>
              </a:rPr>
              <a:t>15 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The population of the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prey increases</a:t>
            </a:r>
          </a:p>
          <a:p>
            <a:pPr fontAlgn="ctr"/>
            <a:r>
              <a:rPr lang="en-GB" sz="1000" dirty="0" smtClean="0">
                <a:solidFill>
                  <a:srgbClr val="000000"/>
                </a:solidFill>
                <a:latin typeface="Tahoma"/>
                <a:cs typeface="Tahoma"/>
              </a:rPr>
              <a:t>16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More food 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is available for the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predators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, so their population increases.</a:t>
            </a:r>
          </a:p>
          <a:p>
            <a:pPr fontAlgn="ctr"/>
            <a:r>
              <a:rPr lang="en-GB" sz="1000" dirty="0" smtClean="0">
                <a:solidFill>
                  <a:srgbClr val="000000"/>
                </a:solidFill>
                <a:latin typeface="Tahoma"/>
                <a:cs typeface="Tahoma"/>
              </a:rPr>
              <a:t>17 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There are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more predators 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so the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population of the prey decreases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.</a:t>
            </a:r>
          </a:p>
          <a:p>
            <a:pPr fontAlgn="ctr"/>
            <a:r>
              <a:rPr lang="en-GB" sz="1000" dirty="0" smtClean="0">
                <a:solidFill>
                  <a:srgbClr val="000000"/>
                </a:solidFill>
                <a:latin typeface="Tahoma"/>
                <a:cs typeface="Tahoma"/>
              </a:rPr>
              <a:t>18 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There is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less prey to feed on 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so the population of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predators </a:t>
            </a:r>
            <a:r>
              <a:rPr lang="en-GB" sz="1000" b="1" dirty="0" smtClean="0">
                <a:solidFill>
                  <a:srgbClr val="000000"/>
                </a:solidFill>
                <a:latin typeface="Tahoma"/>
                <a:cs typeface="Tahoma"/>
              </a:rPr>
              <a:t>decreases.</a:t>
            </a:r>
            <a:endParaRPr lang="en-GB" sz="1000" b="1" dirty="0">
              <a:solidFill>
                <a:srgbClr val="000000"/>
              </a:solidFill>
              <a:latin typeface="Tahoma"/>
              <a:cs typeface="Tahoma"/>
            </a:endParaRPr>
          </a:p>
          <a:p>
            <a:pPr fontAlgn="ctr"/>
            <a:r>
              <a:rPr lang="en-GB" sz="1000" dirty="0" smtClean="0">
                <a:solidFill>
                  <a:srgbClr val="000000"/>
                </a:solidFill>
                <a:latin typeface="Tahoma"/>
                <a:cs typeface="Tahoma"/>
              </a:rPr>
              <a:t>19 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The </a:t>
            </a:r>
            <a:r>
              <a:rPr lang="en-GB" sz="1000" b="1" dirty="0">
                <a:solidFill>
                  <a:srgbClr val="000000"/>
                </a:solidFill>
                <a:latin typeface="Tahoma"/>
                <a:cs typeface="Tahoma"/>
              </a:rPr>
              <a:t>cycle restarts </a:t>
            </a:r>
            <a:r>
              <a:rPr lang="en-GB" sz="1000" dirty="0">
                <a:solidFill>
                  <a:srgbClr val="000000"/>
                </a:solidFill>
                <a:latin typeface="Tahoma"/>
                <a:cs typeface="Tahoma"/>
              </a:rPr>
              <a:t>from the beginning.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0C12CE0-AF71-4B64-9ECB-6D626513B463}"/>
              </a:ext>
            </a:extLst>
          </p:cNvPr>
          <p:cNvSpPr/>
          <p:nvPr/>
        </p:nvSpPr>
        <p:spPr>
          <a:xfrm>
            <a:off x="0" y="2992843"/>
            <a:ext cx="5434147" cy="38544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6044" t="9352" r="8053" b="17807"/>
          <a:stretch/>
        </p:blipFill>
        <p:spPr>
          <a:xfrm>
            <a:off x="8178396" y="2217569"/>
            <a:ext cx="4013604" cy="2552512"/>
          </a:xfrm>
          <a:prstGeom prst="rect">
            <a:avLst/>
          </a:prstGeom>
        </p:spPr>
      </p:pic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648846"/>
              </p:ext>
            </p:extLst>
          </p:nvPr>
        </p:nvGraphicFramePr>
        <p:xfrm>
          <a:off x="5434147" y="2063479"/>
          <a:ext cx="6757853" cy="178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578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7862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5: </a:t>
                      </a: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Cycles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5213" y="4906748"/>
            <a:ext cx="3747597" cy="194056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8399417" y="2339225"/>
            <a:ext cx="12017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GB" sz="1000" dirty="0" smtClean="0">
                <a:solidFill>
                  <a:srgbClr val="000000"/>
                </a:solidFill>
                <a:latin typeface="Tahoma"/>
                <a:cs typeface="Tahoma"/>
              </a:rPr>
              <a:t>23</a:t>
            </a:r>
            <a:endParaRPr lang="en-GB" sz="1000" b="1" dirty="0">
              <a:solidFill>
                <a:srgbClr val="000000"/>
              </a:solidFill>
              <a:latin typeface="Tahoma"/>
              <a:cs typeface="Tahoma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507015"/>
              </p:ext>
            </p:extLst>
          </p:nvPr>
        </p:nvGraphicFramePr>
        <p:xfrm>
          <a:off x="5495214" y="2425892"/>
          <a:ext cx="2683182" cy="2044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70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061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555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5a</a:t>
                      </a: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: Carbon cycle steps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24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Photosynthesis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Plants absorb 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from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atmosphere.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183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25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Respiration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Animals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plants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micro-organisms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respire,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releasing 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into the atmosphere.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15695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26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Decay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carbon in dead organisms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released to the atmosphere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micro-organisms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respiring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3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27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Combustion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Carbon locked in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fossil fuels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is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released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as CO</a:t>
                      </a:r>
                      <a:r>
                        <a:rPr lang="en-GB" sz="10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when fuels are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burned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66867363"/>
                  </a:ext>
                </a:extLst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909418"/>
              </p:ext>
            </p:extLst>
          </p:nvPr>
        </p:nvGraphicFramePr>
        <p:xfrm>
          <a:off x="9353610" y="4919640"/>
          <a:ext cx="2683182" cy="127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70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061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555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5b</a:t>
                      </a: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: Water cycle steps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29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Evaporation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Liquid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water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turned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into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water vapour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the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atmosphere.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183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30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Condensation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Water vapour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condenses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form clouds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15695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31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Precipitation 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Water is deposited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from clouds as </a:t>
                      </a:r>
                      <a:r>
                        <a:rPr lang="en-GB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rain</a:t>
                      </a: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148777"/>
              </p:ext>
            </p:extLst>
          </p:nvPr>
        </p:nvGraphicFramePr>
        <p:xfrm>
          <a:off x="8682553" y="0"/>
          <a:ext cx="3529039" cy="20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08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1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9766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4: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Adaptations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219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20 Structural Adaptations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Part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the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body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that helps the organism survive.</a:t>
                      </a:r>
                    </a:p>
                    <a:p>
                      <a:pPr algn="l" fontAlgn="ctr"/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e.g. polar bears have a thick layer of fat for insulation.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45471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21Functional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Adaptations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How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body operates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helps the organism survive.  E.g. camels do not sweat.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74967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22 Behavioural Adaptations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behaviour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helps the organism survive.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e.g. desert rats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stay in their burrows during the hottest parts of the day.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544947" y="4963038"/>
            <a:ext cx="12017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GB" sz="1000" dirty="0" smtClean="0">
                <a:solidFill>
                  <a:srgbClr val="000000"/>
                </a:solidFill>
                <a:latin typeface="Tahoma"/>
                <a:cs typeface="Tahoma"/>
              </a:rPr>
              <a:t>28</a:t>
            </a:r>
            <a:endParaRPr lang="en-GB" sz="1000" b="1" dirty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631665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841983"/>
              </p:ext>
            </p:extLst>
          </p:nvPr>
        </p:nvGraphicFramePr>
        <p:xfrm>
          <a:off x="-1" y="0"/>
          <a:ext cx="1841501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15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386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Biology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7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: 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Ecology</a:t>
                      </a:r>
                      <a:endParaRPr lang="en-US" sz="1000" dirty="0">
                        <a:solidFill>
                          <a:schemeClr val="tx1"/>
                        </a:solidFill>
                        <a:latin typeface="Tahoma"/>
                        <a:cs typeface="Tahom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2CF89DD7-49F8-44C9-8C7B-FB4BDE7E3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977485"/>
              </p:ext>
            </p:extLst>
          </p:nvPr>
        </p:nvGraphicFramePr>
        <p:xfrm>
          <a:off x="0" y="3229458"/>
          <a:ext cx="2679700" cy="2176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97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525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7: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Maintaining biodiversity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110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39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Breeding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programmes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for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endangered species.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27110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40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Protection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regeneration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rare habitats.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95139812"/>
                  </a:ext>
                </a:extLst>
              </a:tr>
              <a:tr h="27110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41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Reintroduction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field margins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hedgerows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 agricultural areas where farmers grow only one type of crop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92359755"/>
                  </a:ext>
                </a:extLst>
              </a:tr>
              <a:tr h="27110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42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Reduction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deforestation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3298734"/>
                  </a:ext>
                </a:extLst>
              </a:tr>
              <a:tr h="27110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43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Reduction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carbon dioxide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emissions by some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governments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86533353"/>
                  </a:ext>
                </a:extLst>
              </a:tr>
              <a:tr h="27110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44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Recycling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resources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rather than dumping waste in landfill.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2713841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2CF89DD7-49F8-44C9-8C7B-FB4BDE7E3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220424"/>
              </p:ext>
            </p:extLst>
          </p:nvPr>
        </p:nvGraphicFramePr>
        <p:xfrm>
          <a:off x="-1" y="243840"/>
          <a:ext cx="12192002" cy="28941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90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26483">
                  <a:extLst>
                    <a:ext uri="{9D8B030D-6E8A-4147-A177-3AD203B41FA5}">
                      <a16:colId xmlns:a16="http://schemas.microsoft.com/office/drawing/2014/main" xmlns="" val="2331393451"/>
                    </a:ext>
                  </a:extLst>
                </a:gridCol>
                <a:gridCol w="512648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525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6: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Human effects on biodiversity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110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Human activity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Why it happens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Effects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15858229"/>
                  </a:ext>
                </a:extLst>
              </a:tr>
              <a:tr h="27110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32 Polluting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water with fertiliser and sewage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Farmers spread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fertiliser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on fields. 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Rain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washes fertiliser into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rivers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ponds.  Sewage is released directly into rivers.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Fertilisers and sewage cause 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 in growth of algae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When the algae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they are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decomposed by bacteria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use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oxygen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Other animals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die due to a lack of oxygen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10009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33 Using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land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Humans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construct buildings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create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quarries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farm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Habitat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for plants and animals is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reduced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35903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34 Destroying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peat bogs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Humans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use peat to provide compost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increase food production.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Removes habitat, reducing biodiversity.  Decay or burning of peat produces 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29228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35 Deforestation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provide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land for cattle and rice fields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To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grow crops for biofuels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Burning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or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decomposing trees releases 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Fewer trees to remove 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from the atmosphere.  Loss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biodiversity.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903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36 Producing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acidic gases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Combustion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fossil fuels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releases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carbon dioxide, </a:t>
                      </a:r>
                      <a:r>
                        <a:rPr lang="en-GB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sulfur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dioxide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nitrogen oxides. 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These gases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dissolve in water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making it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acidic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Acid rain.  Damages plants. 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Can cause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rivers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lakes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become acidic, killing animals and plants.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52280532"/>
                  </a:ext>
                </a:extLst>
              </a:tr>
              <a:tr h="29228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37 Polluting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water with toxic chemicals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Pesticides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other toxic chemicals (e.g. from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landfill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 are washed into rivers and lakes by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rain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Toxic chemicals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accumulate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 animals. 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further up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food chain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 the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greater the accumulation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Top predators die or fail to breed.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95738321"/>
                  </a:ext>
                </a:extLst>
              </a:tr>
              <a:tr h="29228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38 Increasing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temperature of the planet (global warming)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Humans release extra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greenhouse gases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methane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 into the atmosphere and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less CO</a:t>
                      </a:r>
                      <a:r>
                        <a:rPr lang="en-GB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is absorbed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by plants through photosynthesis. 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Greenhouse gases absorb heat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stop it escaping to space.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Loss of habitat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as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sea levels rise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; animals and plants can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 longer survive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certain areas;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reduced biodiversity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; 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change in migration patterns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animals.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32226044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854" t="22963" r="55208" b="5741"/>
          <a:stretch/>
        </p:blipFill>
        <p:spPr>
          <a:xfrm>
            <a:off x="9853093" y="3274962"/>
            <a:ext cx="2338908" cy="22912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3967" t="4396" r="54862" b="47772"/>
          <a:stretch/>
        </p:blipFill>
        <p:spPr>
          <a:xfrm>
            <a:off x="2886717" y="3137454"/>
            <a:ext cx="2065104" cy="1801316"/>
          </a:xfrm>
          <a:prstGeom prst="rect">
            <a:avLst/>
          </a:prstGeom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xmlns="" id="{2CF89DD7-49F8-44C9-8C7B-FB4BDE7E3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88231"/>
              </p:ext>
            </p:extLst>
          </p:nvPr>
        </p:nvGraphicFramePr>
        <p:xfrm>
          <a:off x="4951821" y="3229458"/>
          <a:ext cx="4800599" cy="248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4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8552">
                  <a:extLst>
                    <a:ext uri="{9D8B030D-6E8A-4147-A177-3AD203B41FA5}">
                      <a16:colId xmlns:a16="http://schemas.microsoft.com/office/drawing/2014/main" xmlns="" val="2331393451"/>
                    </a:ext>
                  </a:extLst>
                </a:gridCol>
                <a:gridCol w="20185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05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8: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Measuring biodiversity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5554"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Random Sampling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Systematic Sampling (transect)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15858229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45 Purpose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Estimate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the size of a population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an area.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See how populations and communities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change over a distance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61595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46 Method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l" fontAlgn="ctr">
                        <a:buAutoNum type="arabicPeriod"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Choose a suitable number of quadrats to use.</a:t>
                      </a:r>
                    </a:p>
                    <a:p>
                      <a:pPr marL="228600" indent="-228600" algn="l" fontAlgn="ctr">
                        <a:buAutoNum type="arabicPeriod"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Assign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co-ordinates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the area that you are sampling.</a:t>
                      </a:r>
                    </a:p>
                    <a:p>
                      <a:pPr marL="228600" indent="-228600" algn="l" fontAlgn="ctr">
                        <a:buAutoNum type="arabicPeriod"/>
                      </a:pP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Randomly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choose co-ordinates.</a:t>
                      </a:r>
                    </a:p>
                    <a:p>
                      <a:pPr marL="228600" indent="-228600" algn="l" fontAlgn="ctr">
                        <a:buAutoNum type="arabicPeriod"/>
                      </a:pP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Place the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quadrats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count organisms present.</a:t>
                      </a:r>
                    </a:p>
                    <a:p>
                      <a:pPr marL="228600" indent="-228600" algn="l" fontAlgn="ctr">
                        <a:buAutoNum type="arabicPeriod"/>
                      </a:pP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Calculate the mean number of organisms.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l" fontAlgn="ctr">
                        <a:buAutoNum type="arabicPeriod"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Use a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tape measure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create a long line (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transect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).</a:t>
                      </a:r>
                    </a:p>
                    <a:p>
                      <a:pPr marL="228600" indent="-228600" algn="l" fontAlgn="ctr">
                        <a:buAutoNum type="arabicPeriod"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Put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quadrats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at set distances.</a:t>
                      </a:r>
                    </a:p>
                    <a:p>
                      <a:pPr marL="228600" indent="-228600" algn="l" fontAlgn="ctr">
                        <a:buAutoNum type="arabicPeriod"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Count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organisms present.</a:t>
                      </a:r>
                    </a:p>
                    <a:p>
                      <a:pPr marL="228600" indent="-228600" algn="l" fontAlgn="ctr">
                        <a:buAutoNum type="arabicPeriod"/>
                      </a:pP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Repeat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a different place/ different time of year.</a:t>
                      </a:r>
                    </a:p>
                    <a:p>
                      <a:pPr marL="228600" indent="-228600" algn="l" fontAlgn="ctr">
                        <a:buAutoNum type="arabicPeriod"/>
                      </a:pP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Draw graphs to see how communities change over a distance.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1618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36981</TotalTime>
  <Words>1032</Words>
  <Application>Microsoft Office PowerPoint</Application>
  <PresentationFormat>Custom</PresentationFormat>
  <Paragraphs>121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 Dyer (Staff)</dc:creator>
  <cp:lastModifiedBy>Temple, Stephanie</cp:lastModifiedBy>
  <cp:revision>339</cp:revision>
  <cp:lastPrinted>2017-03-03T08:20:46Z</cp:lastPrinted>
  <dcterms:created xsi:type="dcterms:W3CDTF">2015-01-26T16:03:09Z</dcterms:created>
  <dcterms:modified xsi:type="dcterms:W3CDTF">2018-06-06T12:19:35Z</dcterms:modified>
</cp:coreProperties>
</file>