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81" r:id="rId5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1" autoAdjust="0"/>
    <p:restoredTop sz="98354" autoAdjust="0"/>
  </p:normalViewPr>
  <p:slideViewPr>
    <p:cSldViewPr snapToGrid="0" showGuides="1">
      <p:cViewPr>
        <p:scale>
          <a:sx n="81" d="100"/>
          <a:sy n="81" d="100"/>
        </p:scale>
        <p:origin x="-594" y="21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16/10/2018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639310"/>
              </p:ext>
            </p:extLst>
          </p:nvPr>
        </p:nvGraphicFramePr>
        <p:xfrm>
          <a:off x="-1" y="243840"/>
          <a:ext cx="7619602" cy="38415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75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08203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1: Key terms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 Crude oil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mixture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hydrocarbons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formed over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millions of years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from dead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plankton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subjected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pressure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Hydrocarbon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molecule containing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hydrogen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carbon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atoms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only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 Alkane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hydrocarbon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containing only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single bonds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Follows the formula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2n+2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 Fractional distillation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method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separating hydrocarbons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based on their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boiling point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 Intermolecular force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Weak forces of attraction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exist between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molecules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Boiling point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temperature at which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liquid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turns into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gas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7 Viscosity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ability of a substance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flow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8 Flammability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ability of a substance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burn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ignite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 Combustion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reaction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between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fuel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oxygen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that produces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heat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11 Complete combustion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Combustion in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adequate oxygen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Complete combustion of a hydrocarbon will produce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carbon dioxide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421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12 Incomplete combustion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Combustion in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inadequate oxygen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Incomplete combustion of a hydrocarbon produces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carbon monoxide or carbon particulates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4421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 Alkene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hydrocarbon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containing at least one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double bond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If they contain one double bond only they follow the formula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Used to make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polymers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457207"/>
                  </a:ext>
                </a:extLst>
              </a:tr>
              <a:tr h="4421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 Bromine water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chemical that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brown/ orange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colour.  If added to 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alkene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it reacts and changes to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colourless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Alkanes do not produce a change in colour.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04663816"/>
                  </a:ext>
                </a:extLst>
              </a:tr>
              <a:tr h="4421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 Cracking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process by which less-useful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long-chain hydrocarbons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split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produce 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alkane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alkene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95510359"/>
                  </a:ext>
                </a:extLst>
              </a:tr>
              <a:tr h="4421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16 Catalyst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chemical 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speeds up the rate of reaction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without being used itself.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627001"/>
                  </a:ext>
                </a:extLst>
              </a:tr>
              <a:tr h="4421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17 Covalent bond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strong bond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exists between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non-metal atoms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8901585"/>
                  </a:ext>
                </a:extLst>
              </a:tr>
              <a:tr h="4421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18 Fraction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fraction contains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similar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length hydrocarbons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 a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small range of boiling points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98447706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14196"/>
              </p:ext>
            </p:extLst>
          </p:nvPr>
        </p:nvGraphicFramePr>
        <p:xfrm>
          <a:off x="0" y="0"/>
          <a:ext cx="2173357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335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38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Chemistry 7: Hydrocarbons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241226"/>
              </p:ext>
            </p:extLst>
          </p:nvPr>
        </p:nvGraphicFramePr>
        <p:xfrm>
          <a:off x="-4" y="4083893"/>
          <a:ext cx="2568575" cy="764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66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11920">
                  <a:extLst>
                    <a:ext uri="{9D8B030D-6E8A-4147-A177-3AD203B41FA5}">
                      <a16:colId xmlns="" xmlns:a16="http://schemas.microsoft.com/office/drawing/2014/main" val="112731739"/>
                    </a:ext>
                  </a:extLst>
                </a:gridCol>
              </a:tblGrid>
              <a:tr h="1651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 Alkanes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99148">
                <a:tc gridSpan="2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79681278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39537"/>
          <a:stretch/>
        </p:blipFill>
        <p:spPr>
          <a:xfrm>
            <a:off x="-5" y="4251533"/>
            <a:ext cx="2568575" cy="261770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25671" y="4251533"/>
            <a:ext cx="3428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25669" y="4934369"/>
            <a:ext cx="3428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25670" y="5612468"/>
            <a:ext cx="3428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25669" y="6240931"/>
            <a:ext cx="3428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9601" y="0"/>
            <a:ext cx="4572398" cy="4371413"/>
          </a:xfrm>
          <a:prstGeom prst="rect">
            <a:avLst/>
          </a:prstGeom>
        </p:spPr>
      </p:pic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447574"/>
              </p:ext>
            </p:extLst>
          </p:nvPr>
        </p:nvGraphicFramePr>
        <p:xfrm>
          <a:off x="2675315" y="4190241"/>
          <a:ext cx="5317671" cy="1514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9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4526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0445">
                  <a:extLst>
                    <a:ext uri="{9D8B030D-6E8A-4147-A177-3AD203B41FA5}">
                      <a16:colId xmlns="" xmlns:a16="http://schemas.microsoft.com/office/drawing/2014/main" val="1291867096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3: Fractional Distillation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23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crude oil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heated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400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C.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24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Most fractions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evaporate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become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vapours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The residue doesn’t boil and flows to the bottom of the column.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25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Hot vapours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rise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up the column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cool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down and condense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26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 the vapours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cool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their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boiling point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condense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flow out of the column.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27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Those with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lower boiling points rise further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before cooling down.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28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Refinery gases do not cool down to their boiling point so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remain as gases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467032"/>
              </p:ext>
            </p:extLst>
          </p:nvPr>
        </p:nvGraphicFramePr>
        <p:xfrm>
          <a:off x="2675314" y="5796728"/>
          <a:ext cx="5317672" cy="96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17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982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07618">
                  <a:extLst>
                    <a:ext uri="{9D8B030D-6E8A-4147-A177-3AD203B41FA5}">
                      <a16:colId xmlns="" xmlns:a16="http://schemas.microsoft.com/office/drawing/2014/main" val="268336881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4: Cracking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Cracking Method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Process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Temperature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4914801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29 Catalytic Cracking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Fraction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heated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 the presence of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zeolite catalyst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500</a:t>
                      </a:r>
                      <a:r>
                        <a:rPr lang="en-GB" sz="10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30 Steam Cracking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Fraction is diluted with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steam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heated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850</a:t>
                      </a:r>
                      <a:r>
                        <a:rPr lang="en-GB" sz="10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3259" y="4972049"/>
            <a:ext cx="4595537" cy="1102929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8334704" y="6002329"/>
            <a:ext cx="36611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31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Cracking breaks down long-chain hydrocarbons to shorter </a:t>
            </a: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hydrocarbons (</a:t>
            </a:r>
            <a:r>
              <a:rPr lang="en-GB" sz="10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fuel) 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an alkene.  The atoms in the products must be the same as the atoms in the reactants.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289C3F1E-1239-42EE-B26E-7ACF13219730}"/>
              </a:ext>
            </a:extLst>
          </p:cNvPr>
          <p:cNvCxnSpPr/>
          <p:nvPr/>
        </p:nvCxnSpPr>
        <p:spPr>
          <a:xfrm>
            <a:off x="2568568" y="4083893"/>
            <a:ext cx="0" cy="27853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9382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1F146672228243967645C89D7C60F9" ma:contentTypeVersion="" ma:contentTypeDescription="Create a new document." ma:contentTypeScope="" ma:versionID="c063b2af4a15d4307988e1810e13efa1">
  <xsd:schema xmlns:xsd="http://www.w3.org/2001/XMLSchema" xmlns:xs="http://www.w3.org/2001/XMLSchema" xmlns:p="http://schemas.microsoft.com/office/2006/metadata/properties" xmlns:ns2="6211429a-c3a1-4d52-8951-f6e25398bdbb" targetNamespace="http://schemas.microsoft.com/office/2006/metadata/properties" ma:root="true" ma:fieldsID="e73e4ea7c90827bc9e28e60cd1baabe8" ns2:_="">
    <xsd:import namespace="6211429a-c3a1-4d52-8951-f6e25398bdb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11429a-c3a1-4d52-8951-f6e25398bdb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40BA1B-989C-42B1-9FCB-99B611372984}">
  <ds:schemaRefs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terms/"/>
    <ds:schemaRef ds:uri="http://purl.org/dc/elements/1.1/"/>
    <ds:schemaRef ds:uri="6211429a-c3a1-4d52-8951-f6e25398bdbb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EB7D141-7136-45D1-B6BA-C1A99F35F61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BA031C-3F65-48BE-9929-3207C78FAD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11429a-c3a1-4d52-8951-f6e25398bdb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36261</TotalTime>
  <Words>472</Words>
  <Application>Microsoft Office PowerPoint</Application>
  <PresentationFormat>Custom</PresentationFormat>
  <Paragraphs>69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Chan, Jody</cp:lastModifiedBy>
  <cp:revision>239</cp:revision>
  <cp:lastPrinted>2017-01-23T08:28:22Z</cp:lastPrinted>
  <dcterms:created xsi:type="dcterms:W3CDTF">2015-01-26T16:03:09Z</dcterms:created>
  <dcterms:modified xsi:type="dcterms:W3CDTF">2018-10-16T16:14:15Z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0x010100DF1F146672228243967645C89D7C60F9</vt:lpwstr>
  </property>
</Properties>
</file>