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81" r:id="rId5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41" autoAdjust="0"/>
    <p:restoredTop sz="98354" autoAdjust="0"/>
  </p:normalViewPr>
  <p:slideViewPr>
    <p:cSldViewPr snapToGrid="0" showGuides="1">
      <p:cViewPr>
        <p:scale>
          <a:sx n="81" d="100"/>
          <a:sy n="81" d="100"/>
        </p:scale>
        <p:origin x="-588" y="1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47005A-80B6-4497-BBFF-A2DB32871F19}" type="doc">
      <dgm:prSet loTypeId="urn:microsoft.com/office/officeart/2005/8/layout/hProcess9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22C2E0DB-2B56-46B2-AC53-467733774BDF}">
      <dgm:prSet phldrT="[Text]" custT="1"/>
      <dgm:spPr/>
      <dgm:t>
        <a:bodyPr/>
        <a:lstStyle/>
        <a:p>
          <a:r>
            <a:rPr lang="en-US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5.   Early Atmosphere</a:t>
          </a:r>
        </a:p>
        <a:p>
          <a:r>
            <a:rPr lang="en-US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Atmosphere is </a:t>
          </a:r>
          <a:r>
            <a:rPr lang="en-US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mainly carbon dioxide </a:t>
          </a:r>
          <a:r>
            <a:rPr lang="en-US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with </a:t>
          </a:r>
          <a:r>
            <a:rPr lang="en-US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no oxygen</a:t>
          </a:r>
          <a:r>
            <a:rPr lang="en-US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</a:p>
      </dgm:t>
    </dgm:pt>
    <dgm:pt modelId="{BE328816-23A8-4580-AE11-ECB9A2055FAF}" type="parTrans" cxnId="{91D408E8-4E37-464D-B779-33A176E50D2B}">
      <dgm:prSet/>
      <dgm:spPr/>
      <dgm:t>
        <a:bodyPr/>
        <a:lstStyle/>
        <a:p>
          <a:endParaRPr lang="en-US"/>
        </a:p>
      </dgm:t>
    </dgm:pt>
    <dgm:pt modelId="{374902D9-86A3-4CF0-BABB-315351654AD6}" type="sibTrans" cxnId="{91D408E8-4E37-464D-B779-33A176E50D2B}">
      <dgm:prSet/>
      <dgm:spPr/>
      <dgm:t>
        <a:bodyPr/>
        <a:lstStyle/>
        <a:p>
          <a:endParaRPr lang="en-US"/>
        </a:p>
      </dgm:t>
    </dgm:pt>
    <dgm:pt modelId="{50A2CAEE-FCC5-425C-A00E-256E3730D891}">
      <dgm:prSet phldrT="[Text]" custT="1"/>
      <dgm:spPr/>
      <dgm:t>
        <a:bodyPr/>
        <a:lstStyle/>
        <a:p>
          <a:r>
            <a:rPr lang="en-US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6.   4.6 – 3.6 Billion Years Ago</a:t>
          </a:r>
        </a:p>
        <a:p>
          <a:r>
            <a:rPr lang="en-US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Volcanoes erupt releasing nitrogen </a:t>
          </a:r>
          <a:r>
            <a:rPr lang="en-US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and </a:t>
          </a:r>
          <a:r>
            <a:rPr lang="en-US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water </a:t>
          </a:r>
          <a:r>
            <a:rPr lang="en-US" sz="1000" b="1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vapour</a:t>
          </a:r>
          <a:r>
            <a:rPr lang="en-US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 </a:t>
          </a:r>
          <a:r>
            <a:rPr lang="en-US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Water </a:t>
          </a:r>
          <a:r>
            <a:rPr lang="en-US" sz="1000" b="1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vapour</a:t>
          </a:r>
          <a:r>
            <a:rPr lang="en-US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condenses </a:t>
          </a:r>
          <a:r>
            <a:rPr lang="en-US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and forms the oceans.  Some </a:t>
          </a:r>
          <a:r>
            <a:rPr lang="en-US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carbon dioxide dissolves in the oceans</a:t>
          </a:r>
          <a:r>
            <a:rPr lang="en-US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 </a:t>
          </a:r>
          <a:r>
            <a:rPr lang="en-US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Carbon dioxide </a:t>
          </a:r>
          <a:r>
            <a:rPr lang="en-US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is also </a:t>
          </a:r>
          <a:r>
            <a:rPr lang="en-US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locked in fossil fuels and sedimentary rocks</a:t>
          </a:r>
          <a:r>
            <a:rPr lang="en-US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</a:p>
      </dgm:t>
    </dgm:pt>
    <dgm:pt modelId="{2414D464-C45F-4C46-9593-2E3D1421D9BD}" type="parTrans" cxnId="{25F77B4F-9893-4837-A755-6D401BB9C987}">
      <dgm:prSet/>
      <dgm:spPr/>
      <dgm:t>
        <a:bodyPr/>
        <a:lstStyle/>
        <a:p>
          <a:endParaRPr lang="en-US"/>
        </a:p>
      </dgm:t>
    </dgm:pt>
    <dgm:pt modelId="{AE443105-5C08-4CBE-A72A-AC1A7E0816B7}" type="sibTrans" cxnId="{25F77B4F-9893-4837-A755-6D401BB9C987}">
      <dgm:prSet/>
      <dgm:spPr/>
      <dgm:t>
        <a:bodyPr/>
        <a:lstStyle/>
        <a:p>
          <a:endParaRPr lang="en-US"/>
        </a:p>
      </dgm:t>
    </dgm:pt>
    <dgm:pt modelId="{29608846-7702-4109-8E8C-2D25D47CCF25}">
      <dgm:prSet phldrT="[Text]" custT="1"/>
      <dgm:spPr/>
      <dgm:t>
        <a:bodyPr/>
        <a:lstStyle/>
        <a:p>
          <a:r>
            <a:rPr lang="en-US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7.    2.7-1.7 Billion Years Ago</a:t>
          </a:r>
        </a:p>
        <a:p>
          <a:r>
            <a:rPr lang="en-US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Plants evolve </a:t>
          </a:r>
          <a:r>
            <a:rPr lang="en-US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and </a:t>
          </a:r>
          <a:r>
            <a:rPr lang="en-US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release oxygen through photosynthesis</a:t>
          </a:r>
          <a:r>
            <a:rPr lang="en-US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 They take in more carbon dioxide.</a:t>
          </a:r>
        </a:p>
      </dgm:t>
    </dgm:pt>
    <dgm:pt modelId="{A405A09F-FC2D-49E7-99D9-C60D7B4A6D0E}" type="parTrans" cxnId="{75337918-F0E5-4994-845D-C7A6121EF9D4}">
      <dgm:prSet/>
      <dgm:spPr/>
      <dgm:t>
        <a:bodyPr/>
        <a:lstStyle/>
        <a:p>
          <a:endParaRPr lang="en-US"/>
        </a:p>
      </dgm:t>
    </dgm:pt>
    <dgm:pt modelId="{6831C56E-90A3-4BC3-A9BC-C42F5892B548}" type="sibTrans" cxnId="{75337918-F0E5-4994-845D-C7A6121EF9D4}">
      <dgm:prSet/>
      <dgm:spPr/>
      <dgm:t>
        <a:bodyPr/>
        <a:lstStyle/>
        <a:p>
          <a:endParaRPr lang="en-US"/>
        </a:p>
      </dgm:t>
    </dgm:pt>
    <dgm:pt modelId="{0E00725D-0568-41F2-A78C-D4DBBE47A3ED}" type="pres">
      <dgm:prSet presAssocID="{5647005A-80B6-4497-BBFF-A2DB32871F19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8E482B9A-78D3-4538-8D34-F2E9A01ADF9C}" type="pres">
      <dgm:prSet presAssocID="{5647005A-80B6-4497-BBFF-A2DB32871F19}" presName="arrow" presStyleLbl="bgShp" presStyleIdx="0" presStyleCnt="1"/>
      <dgm:spPr/>
    </dgm:pt>
    <dgm:pt modelId="{D60099C4-A52B-41CF-BFE4-990F6BA6467D}" type="pres">
      <dgm:prSet presAssocID="{5647005A-80B6-4497-BBFF-A2DB32871F19}" presName="linearProcess" presStyleCnt="0"/>
      <dgm:spPr/>
    </dgm:pt>
    <dgm:pt modelId="{869F4315-2A2A-4418-B141-1B56C6FF7E67}" type="pres">
      <dgm:prSet presAssocID="{22C2E0DB-2B56-46B2-AC53-467733774BDF}" presName="textNode" presStyleLbl="node1" presStyleIdx="0" presStyleCnt="3" custScaleX="54906" custScaleY="16971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91DBCEA-6748-4E96-9922-2CBB31A6B284}" type="pres">
      <dgm:prSet presAssocID="{374902D9-86A3-4CF0-BABB-315351654AD6}" presName="sibTrans" presStyleCnt="0"/>
      <dgm:spPr/>
    </dgm:pt>
    <dgm:pt modelId="{9179F0B3-F131-46D3-8FF1-97DE261F37E0}" type="pres">
      <dgm:prSet presAssocID="{50A2CAEE-FCC5-425C-A00E-256E3730D891}" presName="textNode" presStyleLbl="node1" presStyleIdx="1" presStyleCnt="3" custScaleX="120732" custScaleY="20358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FAC9403-F587-4251-B209-C4DC339F745E}" type="pres">
      <dgm:prSet presAssocID="{AE443105-5C08-4CBE-A72A-AC1A7E0816B7}" presName="sibTrans" presStyleCnt="0"/>
      <dgm:spPr/>
    </dgm:pt>
    <dgm:pt modelId="{83B7CE9D-DF8B-4355-A43D-8F05468E7971}" type="pres">
      <dgm:prSet presAssocID="{29608846-7702-4109-8E8C-2D25D47CCF25}" presName="textNode" presStyleLbl="node1" presStyleIdx="2" presStyleCnt="3" custScaleX="78074" custScaleY="18404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0E8D82D-B4DA-411F-9D28-2AA398E4B14E}" type="presOf" srcId="{50A2CAEE-FCC5-425C-A00E-256E3730D891}" destId="{9179F0B3-F131-46D3-8FF1-97DE261F37E0}" srcOrd="0" destOrd="0" presId="urn:microsoft.com/office/officeart/2005/8/layout/hProcess9"/>
    <dgm:cxn modelId="{91D408E8-4E37-464D-B779-33A176E50D2B}" srcId="{5647005A-80B6-4497-BBFF-A2DB32871F19}" destId="{22C2E0DB-2B56-46B2-AC53-467733774BDF}" srcOrd="0" destOrd="0" parTransId="{BE328816-23A8-4580-AE11-ECB9A2055FAF}" sibTransId="{374902D9-86A3-4CF0-BABB-315351654AD6}"/>
    <dgm:cxn modelId="{A98CCAB2-69EA-4A9C-812B-3C83FAB082DC}" type="presOf" srcId="{29608846-7702-4109-8E8C-2D25D47CCF25}" destId="{83B7CE9D-DF8B-4355-A43D-8F05468E7971}" srcOrd="0" destOrd="0" presId="urn:microsoft.com/office/officeart/2005/8/layout/hProcess9"/>
    <dgm:cxn modelId="{058AC642-5F24-476C-9308-536413F77736}" type="presOf" srcId="{5647005A-80B6-4497-BBFF-A2DB32871F19}" destId="{0E00725D-0568-41F2-A78C-D4DBBE47A3ED}" srcOrd="0" destOrd="0" presId="urn:microsoft.com/office/officeart/2005/8/layout/hProcess9"/>
    <dgm:cxn modelId="{75337918-F0E5-4994-845D-C7A6121EF9D4}" srcId="{5647005A-80B6-4497-BBFF-A2DB32871F19}" destId="{29608846-7702-4109-8E8C-2D25D47CCF25}" srcOrd="2" destOrd="0" parTransId="{A405A09F-FC2D-49E7-99D9-C60D7B4A6D0E}" sibTransId="{6831C56E-90A3-4BC3-A9BC-C42F5892B548}"/>
    <dgm:cxn modelId="{D511E5DF-A41E-4F37-916A-1215C752A834}" type="presOf" srcId="{22C2E0DB-2B56-46B2-AC53-467733774BDF}" destId="{869F4315-2A2A-4418-B141-1B56C6FF7E67}" srcOrd="0" destOrd="0" presId="urn:microsoft.com/office/officeart/2005/8/layout/hProcess9"/>
    <dgm:cxn modelId="{25F77B4F-9893-4837-A755-6D401BB9C987}" srcId="{5647005A-80B6-4497-BBFF-A2DB32871F19}" destId="{50A2CAEE-FCC5-425C-A00E-256E3730D891}" srcOrd="1" destOrd="0" parTransId="{2414D464-C45F-4C46-9593-2E3D1421D9BD}" sibTransId="{AE443105-5C08-4CBE-A72A-AC1A7E0816B7}"/>
    <dgm:cxn modelId="{7407F563-A590-4BDF-9A63-0A457A2C0FC0}" type="presParOf" srcId="{0E00725D-0568-41F2-A78C-D4DBBE47A3ED}" destId="{8E482B9A-78D3-4538-8D34-F2E9A01ADF9C}" srcOrd="0" destOrd="0" presId="urn:microsoft.com/office/officeart/2005/8/layout/hProcess9"/>
    <dgm:cxn modelId="{054DD7D6-6564-4546-A264-B8FE6F6CFAD6}" type="presParOf" srcId="{0E00725D-0568-41F2-A78C-D4DBBE47A3ED}" destId="{D60099C4-A52B-41CF-BFE4-990F6BA6467D}" srcOrd="1" destOrd="0" presId="urn:microsoft.com/office/officeart/2005/8/layout/hProcess9"/>
    <dgm:cxn modelId="{6E3C3079-066E-40C7-AA3D-DD4F8348EED4}" type="presParOf" srcId="{D60099C4-A52B-41CF-BFE4-990F6BA6467D}" destId="{869F4315-2A2A-4418-B141-1B56C6FF7E67}" srcOrd="0" destOrd="0" presId="urn:microsoft.com/office/officeart/2005/8/layout/hProcess9"/>
    <dgm:cxn modelId="{0F1AE000-4C59-486F-97D0-859411957783}" type="presParOf" srcId="{D60099C4-A52B-41CF-BFE4-990F6BA6467D}" destId="{691DBCEA-6748-4E96-9922-2CBB31A6B284}" srcOrd="1" destOrd="0" presId="urn:microsoft.com/office/officeart/2005/8/layout/hProcess9"/>
    <dgm:cxn modelId="{34FA0C9E-B2D7-4B87-BAA0-E20F788E343D}" type="presParOf" srcId="{D60099C4-A52B-41CF-BFE4-990F6BA6467D}" destId="{9179F0B3-F131-46D3-8FF1-97DE261F37E0}" srcOrd="2" destOrd="0" presId="urn:microsoft.com/office/officeart/2005/8/layout/hProcess9"/>
    <dgm:cxn modelId="{2DF078AB-884C-434B-8C99-1EE1BFBE0C93}" type="presParOf" srcId="{D60099C4-A52B-41CF-BFE4-990F6BA6467D}" destId="{2FAC9403-F587-4251-B209-C4DC339F745E}" srcOrd="3" destOrd="0" presId="urn:microsoft.com/office/officeart/2005/8/layout/hProcess9"/>
    <dgm:cxn modelId="{4993F123-EB01-479B-861E-2BD5ABAAC40F}" type="presParOf" srcId="{D60099C4-A52B-41CF-BFE4-990F6BA6467D}" destId="{83B7CE9D-DF8B-4355-A43D-8F05468E7971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482B9A-78D3-4538-8D34-F2E9A01ADF9C}">
      <dsp:nvSpPr>
        <dsp:cNvPr id="0" name=""/>
        <dsp:cNvSpPr/>
      </dsp:nvSpPr>
      <dsp:spPr>
        <a:xfrm>
          <a:off x="437501" y="0"/>
          <a:ext cx="4958354" cy="1440404"/>
        </a:xfrm>
        <a:prstGeom prst="rightArrow">
          <a:avLst/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9F4315-2A2A-4418-B141-1B56C6FF7E67}">
      <dsp:nvSpPr>
        <dsp:cNvPr id="0" name=""/>
        <dsp:cNvSpPr/>
      </dsp:nvSpPr>
      <dsp:spPr>
        <a:xfrm>
          <a:off x="118" y="231297"/>
          <a:ext cx="1215580" cy="97781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5.   Early Atmosphere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Atmosphere is </a:t>
          </a:r>
          <a:r>
            <a:rPr lang="en-US" sz="10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mainly carbon dioxide </a:t>
          </a:r>
          <a:r>
            <a:rPr lang="en-US" sz="1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with </a:t>
          </a:r>
          <a:r>
            <a:rPr lang="en-US" sz="10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no oxygen</a:t>
          </a:r>
          <a:r>
            <a:rPr lang="en-US" sz="1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</a:p>
      </dsp:txBody>
      <dsp:txXfrm>
        <a:off x="47851" y="279030"/>
        <a:ext cx="1120114" cy="882344"/>
      </dsp:txXfrm>
    </dsp:sp>
    <dsp:sp modelId="{9179F0B3-F131-46D3-8FF1-97DE261F37E0}">
      <dsp:nvSpPr>
        <dsp:cNvPr id="0" name=""/>
        <dsp:cNvSpPr/>
      </dsp:nvSpPr>
      <dsp:spPr>
        <a:xfrm>
          <a:off x="1323756" y="133727"/>
          <a:ext cx="2672922" cy="117295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6.   4.6 – 3.6 Billion Years Ago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Volcanoes erupt releasing nitrogen </a:t>
          </a:r>
          <a:r>
            <a:rPr lang="en-US" sz="1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and </a:t>
          </a:r>
          <a:r>
            <a:rPr lang="en-US" sz="10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water </a:t>
          </a:r>
          <a:r>
            <a:rPr lang="en-US" sz="1000" b="1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vapour</a:t>
          </a:r>
          <a:r>
            <a:rPr lang="en-US" sz="1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 </a:t>
          </a:r>
          <a:r>
            <a:rPr lang="en-US" sz="10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Water </a:t>
          </a:r>
          <a:r>
            <a:rPr lang="en-US" sz="1000" b="1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vapour</a:t>
          </a:r>
          <a:r>
            <a:rPr lang="en-US" sz="10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condenses </a:t>
          </a:r>
          <a:r>
            <a:rPr lang="en-US" sz="1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and forms the oceans.  Some </a:t>
          </a:r>
          <a:r>
            <a:rPr lang="en-US" sz="10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carbon dioxide dissolves in the oceans</a:t>
          </a:r>
          <a:r>
            <a:rPr lang="en-US" sz="1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 </a:t>
          </a:r>
          <a:r>
            <a:rPr lang="en-US" sz="10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Carbon dioxide </a:t>
          </a:r>
          <a:r>
            <a:rPr lang="en-US" sz="1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is also </a:t>
          </a:r>
          <a:r>
            <a:rPr lang="en-US" sz="10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locked in fossil fuels and sedimentary rocks</a:t>
          </a:r>
          <a:r>
            <a:rPr lang="en-US" sz="1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</a:p>
      </dsp:txBody>
      <dsp:txXfrm>
        <a:off x="1381015" y="190986"/>
        <a:ext cx="2558404" cy="1058432"/>
      </dsp:txXfrm>
    </dsp:sp>
    <dsp:sp modelId="{83B7CE9D-DF8B-4355-A43D-8F05468E7971}">
      <dsp:nvSpPr>
        <dsp:cNvPr id="0" name=""/>
        <dsp:cNvSpPr/>
      </dsp:nvSpPr>
      <dsp:spPr>
        <a:xfrm>
          <a:off x="4104735" y="189998"/>
          <a:ext cx="1728504" cy="106040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7.    2.7-1.7 Billion Years Ago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Plants evolve </a:t>
          </a:r>
          <a:r>
            <a:rPr lang="en-US" sz="1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and </a:t>
          </a:r>
          <a:r>
            <a:rPr lang="en-US" sz="10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release oxygen through photosynthesis</a:t>
          </a:r>
          <a:r>
            <a:rPr lang="en-US" sz="1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 They take in more carbon dioxide.</a:t>
          </a:r>
        </a:p>
      </dsp:txBody>
      <dsp:txXfrm>
        <a:off x="4156500" y="241763"/>
        <a:ext cx="1624974" cy="9568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25/06/2018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694420"/>
              </p:ext>
            </p:extLst>
          </p:nvPr>
        </p:nvGraphicFramePr>
        <p:xfrm>
          <a:off x="0" y="243840"/>
          <a:ext cx="5857460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74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The Atmosphere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235365"/>
              </p:ext>
            </p:extLst>
          </p:nvPr>
        </p:nvGraphicFramePr>
        <p:xfrm>
          <a:off x="0" y="0"/>
          <a:ext cx="303276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27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Chemistry 9: Chemistry of the Atmosphere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704516"/>
              </p:ext>
            </p:extLst>
          </p:nvPr>
        </p:nvGraphicFramePr>
        <p:xfrm>
          <a:off x="6026769" y="5236699"/>
          <a:ext cx="6145785" cy="160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13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13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64297">
                  <a:extLst>
                    <a:ext uri="{9D8B030D-6E8A-4147-A177-3AD203B41FA5}">
                      <a16:colId xmlns:a16="http://schemas.microsoft.com/office/drawing/2014/main" xmlns="" val="3611878718"/>
                    </a:ext>
                  </a:extLst>
                </a:gridCol>
                <a:gridCol w="1898780">
                  <a:extLst>
                    <a:ext uri="{9D8B030D-6E8A-4147-A177-3AD203B41FA5}">
                      <a16:colId xmlns:a16="http://schemas.microsoft.com/office/drawing/2014/main" xmlns="" val="627807573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4: Common Pollutants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Pollutant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Formula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Cause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Effect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4195252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26 Carbon monoxide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Incomplete combustion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hydrocarbon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fuel.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Toxic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gas.  Colourless and odourless so hard to detect.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855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27 </a:t>
                      </a:r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Sulfur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dioxide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</a:t>
                      </a:r>
                      <a:r>
                        <a:rPr lang="en-GB" sz="10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Burning coal or petrol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Both contain </a:t>
                      </a:r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sulfur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which reacts with oxygen in the air.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Cause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respiratory problems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(e.g. for those with asthma).  Combine with water vapour to cause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 rain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28 Nitrogen oxides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</a:t>
                      </a:r>
                      <a:r>
                        <a:rPr lang="en-GB" sz="10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x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 engines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from air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react 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high temperatures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29 Particulates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</a:t>
                      </a:r>
                      <a:r>
                        <a:rPr lang="en-GB" sz="10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Incomplete combustion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a hydrocarbon fuel.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Global dimming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(reduction in sunlight reaching Earth).  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1E2DF6F-7EAC-4524-824D-F743F671BB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044" t="44442" r="36396" b="27081"/>
          <a:stretch/>
        </p:blipFill>
        <p:spPr>
          <a:xfrm>
            <a:off x="2041135" y="420719"/>
            <a:ext cx="2319365" cy="1452799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065A3E5D-4FE0-4DB0-9FFF-69C975FF3FED}"/>
              </a:ext>
            </a:extLst>
          </p:cNvPr>
          <p:cNvCxnSpPr/>
          <p:nvPr/>
        </p:nvCxnSpPr>
        <p:spPr>
          <a:xfrm flipH="1">
            <a:off x="3209358" y="1037195"/>
            <a:ext cx="127220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00BCFDF-9525-4335-9E4F-6939E6125375}"/>
              </a:ext>
            </a:extLst>
          </p:cNvPr>
          <p:cNvSpPr txBox="1"/>
          <p:nvPr/>
        </p:nvSpPr>
        <p:spPr>
          <a:xfrm>
            <a:off x="4481567" y="922953"/>
            <a:ext cx="146383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   </a:t>
            </a:r>
            <a:r>
              <a:rPr lang="en-GB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78% Nitrogen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0AE463B-ABE4-4852-9B1B-85800ACF8274}"/>
              </a:ext>
            </a:extLst>
          </p:cNvPr>
          <p:cNvSpPr txBox="1"/>
          <p:nvPr/>
        </p:nvSpPr>
        <p:spPr>
          <a:xfrm>
            <a:off x="36966" y="456455"/>
            <a:ext cx="13501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   </a:t>
            </a:r>
            <a:r>
              <a:rPr lang="en-GB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21% Oxygen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20252E8D-ACBA-467D-8BCD-6328E41C21F5}"/>
              </a:ext>
            </a:extLst>
          </p:cNvPr>
          <p:cNvCxnSpPr/>
          <p:nvPr/>
        </p:nvCxnSpPr>
        <p:spPr>
          <a:xfrm flipH="1">
            <a:off x="1457738" y="613856"/>
            <a:ext cx="127220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5F813F22-567A-4CBD-8C89-7E26B0C3D9B2}"/>
              </a:ext>
            </a:extLst>
          </p:cNvPr>
          <p:cNvCxnSpPr>
            <a:cxnSpLocks/>
          </p:cNvCxnSpPr>
          <p:nvPr/>
        </p:nvCxnSpPr>
        <p:spPr>
          <a:xfrm flipH="1">
            <a:off x="3088292" y="584334"/>
            <a:ext cx="97400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5352EAC-DC4E-4CF7-8522-8DC0F4D0A621}"/>
              </a:ext>
            </a:extLst>
          </p:cNvPr>
          <p:cNvSpPr txBox="1"/>
          <p:nvPr/>
        </p:nvSpPr>
        <p:spPr>
          <a:xfrm>
            <a:off x="4062297" y="456455"/>
            <a:ext cx="13501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   </a:t>
            </a:r>
            <a:r>
              <a:rPr lang="en-GB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1% Argon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0A023635-702C-4664-B5A4-534C2EC4F5AB}"/>
              </a:ext>
            </a:extLst>
          </p:cNvPr>
          <p:cNvSpPr txBox="1"/>
          <p:nvPr/>
        </p:nvSpPr>
        <p:spPr>
          <a:xfrm>
            <a:off x="-4210" y="891103"/>
            <a:ext cx="17497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Air also contains </a:t>
            </a:r>
            <a:r>
              <a:rPr lang="en-GB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0.04% carbon dioxide </a:t>
            </a:r>
            <a:r>
              <a:rPr lang="en-GB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GB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variable amounts of water vapour</a:t>
            </a: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xmlns="" id="{9EB9DD1E-CD76-4A8A-9A5D-449C1439E1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228826"/>
              </p:ext>
            </p:extLst>
          </p:nvPr>
        </p:nvGraphicFramePr>
        <p:xfrm>
          <a:off x="-4210" y="1838483"/>
          <a:ext cx="5857460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74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Formation of the Atmosphere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xmlns="" id="{D0288635-CFB6-42A5-9867-389F81F9EA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0652017"/>
              </p:ext>
            </p:extLst>
          </p:nvPr>
        </p:nvGraphicFramePr>
        <p:xfrm>
          <a:off x="19892" y="2040876"/>
          <a:ext cx="5833358" cy="1440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xmlns="" id="{D59F064F-7E13-4AB9-B7FC-59F4FC2B7C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177796"/>
              </p:ext>
            </p:extLst>
          </p:nvPr>
        </p:nvGraphicFramePr>
        <p:xfrm>
          <a:off x="-4210" y="4748585"/>
          <a:ext cx="5877152" cy="2070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00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571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 Greenhouse Effect and Global Warming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 Greenhouse effect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process by which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temperature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Earth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is kept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high enough to support life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by greenhouse gases absorbing radiation radiated by the Earth.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 Greenhouse gas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Greenhouse gases keep temperatures on Earth high enough to support life.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 vapour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methane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carbon dioxide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are greenhouse gases.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67254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Short wavelength radiation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radiation from the Sun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Is able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pass through the Earth’s atmosphere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warm the surface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the Earth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without being absorbed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by greenhouse gases.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Long wavelength radiation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radiation from the Earth’s surface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Some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absorbed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by greenhouse gases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doesn’t escape the atmosphere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4076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 Carbon footprint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total amount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carbon dioxide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other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greenhouse gases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emitted over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full life cycle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a product or event.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50127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16 Global warming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average temperature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the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Earth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87532509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262A268-48CF-4778-86E4-7BEA6521AF4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49206" y="26"/>
            <a:ext cx="5152193" cy="2307602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xmlns="" id="{96D29C13-A2F3-439E-8BD8-AAD750E1C4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754130"/>
              </p:ext>
            </p:extLst>
          </p:nvPr>
        </p:nvGraphicFramePr>
        <p:xfrm>
          <a:off x="6049207" y="2352207"/>
          <a:ext cx="6123347" cy="2755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08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44416">
                  <a:extLst>
                    <a:ext uri="{9D8B030D-6E8A-4147-A177-3AD203B41FA5}">
                      <a16:colId xmlns:a16="http://schemas.microsoft.com/office/drawing/2014/main" xmlns="" val="2769344600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18 How humans increase carbon dioxide in the atmosphere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19 How humans increase methane in the atmosphere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Combustion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fossil fuels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animal farming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Deforestation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Decomposition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rubbish in landfill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20 How humans can decrease carbon dioxide concentration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21 How humans can decrease methane concentration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4076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Use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alternative forms of energy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wind turbines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Alternative foods – non-animal based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475699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efficiency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more efficient cars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recycling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840989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Carbon capture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– capturing CO</a:t>
                      </a:r>
                      <a:r>
                        <a:rPr lang="en-GB" sz="10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from power stations and trapping it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377295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Carbon off-setting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– planting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more trees</a:t>
                      </a:r>
                      <a:endParaRPr lang="en-GB" sz="1000" b="0" i="0" u="none" strike="noStrike" baseline="-2500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935940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Effects of global warming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5114589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22 Some regions will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not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be able to produce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enough food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because of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drought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2570661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Changes to distribution of species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migration patterns.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7235829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24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 in sea levels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because of melting of polar ice caps.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8694165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25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Reduction of water supplies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some regions.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98717793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xmlns="" id="{8CB50740-C61F-4736-9F9C-23EDE02A56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477991"/>
              </p:ext>
            </p:extLst>
          </p:nvPr>
        </p:nvGraphicFramePr>
        <p:xfrm>
          <a:off x="9115" y="3479223"/>
          <a:ext cx="5872742" cy="111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81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045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2a: Reduction of CO</a:t>
                      </a:r>
                      <a:r>
                        <a:rPr lang="en-GB" sz="1000" b="1" i="0" u="none" strike="noStrike" baseline="-2500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by formation of deposits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 Coal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Plants absorbed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died and decayed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This layer of decaying plants was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compressed to form coal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9 Oil and natural gas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Plankton absorbed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Plankton died and were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deposited in muds on the sea floor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They were covered over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compressed over millions of years.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67254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Limestone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Shelled animals absorbed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make their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calcium carbonate shells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 remains of these animals were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compressed to form limestone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E49799CC-9CFC-4F5A-BFA3-242407FD2E88}"/>
              </a:ext>
            </a:extLst>
          </p:cNvPr>
          <p:cNvSpPr txBox="1"/>
          <p:nvPr/>
        </p:nvSpPr>
        <p:spPr>
          <a:xfrm>
            <a:off x="11140369" y="512446"/>
            <a:ext cx="17497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 </a:t>
            </a:r>
            <a:r>
              <a:rPr lang="en-GB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Greenhouse</a:t>
            </a:r>
          </a:p>
          <a:p>
            <a:r>
              <a:rPr lang="en-GB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Effect</a:t>
            </a:r>
          </a:p>
        </p:txBody>
      </p:sp>
    </p:spTree>
    <p:extLst>
      <p:ext uri="{BB962C8B-B14F-4D97-AF65-F5344CB8AC3E}">
        <p14:creationId xmlns:p14="http://schemas.microsoft.com/office/powerpoint/2010/main" val="639382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1F146672228243967645C89D7C60F9" ma:contentTypeVersion="" ma:contentTypeDescription="Create a new document." ma:contentTypeScope="" ma:versionID="c063b2af4a15d4307988e1810e13efa1">
  <xsd:schema xmlns:xsd="http://www.w3.org/2001/XMLSchema" xmlns:xs="http://www.w3.org/2001/XMLSchema" xmlns:p="http://schemas.microsoft.com/office/2006/metadata/properties" xmlns:ns2="6211429a-c3a1-4d52-8951-f6e25398bdbb" targetNamespace="http://schemas.microsoft.com/office/2006/metadata/properties" ma:root="true" ma:fieldsID="e73e4ea7c90827bc9e28e60cd1baabe8" ns2:_="">
    <xsd:import namespace="6211429a-c3a1-4d52-8951-f6e25398bdb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11429a-c3a1-4d52-8951-f6e25398bdb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B23BB6C-394B-40F7-9D15-1A06D4F98A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11429a-c3a1-4d52-8951-f6e25398bdb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E35A590-B4E3-4F46-A549-63F4011FE38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1C2D33-17CE-4136-ADCF-71E289051C48}">
  <ds:schemaRefs>
    <ds:schemaRef ds:uri="http://purl.org/dc/terms/"/>
    <ds:schemaRef ds:uri="6211429a-c3a1-4d52-8951-f6e25398bdbb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37800</TotalTime>
  <Words>613</Words>
  <Application>Microsoft Office PowerPoint</Application>
  <PresentationFormat>Custom</PresentationFormat>
  <Paragraphs>74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261</cp:revision>
  <cp:lastPrinted>2017-02-01T09:05:32Z</cp:lastPrinted>
  <dcterms:created xsi:type="dcterms:W3CDTF">2015-01-26T16:03:09Z</dcterms:created>
  <dcterms:modified xsi:type="dcterms:W3CDTF">2018-06-25T12:23:20Z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0x010100DF1F146672228243967645C89D7C60F9</vt:lpwstr>
  </property>
</Properties>
</file>