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38D60-80A9-4EBC-9CA1-2308556F1B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BDBEB9-5A31-4F64-BAD0-664EC1A9F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B4331-3699-4EE0-AE1E-2134B02A7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1C67D-9269-4E79-9A0A-3B5CB2F8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E737E-CE1A-4568-8F0B-9E5F4B725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32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635AF-81FA-477A-92D1-C42B954FF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7134E9-382B-44C4-8E0C-F35B53AB4B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BEB62-71D2-45F5-BEDE-A07E75362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D50D1-333A-421A-B344-D0DFF208D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7DA8D-A4F1-4EFF-BD23-3A7581BDE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098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50B371-4E01-4132-AB76-80563E282C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87F399-7A56-41B3-9BF9-404E73EFE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BBE0E-3C10-431E-94D9-7F4DFC677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5D3FF-3AAE-436D-8759-74E087704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8AE84-15F9-4F3B-8529-867D7516D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28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675FF-3C8D-42D6-A18E-AA79F664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7A3FB-F6F3-424C-9DE3-B7C63EF01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730BC-EE72-4554-B462-ED748BBA7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AD2F2-2934-469C-95FA-72FB14EAB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7BDF2-342F-418C-AF2E-DD8ADF62B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144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0ABFF-3953-473F-A096-E3F29C668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DE1D1C-6986-434D-B7C8-E3EE38469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C7D58-2B7A-47BD-9BA0-47DFE3C01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105F7-E3BB-48EF-BFC1-2F269A4B8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9DB3B-AC2D-4EF4-BDA4-13A36CFC3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36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93D4D-E8E4-451B-8E05-9C84C7AD9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733BE-1996-4D3D-8669-6A1ABD0041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C21D2-A5EB-436A-A0D9-48450CBB3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B48603-2967-4FFC-A141-B23AC89D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3066D-BAFC-4316-B33D-0009C22BF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BBD442-7983-46A2-843F-1D08E23E0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124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30509-6F08-4620-BED7-06F19D18A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9D5E5-E49D-4F0D-9AFA-925886D8B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7E116C-6203-42B6-8770-3EDE40FA1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23C20F-E21E-4ACD-BA4C-4136FBB797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B4D526-AE71-40EE-AE84-2C5282897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EB458E-749E-4737-92FB-433C6BF53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06FBF3-CF2E-4799-9796-BFEFA62B0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091AB6-DE3F-418C-93D1-56DAB5114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837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DCB3-ADE3-4BBC-A050-35F72E03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837FBD-2860-4F14-8AE3-4F0E7579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FDF3FD-E386-4D39-9F36-2B4E3EC04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C14FA5-7DE0-4201-B3E8-A62213827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49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7746B8-73D1-47CE-B2C4-3B0F6C65C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64B8B9-4DA5-4979-9F1D-F1F6DE3FE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43CBF-75B5-4FF4-9E99-2A15EADAC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28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4BADD-DD13-4E64-BE85-D82A05656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A7675-AC7B-458B-8263-5EED033D9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A646F-5F86-4D03-BE45-91A97EF42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77178D-58FB-45D1-8F17-75F9E5FA4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A89B2-A789-46CD-9A78-FABE1CFA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05213-1F70-40FD-8319-0BF2BE7D2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36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0E37-017E-4E89-ABA1-05E6E96DF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8C0878-D045-406A-B88C-1FD6D60155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E2DD50-B175-4095-87C1-8C03CDC4B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57472-CB08-48FE-AD33-1817BB137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26135F-C04F-40CC-A941-731C02503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CBCFE0-529B-4883-AA9E-40DDDA1A9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5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1D036D-39AA-4653-B602-3D2B62243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7EDC1-2607-4CB2-9A82-52676BFFA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3D182-0431-4E85-BC63-D057DD5251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1F310-AB7D-4AD5-BE8F-918BABBED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63081-8062-41C0-BFD5-3A7DA2807C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46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E8084E9-7E5C-4EAC-86C0-59FBD79FFD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234193"/>
              </p:ext>
            </p:extLst>
          </p:nvPr>
        </p:nvGraphicFramePr>
        <p:xfrm>
          <a:off x="189947" y="233074"/>
          <a:ext cx="11167168" cy="331881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95896">
                  <a:extLst>
                    <a:ext uri="{9D8B030D-6E8A-4147-A177-3AD203B41FA5}">
                      <a16:colId xmlns:a16="http://schemas.microsoft.com/office/drawing/2014/main" val="1007792079"/>
                    </a:ext>
                  </a:extLst>
                </a:gridCol>
                <a:gridCol w="1395896">
                  <a:extLst>
                    <a:ext uri="{9D8B030D-6E8A-4147-A177-3AD203B41FA5}">
                      <a16:colId xmlns:a16="http://schemas.microsoft.com/office/drawing/2014/main" val="1204088444"/>
                    </a:ext>
                  </a:extLst>
                </a:gridCol>
                <a:gridCol w="1395896">
                  <a:extLst>
                    <a:ext uri="{9D8B030D-6E8A-4147-A177-3AD203B41FA5}">
                      <a16:colId xmlns:a16="http://schemas.microsoft.com/office/drawing/2014/main" val="725159489"/>
                    </a:ext>
                  </a:extLst>
                </a:gridCol>
                <a:gridCol w="1395896">
                  <a:extLst>
                    <a:ext uri="{9D8B030D-6E8A-4147-A177-3AD203B41FA5}">
                      <a16:colId xmlns:a16="http://schemas.microsoft.com/office/drawing/2014/main" val="1997543461"/>
                    </a:ext>
                  </a:extLst>
                </a:gridCol>
                <a:gridCol w="1395896">
                  <a:extLst>
                    <a:ext uri="{9D8B030D-6E8A-4147-A177-3AD203B41FA5}">
                      <a16:colId xmlns:a16="http://schemas.microsoft.com/office/drawing/2014/main" val="1460565648"/>
                    </a:ext>
                  </a:extLst>
                </a:gridCol>
                <a:gridCol w="1395896">
                  <a:extLst>
                    <a:ext uri="{9D8B030D-6E8A-4147-A177-3AD203B41FA5}">
                      <a16:colId xmlns:a16="http://schemas.microsoft.com/office/drawing/2014/main" val="4146728354"/>
                    </a:ext>
                  </a:extLst>
                </a:gridCol>
                <a:gridCol w="1395896">
                  <a:extLst>
                    <a:ext uri="{9D8B030D-6E8A-4147-A177-3AD203B41FA5}">
                      <a16:colId xmlns:a16="http://schemas.microsoft.com/office/drawing/2014/main" val="1806387170"/>
                    </a:ext>
                  </a:extLst>
                </a:gridCol>
                <a:gridCol w="1395896">
                  <a:extLst>
                    <a:ext uri="{9D8B030D-6E8A-4147-A177-3AD203B41FA5}">
                      <a16:colId xmlns:a16="http://schemas.microsoft.com/office/drawing/2014/main" val="475030242"/>
                    </a:ext>
                  </a:extLst>
                </a:gridCol>
              </a:tblGrid>
              <a:tr h="36701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Impact on performer and sport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Impact on official</a:t>
                      </a:r>
                    </a:p>
                    <a:p>
                      <a:pPr algn="ctr"/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Impact on spectator</a:t>
                      </a:r>
                    </a:p>
                    <a:p>
                      <a:pPr algn="ctr"/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Impact on sponsor</a:t>
                      </a:r>
                    </a:p>
                    <a:p>
                      <a:pPr algn="ctr"/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206387"/>
                  </a:ext>
                </a:extLst>
              </a:tr>
              <a:tr h="697539">
                <a:tc>
                  <a:txBody>
                    <a:bodyPr/>
                    <a:lstStyle/>
                    <a:p>
                      <a:r>
                        <a:rPr lang="en-GB" sz="1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5857888"/>
                  </a:ext>
                </a:extLst>
              </a:tr>
              <a:tr h="13950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. Improved equipment for improved performance and safety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. Better facilities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. Better decisions by officials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. Costs of equipment increase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. Repairs can be expensive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. Technology can go wrong/be inaccurate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. People can watch at home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Less chance of errors e.g. be able to review replays or use TMO to provide additional help to reach the right decision</a:t>
                      </a:r>
                    </a:p>
                    <a:p>
                      <a:r>
                        <a:rPr lang="en-GB" sz="1000" dirty="0"/>
                        <a:t>. </a:t>
                      </a:r>
                      <a:r>
                        <a:rPr lang="en-GB" sz="1000" dirty="0" err="1"/>
                        <a:t>Wifi</a:t>
                      </a:r>
                      <a:r>
                        <a:rPr lang="en-GB" sz="1000" dirty="0"/>
                        <a:t> allows for improved communication with, for example, officials and technicians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Become reliant on technology</a:t>
                      </a:r>
                    </a:p>
                    <a:p>
                      <a:r>
                        <a:rPr lang="en-GB" sz="1000" dirty="0"/>
                        <a:t>. It can go wrong</a:t>
                      </a:r>
                    </a:p>
                    <a:p>
                      <a:r>
                        <a:rPr lang="en-GB" sz="1000" dirty="0"/>
                        <a:t>. Highlights officials errors</a:t>
                      </a:r>
                    </a:p>
                    <a:p>
                      <a:r>
                        <a:rPr lang="en-GB" sz="1000" dirty="0"/>
                        <a:t>. Decisions are challenged more owing to loss of respect for officials judgment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Multiple viewing platforms </a:t>
                      </a:r>
                    </a:p>
                    <a:p>
                      <a:r>
                        <a:rPr lang="en-GB" sz="1000" dirty="0"/>
                        <a:t>. Better picture and sound, creating a better viewing experience</a:t>
                      </a:r>
                    </a:p>
                    <a:p>
                      <a:r>
                        <a:rPr lang="en-GB" sz="1000" dirty="0"/>
                        <a:t>. Interactive options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Breaks in play waiting for decisions can be boring</a:t>
                      </a:r>
                    </a:p>
                    <a:p>
                      <a:r>
                        <a:rPr lang="en-GB" sz="1000" dirty="0"/>
                        <a:t>. The technology changes the nature of the sport</a:t>
                      </a:r>
                    </a:p>
                    <a:p>
                      <a:r>
                        <a:rPr lang="en-GB" sz="1000" dirty="0"/>
                        <a:t>. Pay to view some sports and tv channels</a:t>
                      </a:r>
                    </a:p>
                    <a:p>
                      <a:r>
                        <a:rPr lang="en-GB" sz="1000" dirty="0"/>
                        <a:t>. Technology is expensive (3D TVs)</a:t>
                      </a:r>
                    </a:p>
                    <a:p>
                      <a:r>
                        <a:rPr lang="en-GB" sz="1000" dirty="0"/>
                        <a:t>. Don’t experience the excitement of a live game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Easier to see logos owing to enhanced viewing quality</a:t>
                      </a:r>
                    </a:p>
                    <a:p>
                      <a:r>
                        <a:rPr lang="en-GB" sz="1000" dirty="0"/>
                        <a:t>. More coverage = more opportunity to see the product</a:t>
                      </a:r>
                    </a:p>
                    <a:p>
                      <a:r>
                        <a:rPr lang="en-GB" sz="1000" dirty="0"/>
                        <a:t>. Advertising opportunities during breaks on TV</a:t>
                      </a:r>
                    </a:p>
                    <a:p>
                      <a:r>
                        <a:rPr lang="en-GB" sz="1000" dirty="0"/>
                        <a:t>. Better standard of play using improved equipment encourages more sales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728" indent="0">
                        <a:buNone/>
                      </a:pPr>
                      <a:r>
                        <a:rPr lang="en-GB" sz="1000" dirty="0"/>
                        <a:t>. They need to provide more funding so supported teams/players can purchase the best equipment and access to medical support. </a:t>
                      </a:r>
                    </a:p>
                    <a:p>
                      <a:pPr marL="109728" indent="0">
                        <a:buNone/>
                      </a:pPr>
                      <a:r>
                        <a:rPr lang="en-GB" sz="1000" dirty="0"/>
                        <a:t>. Sponsored players may be found cheating, which reflects badly on the sponsor. 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682261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A7410F3-4021-48EF-A059-6DE0261079B8}"/>
              </a:ext>
            </a:extLst>
          </p:cNvPr>
          <p:cNvSpPr/>
          <p:nvPr/>
        </p:nvSpPr>
        <p:spPr>
          <a:xfrm>
            <a:off x="0" y="3407177"/>
            <a:ext cx="12192000" cy="1765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F975AF-6934-4223-BD2A-30A5F6AEBFD5}"/>
              </a:ext>
            </a:extLst>
          </p:cNvPr>
          <p:cNvSpPr/>
          <p:nvPr/>
        </p:nvSpPr>
        <p:spPr>
          <a:xfrm>
            <a:off x="410817" y="0"/>
            <a:ext cx="2716696" cy="2813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Technology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9A61570-57EC-440A-88AD-B0F3393007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426174"/>
              </p:ext>
            </p:extLst>
          </p:nvPr>
        </p:nvGraphicFramePr>
        <p:xfrm>
          <a:off x="4837044" y="3646234"/>
          <a:ext cx="7354956" cy="297869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38739">
                  <a:extLst>
                    <a:ext uri="{9D8B030D-6E8A-4147-A177-3AD203B41FA5}">
                      <a16:colId xmlns:a16="http://schemas.microsoft.com/office/drawing/2014/main" val="3327549577"/>
                    </a:ext>
                  </a:extLst>
                </a:gridCol>
                <a:gridCol w="1838739">
                  <a:extLst>
                    <a:ext uri="{9D8B030D-6E8A-4147-A177-3AD203B41FA5}">
                      <a16:colId xmlns:a16="http://schemas.microsoft.com/office/drawing/2014/main" val="384898813"/>
                    </a:ext>
                  </a:extLst>
                </a:gridCol>
                <a:gridCol w="1838739">
                  <a:extLst>
                    <a:ext uri="{9D8B030D-6E8A-4147-A177-3AD203B41FA5}">
                      <a16:colId xmlns:a16="http://schemas.microsoft.com/office/drawing/2014/main" val="2176690718"/>
                    </a:ext>
                  </a:extLst>
                </a:gridCol>
                <a:gridCol w="1838739">
                  <a:extLst>
                    <a:ext uri="{9D8B030D-6E8A-4147-A177-3AD203B41FA5}">
                      <a16:colId xmlns:a16="http://schemas.microsoft.com/office/drawing/2014/main" val="3176035624"/>
                    </a:ext>
                  </a:extLst>
                </a:gridCol>
              </a:tblGrid>
              <a:tr h="348433">
                <a:tc>
                  <a:txBody>
                    <a:bodyPr/>
                    <a:lstStyle/>
                    <a:p>
                      <a:r>
                        <a:rPr lang="en-GB" sz="1000" dirty="0"/>
                        <a:t>Positives of spectator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Negatives of Spectators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Reasons why hooliganism occurs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Strategies to prevent hooliganism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70673"/>
                  </a:ext>
                </a:extLst>
              </a:tr>
              <a:tr h="372298">
                <a:tc>
                  <a:txBody>
                    <a:bodyPr/>
                    <a:lstStyle/>
                    <a:p>
                      <a:r>
                        <a:rPr lang="en-GB" sz="1000" dirty="0"/>
                        <a:t>Creation of atmosphere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Increased pressure – performance level decreases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Rivalries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Early kick off times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778175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000" dirty="0"/>
                        <a:t>Home-field advantage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Crowd trouble/hooliganism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Hype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All seater stadia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643783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Safety costs/concerns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Fuelled by alcohol/drugs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Segregation of fans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272982"/>
                  </a:ext>
                </a:extLst>
              </a:tr>
              <a:tr h="372298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 effect on participation of young performers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Gang culture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Improved security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921875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Frustration at officials decisions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Alcohol restrictions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54174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Display of masculinity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Travel restrictions/banning orders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789150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Educational campaigns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16076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D75C510E-194F-4A56-A66F-A7C77EBF1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12" y="4685063"/>
            <a:ext cx="5791201" cy="217293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B6EC14A-3570-4D11-AC16-D92D86645666}"/>
              </a:ext>
            </a:extLst>
          </p:cNvPr>
          <p:cNvSpPr/>
          <p:nvPr/>
        </p:nvSpPr>
        <p:spPr>
          <a:xfrm>
            <a:off x="410816" y="3784967"/>
            <a:ext cx="3869636" cy="5352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Spectator Behaviour and Hooliganism</a:t>
            </a:r>
          </a:p>
        </p:txBody>
      </p:sp>
    </p:spTree>
    <p:extLst>
      <p:ext uri="{BB962C8B-B14F-4D97-AF65-F5344CB8AC3E}">
        <p14:creationId xmlns:p14="http://schemas.microsoft.com/office/powerpoint/2010/main" val="3425343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350</Words>
  <Application>Microsoft Office PowerPoint</Application>
  <PresentationFormat>Widescreen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Aston, Jennifer</dc:creator>
  <cp:lastModifiedBy>Crane, James</cp:lastModifiedBy>
  <cp:revision>12</cp:revision>
  <dcterms:created xsi:type="dcterms:W3CDTF">2020-01-20T16:24:09Z</dcterms:created>
  <dcterms:modified xsi:type="dcterms:W3CDTF">2020-01-22T15:30:19Z</dcterms:modified>
</cp:coreProperties>
</file>