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9F150-5E78-4171-8436-52DB8AF00B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1575A-EB4B-4308-A642-CBFA29911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08D17-F9CB-40EC-B1F6-8CFAEE489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48DFB-EE56-4A83-B717-1C4E255DB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21A8D-4F98-4027-AE96-91806C29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88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5BFA3-5E7C-4020-B642-B6D191CD0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87ADE-D839-4C49-83EF-1353D500E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E2C00-9C1B-4E0F-B0A5-EC75801BB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ED5C3-0691-44A0-BBF9-299E4292B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87BE5-9175-420D-8920-3D01A2DB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3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A1752B-B1CE-45BD-AC6F-F430472F77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252824-171E-4F61-86FB-7FC718A29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DC69D-0609-4F9C-A25D-B4ED6868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DFBE-421E-4A89-8647-225D5961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C3B20-4733-4822-A79A-2796435E3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7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C1062-9675-41EC-BE8F-19C63F3D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07D97-7C83-4AD8-91F9-1C4DC9681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8CFFD-834A-4B41-854E-09706D1E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2514E-1AC9-4926-9C1C-797563D03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C2A2D-60BF-4C96-8C64-2075B2394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78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27CCA-B29D-493A-B1DD-175B7F8EE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48337-6ACD-450B-92FF-939D862C1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FA297-F6F0-44C6-826F-B0AC8FE41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BA2E9-28FB-4C98-91D3-065FDF5D4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06FD9-1947-401F-A4F9-4F0F0EDDC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92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2929A-5207-44AC-BDC8-7A4B7AC2D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88697-7DBA-4A7F-9ADA-FBECCBA5C8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B7491F-0D31-4E74-8554-4C102A296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526DF-8288-452D-862F-B204FFFCD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31BFF-F29C-4BEB-BAD9-ED10681AA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77E7E-D8AD-48A1-A019-CFDC44C03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51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7448A-4BF7-42E3-9925-2F36BF1A6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963CB-E295-409F-B73A-AC0FDC9D7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404DB-720F-4FDC-8910-B1B291E20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320E5B-03F3-436F-9B0D-B01110BDD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3EEB4-2D3F-4960-AE9C-5E1164A300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A6BFE2-0394-444B-AB78-44F5DE116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23B990-9393-4A08-B229-2E2B4AC00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F82767-05A1-49AF-A86F-4CDA39920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73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0466-A483-40FF-BD9F-5025CE8E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B35B2-F5F5-4F76-BAAD-3B80BC850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8DB53-8E43-4E1B-B853-F203D28A4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5C1C6-8931-425A-AA4E-FD66C7410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3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BAE899-1899-4334-B026-1437374D6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48B70-1B35-4824-A70B-CF20280D6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0D9B2-E7AF-43A8-9726-99061D202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7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CBE2-051B-4214-9672-B825626A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B2E8D-ED48-436C-8FA8-601D95129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82360-B951-467F-AE3C-A72DAC98C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4AFA9-7816-4B8A-B830-80BBED1FB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7FE3A-D9B3-4B07-8A46-33306864F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96F73-046A-45EB-BBFB-2CE3D933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12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0A4D-C1B1-4A0E-9175-1845BB3AA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7E918D-95FA-4EB6-9F0D-625012424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DFFF44-1089-43D9-8A5C-E768AC4F5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6DC93-7773-47C8-AD9E-AE7E637A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CD601-390B-408A-9B3E-E5FDF9C0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B2ADC-56EC-4E0B-81D4-DB4E4DDF8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2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6067D0-AA6B-4594-9952-F73C1BB85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2F59F-E1DC-41DA-8CC3-6F8801D2F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67198-69DD-49DE-B0B5-1888C767A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32F53-8C8B-42A7-8DDC-FA6C43405D56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72EDA-A5A1-4F91-B3F2-76A5A7EC9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68ACF-2D5C-4E12-ACA5-EA8F4F7CF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38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D1DCB-0891-4B1B-B711-8BCEF6B72C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Knowledge Organiser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6F4E7-02E1-4126-ADBC-08B2F093C6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Injury prevention, high altitude training, seasonal training </a:t>
            </a:r>
          </a:p>
        </p:txBody>
      </p:sp>
    </p:spTree>
    <p:extLst>
      <p:ext uri="{BB962C8B-B14F-4D97-AF65-F5344CB8AC3E}">
        <p14:creationId xmlns:p14="http://schemas.microsoft.com/office/powerpoint/2010/main" val="216924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F3A534-25C1-458B-9A88-5EB9E3D39C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795655"/>
              </p:ext>
            </p:extLst>
          </p:nvPr>
        </p:nvGraphicFramePr>
        <p:xfrm>
          <a:off x="1" y="0"/>
          <a:ext cx="5897214" cy="47200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20416">
                  <a:extLst>
                    <a:ext uri="{9D8B030D-6E8A-4147-A177-3AD203B41FA5}">
                      <a16:colId xmlns:a16="http://schemas.microsoft.com/office/drawing/2014/main" val="3531010579"/>
                    </a:ext>
                  </a:extLst>
                </a:gridCol>
                <a:gridCol w="4876798">
                  <a:extLst>
                    <a:ext uri="{9D8B030D-6E8A-4147-A177-3AD203B41FA5}">
                      <a16:colId xmlns:a16="http://schemas.microsoft.com/office/drawing/2014/main" val="3206894794"/>
                    </a:ext>
                  </a:extLst>
                </a:gridCol>
              </a:tblGrid>
              <a:tr h="349090">
                <a:tc>
                  <a:txBody>
                    <a:bodyPr/>
                    <a:lstStyle/>
                    <a:p>
                      <a:r>
                        <a:rPr lang="en-GB" sz="1000" dirty="0"/>
                        <a:t>Injury prevention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 Reason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688689"/>
                  </a:ext>
                </a:extLst>
              </a:tr>
              <a:tr h="483356">
                <a:tc>
                  <a:txBody>
                    <a:bodyPr/>
                    <a:lstStyle/>
                    <a:p>
                      <a:r>
                        <a:rPr lang="en-GB" sz="1000" dirty="0"/>
                        <a:t>Complete a warm up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Increase the temperature in the muscles, tendons and ligaments.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Increases elasticity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Help prevent a pull or strain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735787"/>
                  </a:ext>
                </a:extLst>
              </a:tr>
              <a:tr h="349090">
                <a:tc>
                  <a:txBody>
                    <a:bodyPr/>
                    <a:lstStyle/>
                    <a:p>
                      <a:r>
                        <a:rPr lang="en-GB" sz="1000" dirty="0"/>
                        <a:t>Avoid overtraining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Training too hard = adaptations will not occur</a:t>
                      </a:r>
                    </a:p>
                    <a:p>
                      <a:r>
                        <a:rPr lang="en-GB" sz="1000" dirty="0"/>
                        <a:t>For example: When weight training ensure you use the appropriate weight.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374537"/>
                  </a:ext>
                </a:extLst>
              </a:tr>
              <a:tr h="617621">
                <a:tc>
                  <a:txBody>
                    <a:bodyPr/>
                    <a:lstStyle/>
                    <a:p>
                      <a:r>
                        <a:rPr lang="en-GB" sz="1000" dirty="0"/>
                        <a:t>Wear appropriate clothing and footwear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Example: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Non-slip training shoes, to avoid twisting an ankle by slipping during a training session.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Gum shields, to help protect teeth in impact activities such as rugby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Shin pads, to reduce the impact if hit by the stick in hockey.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808923"/>
                  </a:ext>
                </a:extLst>
              </a:tr>
              <a:tr h="617621">
                <a:tc>
                  <a:txBody>
                    <a:bodyPr/>
                    <a:lstStyle/>
                    <a:p>
                      <a:r>
                        <a:rPr lang="en-GB" sz="1000" dirty="0"/>
                        <a:t>Taping/bracing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Provides additional support to joint, muscles or tendons.</a:t>
                      </a:r>
                    </a:p>
                    <a:p>
                      <a:r>
                        <a:rPr lang="en-GB" sz="1000" dirty="0"/>
                        <a:t>Examples: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Taping the ankle to avoid a twisted ankle.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Ankle bracing to reduce the risk of ankle injury.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731985"/>
                  </a:ext>
                </a:extLst>
              </a:tr>
              <a:tr h="349090">
                <a:tc>
                  <a:txBody>
                    <a:bodyPr/>
                    <a:lstStyle/>
                    <a:p>
                      <a:r>
                        <a:rPr lang="en-GB" sz="1000" dirty="0"/>
                        <a:t>Hydration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Maintain an appropriate level of hydration by drinking water. If hydration levels are not maintained you can become dehydrated, leading to dizziness and nausea.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477984"/>
                  </a:ext>
                </a:extLst>
              </a:tr>
              <a:tr h="483356">
                <a:tc>
                  <a:txBody>
                    <a:bodyPr/>
                    <a:lstStyle/>
                    <a:p>
                      <a:r>
                        <a:rPr lang="en-GB" sz="1000" dirty="0"/>
                        <a:t>Avoid overstretching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Stretches should be completed carefully without overstretching or bouncing, this can result in muscle strain.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440391"/>
                  </a:ext>
                </a:extLst>
              </a:tr>
              <a:tr h="483356">
                <a:tc>
                  <a:txBody>
                    <a:bodyPr/>
                    <a:lstStyle/>
                    <a:p>
                      <a:r>
                        <a:rPr lang="en-GB" sz="1000" dirty="0"/>
                        <a:t>Correct technique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Ensures better results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Helps avoid injury, such as using the correct technique when lifting weights to avoid muscle strain.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36727"/>
                  </a:ext>
                </a:extLst>
              </a:tr>
              <a:tr h="349090">
                <a:tc>
                  <a:txBody>
                    <a:bodyPr/>
                    <a:lstStyle/>
                    <a:p>
                      <a:r>
                        <a:rPr lang="en-GB" sz="1000" dirty="0"/>
                        <a:t>Appropriate rest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Make sure there is enough rest days between sessions to allow for recovery.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978760"/>
                  </a:ext>
                </a:extLst>
              </a:tr>
            </a:tbl>
          </a:graphicData>
        </a:graphic>
      </p:graphicFrame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F07F4702-0C2E-4556-B8FB-3AA216F83B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207728"/>
              </p:ext>
            </p:extLst>
          </p:nvPr>
        </p:nvGraphicFramePr>
        <p:xfrm>
          <a:off x="0" y="4632960"/>
          <a:ext cx="7089913" cy="2164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6051">
                  <a:extLst>
                    <a:ext uri="{9D8B030D-6E8A-4147-A177-3AD203B41FA5}">
                      <a16:colId xmlns:a16="http://schemas.microsoft.com/office/drawing/2014/main" val="4284374795"/>
                    </a:ext>
                  </a:extLst>
                </a:gridCol>
                <a:gridCol w="1655845">
                  <a:extLst>
                    <a:ext uri="{9D8B030D-6E8A-4147-A177-3AD203B41FA5}">
                      <a16:colId xmlns:a16="http://schemas.microsoft.com/office/drawing/2014/main" val="2090846070"/>
                    </a:ext>
                  </a:extLst>
                </a:gridCol>
                <a:gridCol w="1736034">
                  <a:extLst>
                    <a:ext uri="{9D8B030D-6E8A-4147-A177-3AD203B41FA5}">
                      <a16:colId xmlns:a16="http://schemas.microsoft.com/office/drawing/2014/main" val="3093656639"/>
                    </a:ext>
                  </a:extLst>
                </a:gridCol>
                <a:gridCol w="2941983">
                  <a:extLst>
                    <a:ext uri="{9D8B030D-6E8A-4147-A177-3AD203B41FA5}">
                      <a16:colId xmlns:a16="http://schemas.microsoft.com/office/drawing/2014/main" val="3260100758"/>
                    </a:ext>
                  </a:extLst>
                </a:gridCol>
              </a:tblGrid>
              <a:tr h="196846">
                <a:tc>
                  <a:txBody>
                    <a:bodyPr/>
                    <a:lstStyle/>
                    <a:p>
                      <a:r>
                        <a:rPr lang="en-GB" sz="1000" dirty="0"/>
                        <a:t>High altitude training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Stages of high altitude training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Benefits of high altitude training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Limitations of high altitude training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99231"/>
                  </a:ext>
                </a:extLst>
              </a:tr>
              <a:tr h="1153430">
                <a:tc>
                  <a:txBody>
                    <a:bodyPr/>
                    <a:lstStyle/>
                    <a:p>
                      <a:r>
                        <a:rPr lang="en-GB" sz="1000" dirty="0"/>
                        <a:t>Anywhere 2000m above sea level or above is considered to high altitude.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Train at high altitude.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There is less oxygen in the air and oxygen carrying capacity is reduced.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The body compensates by making more red blood cells to carry oxygen.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Increase red blood cell production.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Increased oxygen. carrying capacity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 greater amount of oxygen being transported to the working muscles once athletes return to sea level.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Adaptations take 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Expensive to live away from home.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Timing of training for competitions needs careful planning.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Altitude sickness.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Limited/no effect on anaerobic activities, such as sprinting.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Can make it harder to train at the high intensities need for anaerobic activities.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00806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3E8E170-88EF-4881-B392-4BA21D8AFD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823434"/>
              </p:ext>
            </p:extLst>
          </p:nvPr>
        </p:nvGraphicFramePr>
        <p:xfrm>
          <a:off x="6294786" y="0"/>
          <a:ext cx="5824082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0230">
                  <a:extLst>
                    <a:ext uri="{9D8B030D-6E8A-4147-A177-3AD203B41FA5}">
                      <a16:colId xmlns:a16="http://schemas.microsoft.com/office/drawing/2014/main" val="634135947"/>
                    </a:ext>
                  </a:extLst>
                </a:gridCol>
                <a:gridCol w="1115832">
                  <a:extLst>
                    <a:ext uri="{9D8B030D-6E8A-4147-A177-3AD203B41FA5}">
                      <a16:colId xmlns:a16="http://schemas.microsoft.com/office/drawing/2014/main" val="2346608816"/>
                    </a:ext>
                  </a:extLst>
                </a:gridCol>
                <a:gridCol w="2128937">
                  <a:extLst>
                    <a:ext uri="{9D8B030D-6E8A-4147-A177-3AD203B41FA5}">
                      <a16:colId xmlns:a16="http://schemas.microsoft.com/office/drawing/2014/main" val="1974731152"/>
                    </a:ext>
                  </a:extLst>
                </a:gridCol>
                <a:gridCol w="1519083">
                  <a:extLst>
                    <a:ext uri="{9D8B030D-6E8A-4147-A177-3AD203B41FA5}">
                      <a16:colId xmlns:a16="http://schemas.microsoft.com/office/drawing/2014/main" val="1912356007"/>
                    </a:ext>
                  </a:extLst>
                </a:gridCol>
              </a:tblGrid>
              <a:tr h="345272">
                <a:tc>
                  <a:txBody>
                    <a:bodyPr/>
                    <a:lstStyle/>
                    <a:p>
                      <a:r>
                        <a:rPr lang="en-GB" sz="1000" dirty="0"/>
                        <a:t>Seasonal training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Definition 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Training includes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Benefits 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507027"/>
                  </a:ext>
                </a:extLst>
              </a:tr>
              <a:tr h="1274851">
                <a:tc>
                  <a:txBody>
                    <a:bodyPr/>
                    <a:lstStyle/>
                    <a:p>
                      <a:r>
                        <a:rPr lang="en-GB" sz="1000" dirty="0"/>
                        <a:t>Pre-season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Preparation phase </a:t>
                      </a:r>
                    </a:p>
                    <a:p>
                      <a:r>
                        <a:rPr lang="en-GB" sz="1000" dirty="0"/>
                        <a:t>Period leading up to competition.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Developing techniques specific to the sport.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General fitness training, such as continuous, fartlek or interval training session to increase aerobic fitness.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Weight training to build up strength and muscular endurance.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Fitness and skill lost during post-season can be regained.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Skills and techniques can be improved.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202803"/>
                  </a:ext>
                </a:extLst>
              </a:tr>
              <a:tr h="1407648">
                <a:tc>
                  <a:txBody>
                    <a:bodyPr/>
                    <a:lstStyle/>
                    <a:p>
                      <a:r>
                        <a:rPr lang="en-GB" sz="1000" dirty="0"/>
                        <a:t>Competition season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Peak </a:t>
                      </a:r>
                    </a:p>
                    <a:p>
                      <a:r>
                        <a:rPr lang="en-GB" sz="1000" dirty="0"/>
                        <a:t>Playing season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Taking part in matches every week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Maintenance of fitness related to the activity.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Limited training activity, as it may cause fatigue, which would decrease performance.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Concentration on skills/set plays to improve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Fitness levels and quality of performance can be maintained throughout the season.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703974"/>
                  </a:ext>
                </a:extLst>
              </a:tr>
              <a:tr h="1106907">
                <a:tc>
                  <a:txBody>
                    <a:bodyPr/>
                    <a:lstStyle/>
                    <a:p>
                      <a:r>
                        <a:rPr lang="en-GB" sz="1000" dirty="0"/>
                        <a:t>Post-season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Transition phase </a:t>
                      </a:r>
                    </a:p>
                    <a:p>
                      <a:r>
                        <a:rPr lang="en-GB" sz="1000" dirty="0"/>
                        <a:t>Period of rest, active recovery and light aerobic work after competition season.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Rest to recover from the competition season, where no training takes place.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Light exercise, to maintain a level of general fitness.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Athletes are fully restored, ready for pre-season.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Not too much fitness is lost.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22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E387225-B256-4CC7-8C2D-A0502E061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506726"/>
              </p:ext>
            </p:extLst>
          </p:nvPr>
        </p:nvGraphicFramePr>
        <p:xfrm>
          <a:off x="7255320" y="4577320"/>
          <a:ext cx="4863548" cy="2280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1183">
                  <a:extLst>
                    <a:ext uri="{9D8B030D-6E8A-4147-A177-3AD203B41FA5}">
                      <a16:colId xmlns:a16="http://schemas.microsoft.com/office/drawing/2014/main" val="383739951"/>
                    </a:ext>
                  </a:extLst>
                </a:gridCol>
                <a:gridCol w="1685480">
                  <a:extLst>
                    <a:ext uri="{9D8B030D-6E8A-4147-A177-3AD203B41FA5}">
                      <a16:colId xmlns:a16="http://schemas.microsoft.com/office/drawing/2014/main" val="2537603834"/>
                    </a:ext>
                  </a:extLst>
                </a:gridCol>
                <a:gridCol w="1556885">
                  <a:extLst>
                    <a:ext uri="{9D8B030D-6E8A-4147-A177-3AD203B41FA5}">
                      <a16:colId xmlns:a16="http://schemas.microsoft.com/office/drawing/2014/main" val="3282309694"/>
                    </a:ext>
                  </a:extLst>
                </a:gridCol>
              </a:tblGrid>
              <a:tr h="347860">
                <a:tc>
                  <a:txBody>
                    <a:bodyPr/>
                    <a:lstStyle/>
                    <a:p>
                      <a:r>
                        <a:rPr lang="en-GB" sz="1000" dirty="0"/>
                        <a:t>Long Term Effects (after months of regular exercise)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Short Term Effects (24-36 hours after exercise)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Immediate Effects (whilst exercising)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164672"/>
                  </a:ext>
                </a:extLst>
              </a:tr>
              <a:tr h="347860">
                <a:tc>
                  <a:txBody>
                    <a:bodyPr/>
                    <a:lstStyle/>
                    <a:p>
                      <a:r>
                        <a:rPr lang="en-GB" sz="1000" dirty="0"/>
                        <a:t>Lower resting heart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Nausea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Red, hot, Sweaty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52138"/>
                  </a:ext>
                </a:extLst>
              </a:tr>
              <a:tr h="347860">
                <a:tc>
                  <a:txBody>
                    <a:bodyPr/>
                    <a:lstStyle/>
                    <a:p>
                      <a:r>
                        <a:rPr lang="en-GB" sz="1000" dirty="0"/>
                        <a:t>Improved speed, stamina and suppleness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DOMS (delayed onset of muscular soreness)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Increased breathing rate and depth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932997"/>
                  </a:ext>
                </a:extLst>
              </a:tr>
              <a:tr h="347860">
                <a:tc>
                  <a:txBody>
                    <a:bodyPr/>
                    <a:lstStyle/>
                    <a:p>
                      <a:r>
                        <a:rPr lang="en-GB" sz="1000" dirty="0"/>
                        <a:t>Cardiac hypertrophy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Dizziness, light headedness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Increased 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990871"/>
                  </a:ext>
                </a:extLst>
              </a:tr>
              <a:tr h="214068">
                <a:tc>
                  <a:txBody>
                    <a:bodyPr/>
                    <a:lstStyle/>
                    <a:p>
                      <a:r>
                        <a:rPr lang="en-GB" sz="1000" dirty="0"/>
                        <a:t>Body shape may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Cramp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9164272"/>
                  </a:ext>
                </a:extLst>
              </a:tr>
              <a:tr h="347860">
                <a:tc>
                  <a:txBody>
                    <a:bodyPr/>
                    <a:lstStyle/>
                    <a:p>
                      <a:r>
                        <a:rPr lang="en-GB" sz="1000" dirty="0"/>
                        <a:t>Increase in muscles mass/drop in body fat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Tiredness/fatigue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386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420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634</Words>
  <Application>Microsoft Office PowerPoint</Application>
  <PresentationFormat>Widescreen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Knowledge Organiser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Cann, Alexandra</dc:creator>
  <cp:lastModifiedBy>Alexandra Cann</cp:lastModifiedBy>
  <cp:revision>10</cp:revision>
  <dcterms:created xsi:type="dcterms:W3CDTF">2020-01-20T15:50:12Z</dcterms:created>
  <dcterms:modified xsi:type="dcterms:W3CDTF">2020-01-22T14:39:16Z</dcterms:modified>
</cp:coreProperties>
</file>