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61" r:id="rId6"/>
    <p:sldId id="259" r:id="rId7"/>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B6D91-D6E8-498E-A355-E90B54CD538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64A50DB-2372-4929-A243-59BD8E9624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BED7B77-659D-4CCA-ADEB-EAE747062415}"/>
              </a:ext>
            </a:extLst>
          </p:cNvPr>
          <p:cNvSpPr>
            <a:spLocks noGrp="1"/>
          </p:cNvSpPr>
          <p:nvPr>
            <p:ph type="dt" sz="half" idx="10"/>
          </p:nvPr>
        </p:nvSpPr>
        <p:spPr/>
        <p:txBody>
          <a:bodyPr/>
          <a:lstStyle/>
          <a:p>
            <a:fld id="{84126CA2-2861-490D-8AF1-ABD0F0523FE9}" type="datetimeFigureOut">
              <a:rPr lang="en-GB" smtClean="0"/>
              <a:t>15/07/2020</a:t>
            </a:fld>
            <a:endParaRPr lang="en-GB"/>
          </a:p>
        </p:txBody>
      </p:sp>
      <p:sp>
        <p:nvSpPr>
          <p:cNvPr id="5" name="Footer Placeholder 4">
            <a:extLst>
              <a:ext uri="{FF2B5EF4-FFF2-40B4-BE49-F238E27FC236}">
                <a16:creationId xmlns:a16="http://schemas.microsoft.com/office/drawing/2014/main" id="{3E9CDAC9-F6FE-4476-B0AE-789C1F6443A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E5A22FA-F192-476E-B6FB-E9BCE8EF3AE7}"/>
              </a:ext>
            </a:extLst>
          </p:cNvPr>
          <p:cNvSpPr>
            <a:spLocks noGrp="1"/>
          </p:cNvSpPr>
          <p:nvPr>
            <p:ph type="sldNum" sz="quarter" idx="12"/>
          </p:nvPr>
        </p:nvSpPr>
        <p:spPr/>
        <p:txBody>
          <a:bodyPr/>
          <a:lstStyle/>
          <a:p>
            <a:fld id="{02C800F2-2688-4F37-BAA8-E39070A07E4D}" type="slidenum">
              <a:rPr lang="en-GB" smtClean="0"/>
              <a:t>‹#›</a:t>
            </a:fld>
            <a:endParaRPr lang="en-GB"/>
          </a:p>
        </p:txBody>
      </p:sp>
    </p:spTree>
    <p:extLst>
      <p:ext uri="{BB962C8B-B14F-4D97-AF65-F5344CB8AC3E}">
        <p14:creationId xmlns:p14="http://schemas.microsoft.com/office/powerpoint/2010/main" val="3206298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5BFD3-7F67-4589-81F7-5B83626523A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9C81F13-1A31-4239-A5D4-D53E7D515E6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B04C791-340C-48B9-9CF4-2C3D5EB937D9}"/>
              </a:ext>
            </a:extLst>
          </p:cNvPr>
          <p:cNvSpPr>
            <a:spLocks noGrp="1"/>
          </p:cNvSpPr>
          <p:nvPr>
            <p:ph type="dt" sz="half" idx="10"/>
          </p:nvPr>
        </p:nvSpPr>
        <p:spPr/>
        <p:txBody>
          <a:bodyPr/>
          <a:lstStyle/>
          <a:p>
            <a:fld id="{84126CA2-2861-490D-8AF1-ABD0F0523FE9}" type="datetimeFigureOut">
              <a:rPr lang="en-GB" smtClean="0"/>
              <a:t>15/07/2020</a:t>
            </a:fld>
            <a:endParaRPr lang="en-GB"/>
          </a:p>
        </p:txBody>
      </p:sp>
      <p:sp>
        <p:nvSpPr>
          <p:cNvPr id="5" name="Footer Placeholder 4">
            <a:extLst>
              <a:ext uri="{FF2B5EF4-FFF2-40B4-BE49-F238E27FC236}">
                <a16:creationId xmlns:a16="http://schemas.microsoft.com/office/drawing/2014/main" id="{3FA3D578-3452-4726-8AB3-0A56368EAA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A232AA-1E1F-4E37-AD29-A8FD3648FB08}"/>
              </a:ext>
            </a:extLst>
          </p:cNvPr>
          <p:cNvSpPr>
            <a:spLocks noGrp="1"/>
          </p:cNvSpPr>
          <p:nvPr>
            <p:ph type="sldNum" sz="quarter" idx="12"/>
          </p:nvPr>
        </p:nvSpPr>
        <p:spPr/>
        <p:txBody>
          <a:bodyPr/>
          <a:lstStyle/>
          <a:p>
            <a:fld id="{02C800F2-2688-4F37-BAA8-E39070A07E4D}" type="slidenum">
              <a:rPr lang="en-GB" smtClean="0"/>
              <a:t>‹#›</a:t>
            </a:fld>
            <a:endParaRPr lang="en-GB"/>
          </a:p>
        </p:txBody>
      </p:sp>
    </p:spTree>
    <p:extLst>
      <p:ext uri="{BB962C8B-B14F-4D97-AF65-F5344CB8AC3E}">
        <p14:creationId xmlns:p14="http://schemas.microsoft.com/office/powerpoint/2010/main" val="3458134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C4A1FBC-A82B-441A-A2A0-E7C586D7D12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0A4A312-76B1-4097-B9B9-3167B57D666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6407AA8-58C1-4DF9-92FB-EC0EC9444FA9}"/>
              </a:ext>
            </a:extLst>
          </p:cNvPr>
          <p:cNvSpPr>
            <a:spLocks noGrp="1"/>
          </p:cNvSpPr>
          <p:nvPr>
            <p:ph type="dt" sz="half" idx="10"/>
          </p:nvPr>
        </p:nvSpPr>
        <p:spPr/>
        <p:txBody>
          <a:bodyPr/>
          <a:lstStyle/>
          <a:p>
            <a:fld id="{84126CA2-2861-490D-8AF1-ABD0F0523FE9}" type="datetimeFigureOut">
              <a:rPr lang="en-GB" smtClean="0"/>
              <a:t>15/07/2020</a:t>
            </a:fld>
            <a:endParaRPr lang="en-GB"/>
          </a:p>
        </p:txBody>
      </p:sp>
      <p:sp>
        <p:nvSpPr>
          <p:cNvPr id="5" name="Footer Placeholder 4">
            <a:extLst>
              <a:ext uri="{FF2B5EF4-FFF2-40B4-BE49-F238E27FC236}">
                <a16:creationId xmlns:a16="http://schemas.microsoft.com/office/drawing/2014/main" id="{ECBC8706-B508-4057-BB38-2F76C2E39ED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C51637B-3C41-4129-BAFB-471E2BB0299D}"/>
              </a:ext>
            </a:extLst>
          </p:cNvPr>
          <p:cNvSpPr>
            <a:spLocks noGrp="1"/>
          </p:cNvSpPr>
          <p:nvPr>
            <p:ph type="sldNum" sz="quarter" idx="12"/>
          </p:nvPr>
        </p:nvSpPr>
        <p:spPr/>
        <p:txBody>
          <a:bodyPr/>
          <a:lstStyle/>
          <a:p>
            <a:fld id="{02C800F2-2688-4F37-BAA8-E39070A07E4D}" type="slidenum">
              <a:rPr lang="en-GB" smtClean="0"/>
              <a:t>‹#›</a:t>
            </a:fld>
            <a:endParaRPr lang="en-GB"/>
          </a:p>
        </p:txBody>
      </p:sp>
    </p:spTree>
    <p:extLst>
      <p:ext uri="{BB962C8B-B14F-4D97-AF65-F5344CB8AC3E}">
        <p14:creationId xmlns:p14="http://schemas.microsoft.com/office/powerpoint/2010/main" val="3169764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557C3-E7DB-4684-BEE6-EE314221644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854A45C-E98A-4522-99B6-6F8BDEABDC8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EB2A9FE-5F7E-473D-90B4-446B9C049D70}"/>
              </a:ext>
            </a:extLst>
          </p:cNvPr>
          <p:cNvSpPr>
            <a:spLocks noGrp="1"/>
          </p:cNvSpPr>
          <p:nvPr>
            <p:ph type="dt" sz="half" idx="10"/>
          </p:nvPr>
        </p:nvSpPr>
        <p:spPr/>
        <p:txBody>
          <a:bodyPr/>
          <a:lstStyle/>
          <a:p>
            <a:fld id="{84126CA2-2861-490D-8AF1-ABD0F0523FE9}" type="datetimeFigureOut">
              <a:rPr lang="en-GB" smtClean="0"/>
              <a:t>15/07/2020</a:t>
            </a:fld>
            <a:endParaRPr lang="en-GB"/>
          </a:p>
        </p:txBody>
      </p:sp>
      <p:sp>
        <p:nvSpPr>
          <p:cNvPr id="5" name="Footer Placeholder 4">
            <a:extLst>
              <a:ext uri="{FF2B5EF4-FFF2-40B4-BE49-F238E27FC236}">
                <a16:creationId xmlns:a16="http://schemas.microsoft.com/office/drawing/2014/main" id="{0CDDFE53-0111-418D-9CE5-AFFBA186DE5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653541A-0CAC-447B-85F4-78B396B34071}"/>
              </a:ext>
            </a:extLst>
          </p:cNvPr>
          <p:cNvSpPr>
            <a:spLocks noGrp="1"/>
          </p:cNvSpPr>
          <p:nvPr>
            <p:ph type="sldNum" sz="quarter" idx="12"/>
          </p:nvPr>
        </p:nvSpPr>
        <p:spPr/>
        <p:txBody>
          <a:bodyPr/>
          <a:lstStyle/>
          <a:p>
            <a:fld id="{02C800F2-2688-4F37-BAA8-E39070A07E4D}" type="slidenum">
              <a:rPr lang="en-GB" smtClean="0"/>
              <a:t>‹#›</a:t>
            </a:fld>
            <a:endParaRPr lang="en-GB"/>
          </a:p>
        </p:txBody>
      </p:sp>
    </p:spTree>
    <p:extLst>
      <p:ext uri="{BB962C8B-B14F-4D97-AF65-F5344CB8AC3E}">
        <p14:creationId xmlns:p14="http://schemas.microsoft.com/office/powerpoint/2010/main" val="1778337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360F7-9FEB-484F-8CD8-1D707697723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23D8D0C-431A-415B-92A3-747D0EF8BDA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85D1309-A20E-47FA-B9CA-7A0D43963C45}"/>
              </a:ext>
            </a:extLst>
          </p:cNvPr>
          <p:cNvSpPr>
            <a:spLocks noGrp="1"/>
          </p:cNvSpPr>
          <p:nvPr>
            <p:ph type="dt" sz="half" idx="10"/>
          </p:nvPr>
        </p:nvSpPr>
        <p:spPr/>
        <p:txBody>
          <a:bodyPr/>
          <a:lstStyle/>
          <a:p>
            <a:fld id="{84126CA2-2861-490D-8AF1-ABD0F0523FE9}" type="datetimeFigureOut">
              <a:rPr lang="en-GB" smtClean="0"/>
              <a:t>15/07/2020</a:t>
            </a:fld>
            <a:endParaRPr lang="en-GB"/>
          </a:p>
        </p:txBody>
      </p:sp>
      <p:sp>
        <p:nvSpPr>
          <p:cNvPr id="5" name="Footer Placeholder 4">
            <a:extLst>
              <a:ext uri="{FF2B5EF4-FFF2-40B4-BE49-F238E27FC236}">
                <a16:creationId xmlns:a16="http://schemas.microsoft.com/office/drawing/2014/main" id="{20478912-F5E8-4C81-81A4-453E5B1C6EF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7BB443E-7F85-4293-9F30-C7A4E01D849F}"/>
              </a:ext>
            </a:extLst>
          </p:cNvPr>
          <p:cNvSpPr>
            <a:spLocks noGrp="1"/>
          </p:cNvSpPr>
          <p:nvPr>
            <p:ph type="sldNum" sz="quarter" idx="12"/>
          </p:nvPr>
        </p:nvSpPr>
        <p:spPr/>
        <p:txBody>
          <a:bodyPr/>
          <a:lstStyle/>
          <a:p>
            <a:fld id="{02C800F2-2688-4F37-BAA8-E39070A07E4D}" type="slidenum">
              <a:rPr lang="en-GB" smtClean="0"/>
              <a:t>‹#›</a:t>
            </a:fld>
            <a:endParaRPr lang="en-GB"/>
          </a:p>
        </p:txBody>
      </p:sp>
    </p:spTree>
    <p:extLst>
      <p:ext uri="{BB962C8B-B14F-4D97-AF65-F5344CB8AC3E}">
        <p14:creationId xmlns:p14="http://schemas.microsoft.com/office/powerpoint/2010/main" val="15121078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25090-D7B1-461E-8C4C-46224C762FB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9DF4BED-0B83-4BD8-BC02-49BE2C2D5A8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C21BB78-1BC8-4DBB-85C3-2493FF85508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66CDADC-3649-4BDD-A2C2-CC5AF826C3C2}"/>
              </a:ext>
            </a:extLst>
          </p:cNvPr>
          <p:cNvSpPr>
            <a:spLocks noGrp="1"/>
          </p:cNvSpPr>
          <p:nvPr>
            <p:ph type="dt" sz="half" idx="10"/>
          </p:nvPr>
        </p:nvSpPr>
        <p:spPr/>
        <p:txBody>
          <a:bodyPr/>
          <a:lstStyle/>
          <a:p>
            <a:fld id="{84126CA2-2861-490D-8AF1-ABD0F0523FE9}" type="datetimeFigureOut">
              <a:rPr lang="en-GB" smtClean="0"/>
              <a:t>15/07/2020</a:t>
            </a:fld>
            <a:endParaRPr lang="en-GB"/>
          </a:p>
        </p:txBody>
      </p:sp>
      <p:sp>
        <p:nvSpPr>
          <p:cNvPr id="6" name="Footer Placeholder 5">
            <a:extLst>
              <a:ext uri="{FF2B5EF4-FFF2-40B4-BE49-F238E27FC236}">
                <a16:creationId xmlns:a16="http://schemas.microsoft.com/office/drawing/2014/main" id="{01A386C5-4F50-4299-B398-D071A5740F6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4828A4D-85F3-48FA-BA79-0AE6C2ACA824}"/>
              </a:ext>
            </a:extLst>
          </p:cNvPr>
          <p:cNvSpPr>
            <a:spLocks noGrp="1"/>
          </p:cNvSpPr>
          <p:nvPr>
            <p:ph type="sldNum" sz="quarter" idx="12"/>
          </p:nvPr>
        </p:nvSpPr>
        <p:spPr/>
        <p:txBody>
          <a:bodyPr/>
          <a:lstStyle/>
          <a:p>
            <a:fld id="{02C800F2-2688-4F37-BAA8-E39070A07E4D}" type="slidenum">
              <a:rPr lang="en-GB" smtClean="0"/>
              <a:t>‹#›</a:t>
            </a:fld>
            <a:endParaRPr lang="en-GB"/>
          </a:p>
        </p:txBody>
      </p:sp>
    </p:spTree>
    <p:extLst>
      <p:ext uri="{BB962C8B-B14F-4D97-AF65-F5344CB8AC3E}">
        <p14:creationId xmlns:p14="http://schemas.microsoft.com/office/powerpoint/2010/main" val="18120503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ED652-E583-47D9-A900-E72E1146AA5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0C86C73-57D0-452C-8337-D5B938BB233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E0614FA-EDD2-4656-B6A3-4A49BF8CC23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32593AD-8344-41A2-B59B-328DDDBC6D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6964FDB-8413-40E3-8889-EE349E1D16A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9C5DF77-BFE6-43AA-8806-405AA4AD2A15}"/>
              </a:ext>
            </a:extLst>
          </p:cNvPr>
          <p:cNvSpPr>
            <a:spLocks noGrp="1"/>
          </p:cNvSpPr>
          <p:nvPr>
            <p:ph type="dt" sz="half" idx="10"/>
          </p:nvPr>
        </p:nvSpPr>
        <p:spPr/>
        <p:txBody>
          <a:bodyPr/>
          <a:lstStyle/>
          <a:p>
            <a:fld id="{84126CA2-2861-490D-8AF1-ABD0F0523FE9}" type="datetimeFigureOut">
              <a:rPr lang="en-GB" smtClean="0"/>
              <a:t>15/07/2020</a:t>
            </a:fld>
            <a:endParaRPr lang="en-GB"/>
          </a:p>
        </p:txBody>
      </p:sp>
      <p:sp>
        <p:nvSpPr>
          <p:cNvPr id="8" name="Footer Placeholder 7">
            <a:extLst>
              <a:ext uri="{FF2B5EF4-FFF2-40B4-BE49-F238E27FC236}">
                <a16:creationId xmlns:a16="http://schemas.microsoft.com/office/drawing/2014/main" id="{7513EFA4-5DF0-44B8-A850-1B57EBF5605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A1A446A-0212-492D-9D1D-1B0225565D41}"/>
              </a:ext>
            </a:extLst>
          </p:cNvPr>
          <p:cNvSpPr>
            <a:spLocks noGrp="1"/>
          </p:cNvSpPr>
          <p:nvPr>
            <p:ph type="sldNum" sz="quarter" idx="12"/>
          </p:nvPr>
        </p:nvSpPr>
        <p:spPr/>
        <p:txBody>
          <a:bodyPr/>
          <a:lstStyle/>
          <a:p>
            <a:fld id="{02C800F2-2688-4F37-BAA8-E39070A07E4D}" type="slidenum">
              <a:rPr lang="en-GB" smtClean="0"/>
              <a:t>‹#›</a:t>
            </a:fld>
            <a:endParaRPr lang="en-GB"/>
          </a:p>
        </p:txBody>
      </p:sp>
    </p:spTree>
    <p:extLst>
      <p:ext uri="{BB962C8B-B14F-4D97-AF65-F5344CB8AC3E}">
        <p14:creationId xmlns:p14="http://schemas.microsoft.com/office/powerpoint/2010/main" val="2187365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3D45E-8744-431C-A88F-79C0EEE1FA1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FF7BEA4-37FD-4FDD-8DC4-55A925376E76}"/>
              </a:ext>
            </a:extLst>
          </p:cNvPr>
          <p:cNvSpPr>
            <a:spLocks noGrp="1"/>
          </p:cNvSpPr>
          <p:nvPr>
            <p:ph type="dt" sz="half" idx="10"/>
          </p:nvPr>
        </p:nvSpPr>
        <p:spPr/>
        <p:txBody>
          <a:bodyPr/>
          <a:lstStyle/>
          <a:p>
            <a:fld id="{84126CA2-2861-490D-8AF1-ABD0F0523FE9}" type="datetimeFigureOut">
              <a:rPr lang="en-GB" smtClean="0"/>
              <a:t>15/07/2020</a:t>
            </a:fld>
            <a:endParaRPr lang="en-GB"/>
          </a:p>
        </p:txBody>
      </p:sp>
      <p:sp>
        <p:nvSpPr>
          <p:cNvPr id="4" name="Footer Placeholder 3">
            <a:extLst>
              <a:ext uri="{FF2B5EF4-FFF2-40B4-BE49-F238E27FC236}">
                <a16:creationId xmlns:a16="http://schemas.microsoft.com/office/drawing/2014/main" id="{C29EE16A-0D9B-4690-9DB7-8756A380147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DF2CF7F-0FF8-4755-A228-AEF166F4BB83}"/>
              </a:ext>
            </a:extLst>
          </p:cNvPr>
          <p:cNvSpPr>
            <a:spLocks noGrp="1"/>
          </p:cNvSpPr>
          <p:nvPr>
            <p:ph type="sldNum" sz="quarter" idx="12"/>
          </p:nvPr>
        </p:nvSpPr>
        <p:spPr/>
        <p:txBody>
          <a:bodyPr/>
          <a:lstStyle/>
          <a:p>
            <a:fld id="{02C800F2-2688-4F37-BAA8-E39070A07E4D}" type="slidenum">
              <a:rPr lang="en-GB" smtClean="0"/>
              <a:t>‹#›</a:t>
            </a:fld>
            <a:endParaRPr lang="en-GB"/>
          </a:p>
        </p:txBody>
      </p:sp>
    </p:spTree>
    <p:extLst>
      <p:ext uri="{BB962C8B-B14F-4D97-AF65-F5344CB8AC3E}">
        <p14:creationId xmlns:p14="http://schemas.microsoft.com/office/powerpoint/2010/main" val="4690637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FABD2F-0829-4E41-A837-B437985BE5A7}"/>
              </a:ext>
            </a:extLst>
          </p:cNvPr>
          <p:cNvSpPr>
            <a:spLocks noGrp="1"/>
          </p:cNvSpPr>
          <p:nvPr>
            <p:ph type="dt" sz="half" idx="10"/>
          </p:nvPr>
        </p:nvSpPr>
        <p:spPr/>
        <p:txBody>
          <a:bodyPr/>
          <a:lstStyle/>
          <a:p>
            <a:fld id="{84126CA2-2861-490D-8AF1-ABD0F0523FE9}" type="datetimeFigureOut">
              <a:rPr lang="en-GB" smtClean="0"/>
              <a:t>15/07/2020</a:t>
            </a:fld>
            <a:endParaRPr lang="en-GB"/>
          </a:p>
        </p:txBody>
      </p:sp>
      <p:sp>
        <p:nvSpPr>
          <p:cNvPr id="3" name="Footer Placeholder 2">
            <a:extLst>
              <a:ext uri="{FF2B5EF4-FFF2-40B4-BE49-F238E27FC236}">
                <a16:creationId xmlns:a16="http://schemas.microsoft.com/office/drawing/2014/main" id="{335E4D48-BC55-487D-B8E6-5726830A436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1ABC5CC-A0DC-4F11-92A6-3F13DE0B22D3}"/>
              </a:ext>
            </a:extLst>
          </p:cNvPr>
          <p:cNvSpPr>
            <a:spLocks noGrp="1"/>
          </p:cNvSpPr>
          <p:nvPr>
            <p:ph type="sldNum" sz="quarter" idx="12"/>
          </p:nvPr>
        </p:nvSpPr>
        <p:spPr/>
        <p:txBody>
          <a:bodyPr/>
          <a:lstStyle/>
          <a:p>
            <a:fld id="{02C800F2-2688-4F37-BAA8-E39070A07E4D}" type="slidenum">
              <a:rPr lang="en-GB" smtClean="0"/>
              <a:t>‹#›</a:t>
            </a:fld>
            <a:endParaRPr lang="en-GB"/>
          </a:p>
        </p:txBody>
      </p:sp>
    </p:spTree>
    <p:extLst>
      <p:ext uri="{BB962C8B-B14F-4D97-AF65-F5344CB8AC3E}">
        <p14:creationId xmlns:p14="http://schemas.microsoft.com/office/powerpoint/2010/main" val="613022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600D44-94E2-463B-8CEB-88E8654642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7A764D0-095C-4D9A-9699-C07F3FBD4C9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A9D2A18-D813-4968-8C98-8DD777E58F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F227790-E6FA-4CC9-B235-4F38CC8CADA9}"/>
              </a:ext>
            </a:extLst>
          </p:cNvPr>
          <p:cNvSpPr>
            <a:spLocks noGrp="1"/>
          </p:cNvSpPr>
          <p:nvPr>
            <p:ph type="dt" sz="half" idx="10"/>
          </p:nvPr>
        </p:nvSpPr>
        <p:spPr/>
        <p:txBody>
          <a:bodyPr/>
          <a:lstStyle/>
          <a:p>
            <a:fld id="{84126CA2-2861-490D-8AF1-ABD0F0523FE9}" type="datetimeFigureOut">
              <a:rPr lang="en-GB" smtClean="0"/>
              <a:t>15/07/2020</a:t>
            </a:fld>
            <a:endParaRPr lang="en-GB"/>
          </a:p>
        </p:txBody>
      </p:sp>
      <p:sp>
        <p:nvSpPr>
          <p:cNvPr id="6" name="Footer Placeholder 5">
            <a:extLst>
              <a:ext uri="{FF2B5EF4-FFF2-40B4-BE49-F238E27FC236}">
                <a16:creationId xmlns:a16="http://schemas.microsoft.com/office/drawing/2014/main" id="{3395A39E-1B10-4610-9D02-3C64000C04E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72EA990-C289-4C40-BE55-57198560F175}"/>
              </a:ext>
            </a:extLst>
          </p:cNvPr>
          <p:cNvSpPr>
            <a:spLocks noGrp="1"/>
          </p:cNvSpPr>
          <p:nvPr>
            <p:ph type="sldNum" sz="quarter" idx="12"/>
          </p:nvPr>
        </p:nvSpPr>
        <p:spPr/>
        <p:txBody>
          <a:bodyPr/>
          <a:lstStyle/>
          <a:p>
            <a:fld id="{02C800F2-2688-4F37-BAA8-E39070A07E4D}" type="slidenum">
              <a:rPr lang="en-GB" smtClean="0"/>
              <a:t>‹#›</a:t>
            </a:fld>
            <a:endParaRPr lang="en-GB"/>
          </a:p>
        </p:txBody>
      </p:sp>
    </p:spTree>
    <p:extLst>
      <p:ext uri="{BB962C8B-B14F-4D97-AF65-F5344CB8AC3E}">
        <p14:creationId xmlns:p14="http://schemas.microsoft.com/office/powerpoint/2010/main" val="2833587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3CD1B-6CBC-40EC-8EFE-2B19A64EE3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7A7925F-5A5F-4F75-9E0E-066DD2C6102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5390222-11F7-4150-AD43-E36303DA29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FDE36B3-ACD1-475A-AE82-0AF449610A6A}"/>
              </a:ext>
            </a:extLst>
          </p:cNvPr>
          <p:cNvSpPr>
            <a:spLocks noGrp="1"/>
          </p:cNvSpPr>
          <p:nvPr>
            <p:ph type="dt" sz="half" idx="10"/>
          </p:nvPr>
        </p:nvSpPr>
        <p:spPr/>
        <p:txBody>
          <a:bodyPr/>
          <a:lstStyle/>
          <a:p>
            <a:fld id="{84126CA2-2861-490D-8AF1-ABD0F0523FE9}" type="datetimeFigureOut">
              <a:rPr lang="en-GB" smtClean="0"/>
              <a:t>15/07/2020</a:t>
            </a:fld>
            <a:endParaRPr lang="en-GB"/>
          </a:p>
        </p:txBody>
      </p:sp>
      <p:sp>
        <p:nvSpPr>
          <p:cNvPr id="6" name="Footer Placeholder 5">
            <a:extLst>
              <a:ext uri="{FF2B5EF4-FFF2-40B4-BE49-F238E27FC236}">
                <a16:creationId xmlns:a16="http://schemas.microsoft.com/office/drawing/2014/main" id="{8422EB38-0B74-4E56-90FD-21DF96F1BAB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75954C0-0C6D-4EB0-8AA3-D5ADA25D319C}"/>
              </a:ext>
            </a:extLst>
          </p:cNvPr>
          <p:cNvSpPr>
            <a:spLocks noGrp="1"/>
          </p:cNvSpPr>
          <p:nvPr>
            <p:ph type="sldNum" sz="quarter" idx="12"/>
          </p:nvPr>
        </p:nvSpPr>
        <p:spPr/>
        <p:txBody>
          <a:bodyPr/>
          <a:lstStyle/>
          <a:p>
            <a:fld id="{02C800F2-2688-4F37-BAA8-E39070A07E4D}" type="slidenum">
              <a:rPr lang="en-GB" smtClean="0"/>
              <a:t>‹#›</a:t>
            </a:fld>
            <a:endParaRPr lang="en-GB"/>
          </a:p>
        </p:txBody>
      </p:sp>
    </p:spTree>
    <p:extLst>
      <p:ext uri="{BB962C8B-B14F-4D97-AF65-F5344CB8AC3E}">
        <p14:creationId xmlns:p14="http://schemas.microsoft.com/office/powerpoint/2010/main" val="4275700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B7A7FC5-0482-4F37-B783-A1F11417E6E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B1CE9DB-1EE2-4519-A3CB-E72847EAC8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98AC1AC-0C83-4AD3-BF05-23674A344A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126CA2-2861-490D-8AF1-ABD0F0523FE9}" type="datetimeFigureOut">
              <a:rPr lang="en-GB" smtClean="0"/>
              <a:t>15/07/2020</a:t>
            </a:fld>
            <a:endParaRPr lang="en-GB"/>
          </a:p>
        </p:txBody>
      </p:sp>
      <p:sp>
        <p:nvSpPr>
          <p:cNvPr id="5" name="Footer Placeholder 4">
            <a:extLst>
              <a:ext uri="{FF2B5EF4-FFF2-40B4-BE49-F238E27FC236}">
                <a16:creationId xmlns:a16="http://schemas.microsoft.com/office/drawing/2014/main" id="{7D838878-6A9C-488B-942F-F5CC1CF7F2D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26A9730-A838-4A07-96D6-F239CD6AF2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C800F2-2688-4F37-BAA8-E39070A07E4D}" type="slidenum">
              <a:rPr lang="en-GB" smtClean="0"/>
              <a:t>‹#›</a:t>
            </a:fld>
            <a:endParaRPr lang="en-GB"/>
          </a:p>
        </p:txBody>
      </p:sp>
    </p:spTree>
    <p:extLst>
      <p:ext uri="{BB962C8B-B14F-4D97-AF65-F5344CB8AC3E}">
        <p14:creationId xmlns:p14="http://schemas.microsoft.com/office/powerpoint/2010/main" val="24415915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32A6C-0196-4549-8141-CCF54E0108CF}"/>
              </a:ext>
            </a:extLst>
          </p:cNvPr>
          <p:cNvSpPr>
            <a:spLocks noGrp="1"/>
          </p:cNvSpPr>
          <p:nvPr>
            <p:ph type="ctrTitle"/>
          </p:nvPr>
        </p:nvSpPr>
        <p:spPr>
          <a:xfrm>
            <a:off x="1524000" y="1374154"/>
            <a:ext cx="9144000" cy="2387600"/>
          </a:xfrm>
        </p:spPr>
        <p:txBody>
          <a:bodyPr>
            <a:normAutofit fontScale="90000"/>
          </a:bodyPr>
          <a:lstStyle/>
          <a:p>
            <a:br>
              <a:rPr lang="en-GB" dirty="0"/>
            </a:br>
            <a:r>
              <a:rPr lang="en-GB" dirty="0"/>
              <a:t>Durrington High School</a:t>
            </a:r>
            <a:br>
              <a:rPr lang="en-GB" dirty="0"/>
            </a:br>
            <a:r>
              <a:rPr lang="en-GB" dirty="0"/>
              <a:t>Physical Education</a:t>
            </a:r>
            <a:br>
              <a:rPr lang="en-GB" dirty="0"/>
            </a:br>
            <a:r>
              <a:rPr lang="en-GB" dirty="0"/>
              <a:t>Knowledge Organisers </a:t>
            </a:r>
          </a:p>
        </p:txBody>
      </p:sp>
      <p:sp>
        <p:nvSpPr>
          <p:cNvPr id="3" name="Subtitle 2">
            <a:extLst>
              <a:ext uri="{FF2B5EF4-FFF2-40B4-BE49-F238E27FC236}">
                <a16:creationId xmlns:a16="http://schemas.microsoft.com/office/drawing/2014/main" id="{7AB52406-25E1-451E-B006-B6ACFA4BB92F}"/>
              </a:ext>
            </a:extLst>
          </p:cNvPr>
          <p:cNvSpPr>
            <a:spLocks noGrp="1"/>
          </p:cNvSpPr>
          <p:nvPr>
            <p:ph type="subTitle" idx="1"/>
          </p:nvPr>
        </p:nvSpPr>
        <p:spPr/>
        <p:txBody>
          <a:bodyPr/>
          <a:lstStyle/>
          <a:p>
            <a:endParaRPr lang="en-GB" dirty="0"/>
          </a:p>
        </p:txBody>
      </p:sp>
      <p:pic>
        <p:nvPicPr>
          <p:cNvPr id="4" name="Picture 3">
            <a:extLst>
              <a:ext uri="{FF2B5EF4-FFF2-40B4-BE49-F238E27FC236}">
                <a16:creationId xmlns:a16="http://schemas.microsoft.com/office/drawing/2014/main" id="{94C3F294-7A35-4A6A-9E10-1468B64ED26E}"/>
              </a:ext>
            </a:extLst>
          </p:cNvPr>
          <p:cNvPicPr>
            <a:picLocks noChangeAspect="1"/>
          </p:cNvPicPr>
          <p:nvPr/>
        </p:nvPicPr>
        <p:blipFill>
          <a:blip r:embed="rId2"/>
          <a:stretch>
            <a:fillRect/>
          </a:stretch>
        </p:blipFill>
        <p:spPr>
          <a:xfrm>
            <a:off x="4962939" y="4403449"/>
            <a:ext cx="2266122" cy="2266122"/>
          </a:xfrm>
          <a:prstGeom prst="rect">
            <a:avLst/>
          </a:prstGeom>
        </p:spPr>
      </p:pic>
    </p:spTree>
    <p:extLst>
      <p:ext uri="{BB962C8B-B14F-4D97-AF65-F5344CB8AC3E}">
        <p14:creationId xmlns:p14="http://schemas.microsoft.com/office/powerpoint/2010/main" val="2469768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9D041-03D5-435C-955C-D9B3343A6F26}"/>
              </a:ext>
            </a:extLst>
          </p:cNvPr>
          <p:cNvSpPr>
            <a:spLocks noGrp="1"/>
          </p:cNvSpPr>
          <p:nvPr>
            <p:ph type="title"/>
          </p:nvPr>
        </p:nvSpPr>
        <p:spPr/>
        <p:txBody>
          <a:bodyPr/>
          <a:lstStyle/>
          <a:p>
            <a:endParaRPr lang="en-GB"/>
          </a:p>
        </p:txBody>
      </p:sp>
      <p:graphicFrame>
        <p:nvGraphicFramePr>
          <p:cNvPr id="4" name="Content Placeholder 3">
            <a:extLst>
              <a:ext uri="{FF2B5EF4-FFF2-40B4-BE49-F238E27FC236}">
                <a16:creationId xmlns:a16="http://schemas.microsoft.com/office/drawing/2014/main" id="{7004BF85-1C18-4EBF-89F2-8C1553F39F3E}"/>
              </a:ext>
            </a:extLst>
          </p:cNvPr>
          <p:cNvGraphicFramePr>
            <a:graphicFrameLocks noGrp="1"/>
          </p:cNvGraphicFramePr>
          <p:nvPr>
            <p:ph idx="1"/>
            <p:extLst>
              <p:ext uri="{D42A27DB-BD31-4B8C-83A1-F6EECF244321}">
                <p14:modId xmlns:p14="http://schemas.microsoft.com/office/powerpoint/2010/main" val="1685419359"/>
              </p:ext>
            </p:extLst>
          </p:nvPr>
        </p:nvGraphicFramePr>
        <p:xfrm>
          <a:off x="0" y="0"/>
          <a:ext cx="6241774" cy="5560416"/>
        </p:xfrm>
        <a:graphic>
          <a:graphicData uri="http://schemas.openxmlformats.org/drawingml/2006/table">
            <a:tbl>
              <a:tblPr firstRow="1" bandRow="1">
                <a:tableStyleId>{073A0DAA-6AF3-43AB-8588-CEC1D06C72B9}</a:tableStyleId>
              </a:tblPr>
              <a:tblGrid>
                <a:gridCol w="1146993">
                  <a:extLst>
                    <a:ext uri="{9D8B030D-6E8A-4147-A177-3AD203B41FA5}">
                      <a16:colId xmlns:a16="http://schemas.microsoft.com/office/drawing/2014/main" val="4057815336"/>
                    </a:ext>
                  </a:extLst>
                </a:gridCol>
                <a:gridCol w="2187288">
                  <a:extLst>
                    <a:ext uri="{9D8B030D-6E8A-4147-A177-3AD203B41FA5}">
                      <a16:colId xmlns:a16="http://schemas.microsoft.com/office/drawing/2014/main" val="4132700774"/>
                    </a:ext>
                  </a:extLst>
                </a:gridCol>
                <a:gridCol w="1360387">
                  <a:extLst>
                    <a:ext uri="{9D8B030D-6E8A-4147-A177-3AD203B41FA5}">
                      <a16:colId xmlns:a16="http://schemas.microsoft.com/office/drawing/2014/main" val="298543709"/>
                    </a:ext>
                  </a:extLst>
                </a:gridCol>
                <a:gridCol w="1547106">
                  <a:extLst>
                    <a:ext uri="{9D8B030D-6E8A-4147-A177-3AD203B41FA5}">
                      <a16:colId xmlns:a16="http://schemas.microsoft.com/office/drawing/2014/main" val="2619365308"/>
                    </a:ext>
                  </a:extLst>
                </a:gridCol>
              </a:tblGrid>
              <a:tr h="381502">
                <a:tc>
                  <a:txBody>
                    <a:bodyPr/>
                    <a:lstStyle/>
                    <a:p>
                      <a:r>
                        <a:rPr lang="en-GB" sz="1000" dirty="0"/>
                        <a:t>Component of Fitness</a:t>
                      </a:r>
                    </a:p>
                  </a:txBody>
                  <a:tcPr/>
                </a:tc>
                <a:tc>
                  <a:txBody>
                    <a:bodyPr/>
                    <a:lstStyle/>
                    <a:p>
                      <a:r>
                        <a:rPr lang="en-GB" sz="1000" dirty="0"/>
                        <a:t>Definition </a:t>
                      </a:r>
                    </a:p>
                  </a:txBody>
                  <a:tcPr/>
                </a:tc>
                <a:tc>
                  <a:txBody>
                    <a:bodyPr/>
                    <a:lstStyle/>
                    <a:p>
                      <a:r>
                        <a:rPr lang="en-GB" sz="1000" dirty="0"/>
                        <a:t>Sporting Example</a:t>
                      </a:r>
                    </a:p>
                  </a:txBody>
                  <a:tcPr/>
                </a:tc>
                <a:tc>
                  <a:txBody>
                    <a:bodyPr/>
                    <a:lstStyle/>
                    <a:p>
                      <a:r>
                        <a:rPr lang="en-GB" sz="1000" dirty="0"/>
                        <a:t>Test </a:t>
                      </a:r>
                    </a:p>
                  </a:txBody>
                  <a:tcPr/>
                </a:tc>
                <a:extLst>
                  <a:ext uri="{0D108BD9-81ED-4DB2-BD59-A6C34878D82A}">
                    <a16:rowId xmlns:a16="http://schemas.microsoft.com/office/drawing/2014/main" val="823979955"/>
                  </a:ext>
                </a:extLst>
              </a:tr>
              <a:tr h="381502">
                <a:tc>
                  <a:txBody>
                    <a:bodyPr/>
                    <a:lstStyle/>
                    <a:p>
                      <a:r>
                        <a:rPr lang="en-GB" sz="1000" dirty="0"/>
                        <a:t>Flexibility</a:t>
                      </a:r>
                    </a:p>
                  </a:txBody>
                  <a:tcPr/>
                </a:tc>
                <a:tc>
                  <a:txBody>
                    <a:bodyPr/>
                    <a:lstStyle/>
                    <a:p>
                      <a:r>
                        <a:rPr lang="en-GB" sz="1000" dirty="0"/>
                        <a:t>The range of movement possible at a joint.</a:t>
                      </a:r>
                    </a:p>
                  </a:txBody>
                  <a:tcPr/>
                </a:tc>
                <a:tc>
                  <a:txBody>
                    <a:bodyPr/>
                    <a:lstStyle/>
                    <a:p>
                      <a:r>
                        <a:rPr lang="en-GB" sz="1000" dirty="0"/>
                        <a:t>Splits at the hip in gymnastics</a:t>
                      </a:r>
                    </a:p>
                  </a:txBody>
                  <a:tcPr/>
                </a:tc>
                <a:tc>
                  <a:txBody>
                    <a:bodyPr/>
                    <a:lstStyle/>
                    <a:p>
                      <a:r>
                        <a:rPr lang="en-GB" sz="1000" dirty="0"/>
                        <a:t>Sit and Reach Test </a:t>
                      </a:r>
                    </a:p>
                  </a:txBody>
                  <a:tcPr/>
                </a:tc>
                <a:extLst>
                  <a:ext uri="{0D108BD9-81ED-4DB2-BD59-A6C34878D82A}">
                    <a16:rowId xmlns:a16="http://schemas.microsoft.com/office/drawing/2014/main" val="2525859987"/>
                  </a:ext>
                </a:extLst>
              </a:tr>
              <a:tr h="678226">
                <a:tc>
                  <a:txBody>
                    <a:bodyPr/>
                    <a:lstStyle/>
                    <a:p>
                      <a:r>
                        <a:rPr lang="en-GB" sz="1000" dirty="0"/>
                        <a:t>Strength</a:t>
                      </a:r>
                    </a:p>
                  </a:txBody>
                  <a:tcPr/>
                </a:tc>
                <a:tc>
                  <a:txBody>
                    <a:bodyPr/>
                    <a:lstStyle/>
                    <a:p>
                      <a:r>
                        <a:rPr lang="en-GB" sz="1000" dirty="0"/>
                        <a:t>The ability to overcome a resistance. (Static, dynamic, maximal, explosive)</a:t>
                      </a:r>
                    </a:p>
                  </a:txBody>
                  <a:tcPr/>
                </a:tc>
                <a:tc>
                  <a:txBody>
                    <a:bodyPr/>
                    <a:lstStyle/>
                    <a:p>
                      <a:r>
                        <a:rPr lang="en-GB" sz="1000" dirty="0"/>
                        <a:t>S – Scrum</a:t>
                      </a:r>
                    </a:p>
                    <a:p>
                      <a:r>
                        <a:rPr lang="en-GB" sz="1000" dirty="0"/>
                        <a:t>D - Pommel Horse</a:t>
                      </a:r>
                    </a:p>
                    <a:p>
                      <a:r>
                        <a:rPr lang="en-GB" sz="1000" dirty="0"/>
                        <a:t>M - 1 Rep max</a:t>
                      </a:r>
                    </a:p>
                    <a:p>
                      <a:r>
                        <a:rPr lang="en-GB" sz="1000" dirty="0"/>
                        <a:t>E - Shotput</a:t>
                      </a:r>
                    </a:p>
                  </a:txBody>
                  <a:tcPr/>
                </a:tc>
                <a:tc>
                  <a:txBody>
                    <a:bodyPr/>
                    <a:lstStyle/>
                    <a:p>
                      <a:r>
                        <a:rPr lang="en-GB" sz="1000" dirty="0"/>
                        <a:t>One rep max</a:t>
                      </a:r>
                    </a:p>
                    <a:p>
                      <a:r>
                        <a:rPr lang="en-GB" sz="1000" dirty="0"/>
                        <a:t>Hand grip dynamometer </a:t>
                      </a:r>
                    </a:p>
                  </a:txBody>
                  <a:tcPr/>
                </a:tc>
                <a:extLst>
                  <a:ext uri="{0D108BD9-81ED-4DB2-BD59-A6C34878D82A}">
                    <a16:rowId xmlns:a16="http://schemas.microsoft.com/office/drawing/2014/main" val="1134869648"/>
                  </a:ext>
                </a:extLst>
              </a:tr>
              <a:tr h="529864">
                <a:tc>
                  <a:txBody>
                    <a:bodyPr/>
                    <a:lstStyle/>
                    <a:p>
                      <a:r>
                        <a:rPr lang="en-GB" sz="1000" dirty="0"/>
                        <a:t>Cardio-Vascular Endurance</a:t>
                      </a:r>
                    </a:p>
                  </a:txBody>
                  <a:tcPr/>
                </a:tc>
                <a:tc>
                  <a:txBody>
                    <a:bodyPr/>
                    <a:lstStyle/>
                    <a:p>
                      <a:r>
                        <a:rPr lang="en-GB" sz="1000" dirty="0"/>
                        <a:t>The efficiency of the heart and lungs to supply oxygen to the working muscles. </a:t>
                      </a:r>
                    </a:p>
                  </a:txBody>
                  <a:tcPr/>
                </a:tc>
                <a:tc>
                  <a:txBody>
                    <a:bodyPr/>
                    <a:lstStyle/>
                    <a:p>
                      <a:r>
                        <a:rPr lang="en-GB" sz="1000" dirty="0"/>
                        <a:t>Marathon</a:t>
                      </a:r>
                    </a:p>
                  </a:txBody>
                  <a:tcPr/>
                </a:tc>
                <a:tc>
                  <a:txBody>
                    <a:bodyPr/>
                    <a:lstStyle/>
                    <a:p>
                      <a:r>
                        <a:rPr lang="en-GB" sz="1000" dirty="0"/>
                        <a:t>Multi-Stage fitness Test</a:t>
                      </a:r>
                    </a:p>
                  </a:txBody>
                  <a:tcPr/>
                </a:tc>
                <a:extLst>
                  <a:ext uri="{0D108BD9-81ED-4DB2-BD59-A6C34878D82A}">
                    <a16:rowId xmlns:a16="http://schemas.microsoft.com/office/drawing/2014/main" val="1102329698"/>
                  </a:ext>
                </a:extLst>
              </a:tr>
              <a:tr h="388264">
                <a:tc>
                  <a:txBody>
                    <a:bodyPr/>
                    <a:lstStyle/>
                    <a:p>
                      <a:r>
                        <a:rPr lang="en-GB" sz="1000" dirty="0"/>
                        <a:t>Power</a:t>
                      </a:r>
                    </a:p>
                  </a:txBody>
                  <a:tcPr/>
                </a:tc>
                <a:tc>
                  <a:txBody>
                    <a:bodyPr/>
                    <a:lstStyle/>
                    <a:p>
                      <a:r>
                        <a:rPr lang="en-GB" sz="1000" dirty="0"/>
                        <a:t>A combination of a maximum amount of strength and speed. </a:t>
                      </a:r>
                    </a:p>
                  </a:txBody>
                  <a:tcPr/>
                </a:tc>
                <a:tc>
                  <a:txBody>
                    <a:bodyPr/>
                    <a:lstStyle/>
                    <a:p>
                      <a:r>
                        <a:rPr lang="en-GB" sz="1000" dirty="0"/>
                        <a:t>Take off in vault in gymnastics </a:t>
                      </a:r>
                    </a:p>
                  </a:txBody>
                  <a:tcPr/>
                </a:tc>
                <a:tc>
                  <a:txBody>
                    <a:bodyPr/>
                    <a:lstStyle/>
                    <a:p>
                      <a:r>
                        <a:rPr lang="en-GB" sz="1000" dirty="0"/>
                        <a:t>Sergeant/vertical jump test </a:t>
                      </a:r>
                    </a:p>
                  </a:txBody>
                  <a:tcPr/>
                </a:tc>
                <a:extLst>
                  <a:ext uri="{0D108BD9-81ED-4DB2-BD59-A6C34878D82A}">
                    <a16:rowId xmlns:a16="http://schemas.microsoft.com/office/drawing/2014/main" val="3366733161"/>
                  </a:ext>
                </a:extLst>
              </a:tr>
              <a:tr h="496978">
                <a:tc>
                  <a:txBody>
                    <a:bodyPr/>
                    <a:lstStyle/>
                    <a:p>
                      <a:r>
                        <a:rPr lang="en-GB" sz="1000" dirty="0"/>
                        <a:t>Speed</a:t>
                      </a:r>
                    </a:p>
                  </a:txBody>
                  <a:tcPr/>
                </a:tc>
                <a:tc>
                  <a:txBody>
                    <a:bodyPr/>
                    <a:lstStyle/>
                    <a:p>
                      <a:r>
                        <a:rPr lang="en-GB" sz="1000" dirty="0"/>
                        <a:t>The rate at which an individual can cover a distance/perform an action.</a:t>
                      </a:r>
                    </a:p>
                  </a:txBody>
                  <a:tcPr/>
                </a:tc>
                <a:tc>
                  <a:txBody>
                    <a:bodyPr/>
                    <a:lstStyle/>
                    <a:p>
                      <a:r>
                        <a:rPr lang="en-GB" sz="1000" dirty="0"/>
                        <a:t>100m Sprint</a:t>
                      </a:r>
                    </a:p>
                  </a:txBody>
                  <a:tcPr/>
                </a:tc>
                <a:tc>
                  <a:txBody>
                    <a:bodyPr/>
                    <a:lstStyle/>
                    <a:p>
                      <a:r>
                        <a:rPr lang="en-GB" sz="1000" dirty="0"/>
                        <a:t>30m sprint test </a:t>
                      </a:r>
                    </a:p>
                  </a:txBody>
                  <a:tcPr/>
                </a:tc>
                <a:extLst>
                  <a:ext uri="{0D108BD9-81ED-4DB2-BD59-A6C34878D82A}">
                    <a16:rowId xmlns:a16="http://schemas.microsoft.com/office/drawing/2014/main" val="1757436000"/>
                  </a:ext>
                </a:extLst>
              </a:tr>
              <a:tr h="388264">
                <a:tc>
                  <a:txBody>
                    <a:bodyPr/>
                    <a:lstStyle/>
                    <a:p>
                      <a:r>
                        <a:rPr lang="en-GB" sz="1000" dirty="0"/>
                        <a:t>Agility</a:t>
                      </a:r>
                    </a:p>
                  </a:txBody>
                  <a:tcPr/>
                </a:tc>
                <a:tc>
                  <a:txBody>
                    <a:bodyPr/>
                    <a:lstStyle/>
                    <a:p>
                      <a:r>
                        <a:rPr lang="en-GB" sz="1000" dirty="0"/>
                        <a:t>The ability to change direction quickly with control.</a:t>
                      </a:r>
                    </a:p>
                  </a:txBody>
                  <a:tcPr/>
                </a:tc>
                <a:tc>
                  <a:txBody>
                    <a:bodyPr/>
                    <a:lstStyle/>
                    <a:p>
                      <a:r>
                        <a:rPr lang="en-GB" sz="1000" dirty="0"/>
                        <a:t>Dribbling in football</a:t>
                      </a:r>
                    </a:p>
                  </a:txBody>
                  <a:tcPr/>
                </a:tc>
                <a:tc>
                  <a:txBody>
                    <a:bodyPr/>
                    <a:lstStyle/>
                    <a:p>
                      <a:r>
                        <a:rPr lang="en-GB" sz="1000" dirty="0"/>
                        <a:t>Illinois agility test </a:t>
                      </a:r>
                    </a:p>
                  </a:txBody>
                  <a:tcPr/>
                </a:tc>
                <a:extLst>
                  <a:ext uri="{0D108BD9-81ED-4DB2-BD59-A6C34878D82A}">
                    <a16:rowId xmlns:a16="http://schemas.microsoft.com/office/drawing/2014/main" val="710398342"/>
                  </a:ext>
                </a:extLst>
              </a:tr>
              <a:tr h="529864">
                <a:tc>
                  <a:txBody>
                    <a:bodyPr/>
                    <a:lstStyle/>
                    <a:p>
                      <a:r>
                        <a:rPr lang="en-GB" sz="1000" dirty="0"/>
                        <a:t>Balance</a:t>
                      </a:r>
                    </a:p>
                  </a:txBody>
                  <a:tcPr/>
                </a:tc>
                <a:tc>
                  <a:txBody>
                    <a:bodyPr/>
                    <a:lstStyle/>
                    <a:p>
                      <a:r>
                        <a:rPr lang="en-GB" sz="1000" dirty="0"/>
                        <a:t>The maintenance of the centre of mass over the base of support (static, dynamic)</a:t>
                      </a:r>
                    </a:p>
                  </a:txBody>
                  <a:tcPr/>
                </a:tc>
                <a:tc>
                  <a:txBody>
                    <a:bodyPr/>
                    <a:lstStyle/>
                    <a:p>
                      <a:r>
                        <a:rPr lang="en-GB" sz="1000" dirty="0"/>
                        <a:t>S – handstand in gymnastics</a:t>
                      </a:r>
                    </a:p>
                    <a:p>
                      <a:r>
                        <a:rPr lang="en-GB" sz="1000" dirty="0"/>
                        <a:t>D - slalom skiing </a:t>
                      </a:r>
                    </a:p>
                  </a:txBody>
                  <a:tcPr/>
                </a:tc>
                <a:tc>
                  <a:txBody>
                    <a:bodyPr/>
                    <a:lstStyle/>
                    <a:p>
                      <a:r>
                        <a:rPr lang="en-GB" sz="1000" dirty="0"/>
                        <a:t>Stork stand test </a:t>
                      </a:r>
                    </a:p>
                  </a:txBody>
                  <a:tcPr/>
                </a:tc>
                <a:extLst>
                  <a:ext uri="{0D108BD9-81ED-4DB2-BD59-A6C34878D82A}">
                    <a16:rowId xmlns:a16="http://schemas.microsoft.com/office/drawing/2014/main" val="2515598467"/>
                  </a:ext>
                </a:extLst>
              </a:tr>
              <a:tr h="678226">
                <a:tc>
                  <a:txBody>
                    <a:bodyPr/>
                    <a:lstStyle/>
                    <a:p>
                      <a:r>
                        <a:rPr lang="en-GB" sz="1000" dirty="0"/>
                        <a:t>Co-ordination</a:t>
                      </a:r>
                    </a:p>
                  </a:txBody>
                  <a:tcPr/>
                </a:tc>
                <a:tc>
                  <a:txBody>
                    <a:bodyPr/>
                    <a:lstStyle/>
                    <a:p>
                      <a:r>
                        <a:rPr lang="en-GB" sz="1000" dirty="0"/>
                        <a:t>The ability to move 2 or more body parts smoothly and efficiently (hand-eye, foot-eye, arm-leg). </a:t>
                      </a:r>
                    </a:p>
                  </a:txBody>
                  <a:tcPr/>
                </a:tc>
                <a:tc>
                  <a:txBody>
                    <a:bodyPr/>
                    <a:lstStyle/>
                    <a:p>
                      <a:r>
                        <a:rPr lang="en-GB" sz="1000" dirty="0"/>
                        <a:t>HE – Catching</a:t>
                      </a:r>
                    </a:p>
                    <a:p>
                      <a:r>
                        <a:rPr lang="en-GB" sz="1000" dirty="0"/>
                        <a:t>FE – passing in football</a:t>
                      </a:r>
                    </a:p>
                    <a:p>
                      <a:r>
                        <a:rPr lang="en-GB" sz="1000" dirty="0"/>
                        <a:t>AL – running </a:t>
                      </a:r>
                    </a:p>
                  </a:txBody>
                  <a:tcPr/>
                </a:tc>
                <a:tc>
                  <a:txBody>
                    <a:bodyPr/>
                    <a:lstStyle/>
                    <a:p>
                      <a:r>
                        <a:rPr lang="en-GB" sz="1000" dirty="0"/>
                        <a:t>Wall Toss Test</a:t>
                      </a:r>
                    </a:p>
                  </a:txBody>
                  <a:tcPr/>
                </a:tc>
                <a:extLst>
                  <a:ext uri="{0D108BD9-81ED-4DB2-BD59-A6C34878D82A}">
                    <a16:rowId xmlns:a16="http://schemas.microsoft.com/office/drawing/2014/main" val="348414783"/>
                  </a:ext>
                </a:extLst>
              </a:tr>
              <a:tr h="388264">
                <a:tc>
                  <a:txBody>
                    <a:bodyPr/>
                    <a:lstStyle/>
                    <a:p>
                      <a:r>
                        <a:rPr lang="en-GB" sz="1000" dirty="0"/>
                        <a:t>Reaction Time</a:t>
                      </a:r>
                    </a:p>
                  </a:txBody>
                  <a:tcPr/>
                </a:tc>
                <a:tc>
                  <a:txBody>
                    <a:bodyPr/>
                    <a:lstStyle/>
                    <a:p>
                      <a:r>
                        <a:rPr lang="en-GB" sz="1000" dirty="0"/>
                        <a:t>The time to taken to initiate a response to a stimulus.</a:t>
                      </a:r>
                    </a:p>
                  </a:txBody>
                  <a:tcPr/>
                </a:tc>
                <a:tc>
                  <a:txBody>
                    <a:bodyPr/>
                    <a:lstStyle/>
                    <a:p>
                      <a:r>
                        <a:rPr lang="en-GB" sz="1000" dirty="0"/>
                        <a:t>Start of the 100m (gun)</a:t>
                      </a:r>
                    </a:p>
                  </a:txBody>
                  <a:tcPr/>
                </a:tc>
                <a:tc>
                  <a:txBody>
                    <a:bodyPr/>
                    <a:lstStyle/>
                    <a:p>
                      <a:r>
                        <a:rPr lang="en-GB" sz="1000" dirty="0"/>
                        <a:t>Ruler Drop Test</a:t>
                      </a:r>
                    </a:p>
                  </a:txBody>
                  <a:tcPr/>
                </a:tc>
                <a:extLst>
                  <a:ext uri="{0D108BD9-81ED-4DB2-BD59-A6C34878D82A}">
                    <a16:rowId xmlns:a16="http://schemas.microsoft.com/office/drawing/2014/main" val="1246611538"/>
                  </a:ext>
                </a:extLst>
              </a:tr>
              <a:tr h="605692">
                <a:tc>
                  <a:txBody>
                    <a:bodyPr/>
                    <a:lstStyle/>
                    <a:p>
                      <a:r>
                        <a:rPr lang="en-GB" sz="1000" dirty="0"/>
                        <a:t>Muscular Endurance </a:t>
                      </a:r>
                    </a:p>
                  </a:txBody>
                  <a:tcPr/>
                </a:tc>
                <a:tc>
                  <a:txBody>
                    <a:bodyPr/>
                    <a:lstStyle/>
                    <a:p>
                      <a:r>
                        <a:rPr lang="en-GB" sz="1000" dirty="0"/>
                        <a:t>The ability of a muscle/group of muscles to undergo repeated contractions avoiding fatigue.</a:t>
                      </a:r>
                    </a:p>
                  </a:txBody>
                  <a:tcPr/>
                </a:tc>
                <a:tc>
                  <a:txBody>
                    <a:bodyPr/>
                    <a:lstStyle/>
                    <a:p>
                      <a:r>
                        <a:rPr lang="en-GB" sz="1000" dirty="0"/>
                        <a:t>Long distance cycling</a:t>
                      </a:r>
                    </a:p>
                  </a:txBody>
                  <a:tcPr/>
                </a:tc>
                <a:tc>
                  <a:txBody>
                    <a:bodyPr/>
                    <a:lstStyle/>
                    <a:p>
                      <a:r>
                        <a:rPr lang="en-GB" sz="1000" dirty="0"/>
                        <a:t>Sit up bleep test</a:t>
                      </a:r>
                    </a:p>
                  </a:txBody>
                  <a:tcPr/>
                </a:tc>
                <a:extLst>
                  <a:ext uri="{0D108BD9-81ED-4DB2-BD59-A6C34878D82A}">
                    <a16:rowId xmlns:a16="http://schemas.microsoft.com/office/drawing/2014/main" val="1935062321"/>
                  </a:ext>
                </a:extLst>
              </a:tr>
            </a:tbl>
          </a:graphicData>
        </a:graphic>
      </p:graphicFrame>
      <p:graphicFrame>
        <p:nvGraphicFramePr>
          <p:cNvPr id="5" name="Table 4">
            <a:extLst>
              <a:ext uri="{FF2B5EF4-FFF2-40B4-BE49-F238E27FC236}">
                <a16:creationId xmlns:a16="http://schemas.microsoft.com/office/drawing/2014/main" id="{740001AA-8134-4A54-A175-D31BA296AA81}"/>
              </a:ext>
            </a:extLst>
          </p:cNvPr>
          <p:cNvGraphicFramePr>
            <a:graphicFrameLocks noGrp="1"/>
          </p:cNvGraphicFramePr>
          <p:nvPr>
            <p:extLst>
              <p:ext uri="{D42A27DB-BD31-4B8C-83A1-F6EECF244321}">
                <p14:modId xmlns:p14="http://schemas.microsoft.com/office/powerpoint/2010/main" val="2495371537"/>
              </p:ext>
            </p:extLst>
          </p:nvPr>
        </p:nvGraphicFramePr>
        <p:xfrm>
          <a:off x="6400800" y="0"/>
          <a:ext cx="5645426" cy="4099560"/>
        </p:xfrm>
        <a:graphic>
          <a:graphicData uri="http://schemas.openxmlformats.org/drawingml/2006/table">
            <a:tbl>
              <a:tblPr firstRow="1" bandRow="1">
                <a:tableStyleId>{073A0DAA-6AF3-43AB-8588-CEC1D06C72B9}</a:tableStyleId>
              </a:tblPr>
              <a:tblGrid>
                <a:gridCol w="928951">
                  <a:extLst>
                    <a:ext uri="{9D8B030D-6E8A-4147-A177-3AD203B41FA5}">
                      <a16:colId xmlns:a16="http://schemas.microsoft.com/office/drawing/2014/main" val="2961975758"/>
                    </a:ext>
                  </a:extLst>
                </a:gridCol>
                <a:gridCol w="2213089">
                  <a:extLst>
                    <a:ext uri="{9D8B030D-6E8A-4147-A177-3AD203B41FA5}">
                      <a16:colId xmlns:a16="http://schemas.microsoft.com/office/drawing/2014/main" val="2194319309"/>
                    </a:ext>
                  </a:extLst>
                </a:gridCol>
                <a:gridCol w="1571020">
                  <a:extLst>
                    <a:ext uri="{9D8B030D-6E8A-4147-A177-3AD203B41FA5}">
                      <a16:colId xmlns:a16="http://schemas.microsoft.com/office/drawing/2014/main" val="3773182151"/>
                    </a:ext>
                  </a:extLst>
                </a:gridCol>
                <a:gridCol w="932366">
                  <a:extLst>
                    <a:ext uri="{9D8B030D-6E8A-4147-A177-3AD203B41FA5}">
                      <a16:colId xmlns:a16="http://schemas.microsoft.com/office/drawing/2014/main" val="1281781949"/>
                    </a:ext>
                  </a:extLst>
                </a:gridCol>
              </a:tblGrid>
              <a:tr h="322179">
                <a:tc>
                  <a:txBody>
                    <a:bodyPr/>
                    <a:lstStyle/>
                    <a:p>
                      <a:r>
                        <a:rPr lang="en-GB" sz="1050" dirty="0"/>
                        <a:t>Training Type</a:t>
                      </a:r>
                    </a:p>
                  </a:txBody>
                  <a:tcPr/>
                </a:tc>
                <a:tc>
                  <a:txBody>
                    <a:bodyPr/>
                    <a:lstStyle/>
                    <a:p>
                      <a:r>
                        <a:rPr lang="en-GB" sz="1050" dirty="0"/>
                        <a:t>Explanation </a:t>
                      </a:r>
                    </a:p>
                  </a:txBody>
                  <a:tcPr/>
                </a:tc>
                <a:tc>
                  <a:txBody>
                    <a:bodyPr/>
                    <a:lstStyle/>
                    <a:p>
                      <a:r>
                        <a:rPr lang="en-GB" sz="1050" dirty="0"/>
                        <a:t>Positives</a:t>
                      </a:r>
                    </a:p>
                  </a:txBody>
                  <a:tcPr/>
                </a:tc>
                <a:tc>
                  <a:txBody>
                    <a:bodyPr/>
                    <a:lstStyle/>
                    <a:p>
                      <a:r>
                        <a:rPr lang="en-GB" sz="1050" dirty="0"/>
                        <a:t>Negatives </a:t>
                      </a:r>
                    </a:p>
                  </a:txBody>
                  <a:tcPr/>
                </a:tc>
                <a:extLst>
                  <a:ext uri="{0D108BD9-81ED-4DB2-BD59-A6C34878D82A}">
                    <a16:rowId xmlns:a16="http://schemas.microsoft.com/office/drawing/2014/main" val="366196668"/>
                  </a:ext>
                </a:extLst>
              </a:tr>
              <a:tr h="357486">
                <a:tc>
                  <a:txBody>
                    <a:bodyPr/>
                    <a:lstStyle/>
                    <a:p>
                      <a:r>
                        <a:rPr lang="en-GB" sz="1000" dirty="0"/>
                        <a:t>Weight Training</a:t>
                      </a:r>
                    </a:p>
                  </a:txBody>
                  <a:tcPr/>
                </a:tc>
                <a:tc>
                  <a:txBody>
                    <a:bodyPr/>
                    <a:lstStyle/>
                    <a:p>
                      <a:r>
                        <a:rPr lang="en-GB" sz="1000" dirty="0"/>
                        <a:t>Form interval training using weights, involves set and reps, provides resistance for muscles to work against</a:t>
                      </a:r>
                    </a:p>
                  </a:txBody>
                  <a:tcPr/>
                </a:tc>
                <a:tc>
                  <a:txBody>
                    <a:bodyPr/>
                    <a:lstStyle/>
                    <a:p>
                      <a:r>
                        <a:rPr lang="en-GB" sz="1000" dirty="0"/>
                        <a:t>Develops strength, power and muscular endurance</a:t>
                      </a:r>
                    </a:p>
                  </a:txBody>
                  <a:tcPr/>
                </a:tc>
                <a:tc>
                  <a:txBody>
                    <a:bodyPr/>
                    <a:lstStyle/>
                    <a:p>
                      <a:r>
                        <a:rPr lang="en-GB" sz="1000" dirty="0"/>
                        <a:t>Requires specialist equipment.</a:t>
                      </a:r>
                    </a:p>
                  </a:txBody>
                  <a:tcPr/>
                </a:tc>
                <a:extLst>
                  <a:ext uri="{0D108BD9-81ED-4DB2-BD59-A6C34878D82A}">
                    <a16:rowId xmlns:a16="http://schemas.microsoft.com/office/drawing/2014/main" val="2863592099"/>
                  </a:ext>
                </a:extLst>
              </a:tr>
              <a:tr h="357486">
                <a:tc>
                  <a:txBody>
                    <a:bodyPr/>
                    <a:lstStyle/>
                    <a:p>
                      <a:r>
                        <a:rPr lang="en-GB" sz="1000" dirty="0"/>
                        <a:t>Fartlek Training</a:t>
                      </a:r>
                    </a:p>
                  </a:txBody>
                  <a:tcPr/>
                </a:tc>
                <a:tc>
                  <a:txBody>
                    <a:bodyPr/>
                    <a:lstStyle/>
                    <a:p>
                      <a:r>
                        <a:rPr lang="en-GB" sz="1000" dirty="0"/>
                        <a:t>Training without rest but varying the intensity and/or terrain.</a:t>
                      </a:r>
                    </a:p>
                  </a:txBody>
                  <a:tcPr/>
                </a:tc>
                <a:tc>
                  <a:txBody>
                    <a:bodyPr/>
                    <a:lstStyle/>
                    <a:p>
                      <a:r>
                        <a:rPr lang="en-GB" sz="1000" dirty="0"/>
                        <a:t>Closely relates to invasion games </a:t>
                      </a:r>
                    </a:p>
                  </a:txBody>
                  <a:tcPr/>
                </a:tc>
                <a:tc>
                  <a:txBody>
                    <a:bodyPr/>
                    <a:lstStyle/>
                    <a:p>
                      <a:r>
                        <a:rPr lang="en-GB" sz="1000" dirty="0"/>
                        <a:t>Requires motivation</a:t>
                      </a:r>
                    </a:p>
                  </a:txBody>
                  <a:tcPr/>
                </a:tc>
                <a:extLst>
                  <a:ext uri="{0D108BD9-81ED-4DB2-BD59-A6C34878D82A}">
                    <a16:rowId xmlns:a16="http://schemas.microsoft.com/office/drawing/2014/main" val="3127998929"/>
                  </a:ext>
                </a:extLst>
              </a:tr>
              <a:tr h="496508">
                <a:tc>
                  <a:txBody>
                    <a:bodyPr/>
                    <a:lstStyle/>
                    <a:p>
                      <a:r>
                        <a:rPr lang="en-GB" sz="1000" dirty="0"/>
                        <a:t>Circuit Training</a:t>
                      </a:r>
                    </a:p>
                  </a:txBody>
                  <a:tcPr/>
                </a:tc>
                <a:tc>
                  <a:txBody>
                    <a:bodyPr/>
                    <a:lstStyle/>
                    <a:p>
                      <a:r>
                        <a:rPr lang="en-GB" sz="1000" dirty="0"/>
                        <a:t>Working at 8-12 different stations for set period of work or set period of time</a:t>
                      </a:r>
                    </a:p>
                  </a:txBody>
                  <a:tcPr/>
                </a:tc>
                <a:tc>
                  <a:txBody>
                    <a:bodyPr/>
                    <a:lstStyle/>
                    <a:p>
                      <a:r>
                        <a:rPr lang="en-GB" sz="1000" dirty="0"/>
                        <a:t>Can be easily adapted to develop any skill, sport or components of fitness.</a:t>
                      </a:r>
                    </a:p>
                  </a:txBody>
                  <a:tcPr/>
                </a:tc>
                <a:tc>
                  <a:txBody>
                    <a:bodyPr/>
                    <a:lstStyle/>
                    <a:p>
                      <a:r>
                        <a:rPr lang="en-GB" sz="1000" dirty="0"/>
                        <a:t>Requires equipment </a:t>
                      </a:r>
                    </a:p>
                  </a:txBody>
                  <a:tcPr/>
                </a:tc>
                <a:extLst>
                  <a:ext uri="{0D108BD9-81ED-4DB2-BD59-A6C34878D82A}">
                    <a16:rowId xmlns:a16="http://schemas.microsoft.com/office/drawing/2014/main" val="1455406914"/>
                  </a:ext>
                </a:extLst>
              </a:tr>
              <a:tr h="357486">
                <a:tc>
                  <a:txBody>
                    <a:bodyPr/>
                    <a:lstStyle/>
                    <a:p>
                      <a:r>
                        <a:rPr lang="en-GB" sz="1000" dirty="0"/>
                        <a:t>Plyometric Training</a:t>
                      </a:r>
                    </a:p>
                  </a:txBody>
                  <a:tcPr/>
                </a:tc>
                <a:tc>
                  <a:txBody>
                    <a:bodyPr/>
                    <a:lstStyle/>
                    <a:p>
                      <a:r>
                        <a:rPr lang="en-GB" sz="1000" dirty="0"/>
                        <a:t>Jumping, bounding or hopping (eccentric – concentric – eccentric)</a:t>
                      </a:r>
                    </a:p>
                  </a:txBody>
                  <a:tcPr/>
                </a:tc>
                <a:tc>
                  <a:txBody>
                    <a:bodyPr/>
                    <a:lstStyle/>
                    <a:p>
                      <a:r>
                        <a:rPr lang="en-GB" sz="1000" dirty="0"/>
                        <a:t>Develops power</a:t>
                      </a:r>
                    </a:p>
                  </a:txBody>
                  <a:tcPr/>
                </a:tc>
                <a:tc>
                  <a:txBody>
                    <a:bodyPr/>
                    <a:lstStyle/>
                    <a:p>
                      <a:r>
                        <a:rPr lang="en-GB" sz="1000" dirty="0"/>
                        <a:t>Can cause injury </a:t>
                      </a:r>
                    </a:p>
                  </a:txBody>
                  <a:tcPr/>
                </a:tc>
                <a:extLst>
                  <a:ext uri="{0D108BD9-81ED-4DB2-BD59-A6C34878D82A}">
                    <a16:rowId xmlns:a16="http://schemas.microsoft.com/office/drawing/2014/main" val="917669653"/>
                  </a:ext>
                </a:extLst>
              </a:tr>
              <a:tr h="496508">
                <a:tc>
                  <a:txBody>
                    <a:bodyPr/>
                    <a:lstStyle/>
                    <a:p>
                      <a:r>
                        <a:rPr lang="en-GB" sz="1000" dirty="0"/>
                        <a:t>Continuous Training</a:t>
                      </a:r>
                    </a:p>
                  </a:txBody>
                  <a:tcPr/>
                </a:tc>
                <a:tc>
                  <a:txBody>
                    <a:bodyPr/>
                    <a:lstStyle/>
                    <a:p>
                      <a:r>
                        <a:rPr lang="en-GB" sz="1000" dirty="0"/>
                        <a:t>Working at a moderate intensity without stopping for at least 20 minutes in the aerobic training zone (6-80% of MHR)</a:t>
                      </a:r>
                    </a:p>
                  </a:txBody>
                  <a:tcPr/>
                </a:tc>
                <a:tc>
                  <a:txBody>
                    <a:bodyPr/>
                    <a:lstStyle/>
                    <a:p>
                      <a:r>
                        <a:rPr lang="en-GB" sz="1000" dirty="0"/>
                        <a:t>Develops cardio-vascular endurance </a:t>
                      </a:r>
                    </a:p>
                  </a:txBody>
                  <a:tcPr/>
                </a:tc>
                <a:tc>
                  <a:txBody>
                    <a:bodyPr/>
                    <a:lstStyle/>
                    <a:p>
                      <a:r>
                        <a:rPr lang="en-GB" sz="1000" dirty="0"/>
                        <a:t>Can be boring</a:t>
                      </a:r>
                    </a:p>
                  </a:txBody>
                  <a:tcPr/>
                </a:tc>
                <a:extLst>
                  <a:ext uri="{0D108BD9-81ED-4DB2-BD59-A6C34878D82A}">
                    <a16:rowId xmlns:a16="http://schemas.microsoft.com/office/drawing/2014/main" val="372431976"/>
                  </a:ext>
                </a:extLst>
              </a:tr>
              <a:tr h="357486">
                <a:tc>
                  <a:txBody>
                    <a:bodyPr/>
                    <a:lstStyle/>
                    <a:p>
                      <a:r>
                        <a:rPr lang="en-GB" sz="1000" dirty="0"/>
                        <a:t>Interval Training (HIIT)</a:t>
                      </a:r>
                    </a:p>
                  </a:txBody>
                  <a:tcPr/>
                </a:tc>
                <a:tc>
                  <a:txBody>
                    <a:bodyPr/>
                    <a:lstStyle/>
                    <a:p>
                      <a:r>
                        <a:rPr lang="en-GB" sz="1000" dirty="0"/>
                        <a:t>Period of work followed by period of rest and repeat.</a:t>
                      </a:r>
                    </a:p>
                  </a:txBody>
                  <a:tcPr/>
                </a:tc>
                <a:tc>
                  <a:txBody>
                    <a:bodyPr/>
                    <a:lstStyle/>
                    <a:p>
                      <a:r>
                        <a:rPr lang="en-GB" sz="1000" dirty="0"/>
                        <a:t>No equipment is needed</a:t>
                      </a:r>
                    </a:p>
                  </a:txBody>
                  <a:tcPr/>
                </a:tc>
                <a:tc>
                  <a:txBody>
                    <a:bodyPr/>
                    <a:lstStyle/>
                    <a:p>
                      <a:r>
                        <a:rPr lang="en-GB" sz="1000" dirty="0"/>
                        <a:t>Can be repetitive/boring</a:t>
                      </a:r>
                    </a:p>
                  </a:txBody>
                  <a:tcPr/>
                </a:tc>
                <a:extLst>
                  <a:ext uri="{0D108BD9-81ED-4DB2-BD59-A6C34878D82A}">
                    <a16:rowId xmlns:a16="http://schemas.microsoft.com/office/drawing/2014/main" val="3785661115"/>
                  </a:ext>
                </a:extLst>
              </a:tr>
              <a:tr h="496508">
                <a:tc>
                  <a:txBody>
                    <a:bodyPr/>
                    <a:lstStyle/>
                    <a:p>
                      <a:r>
                        <a:rPr lang="en-GB" sz="1000" dirty="0"/>
                        <a:t>Static Stretching</a:t>
                      </a:r>
                    </a:p>
                  </a:txBody>
                  <a:tcPr/>
                </a:tc>
                <a:tc>
                  <a:txBody>
                    <a:bodyPr/>
                    <a:lstStyle/>
                    <a:p>
                      <a:r>
                        <a:rPr lang="en-GB" sz="1000" dirty="0"/>
                        <a:t>Stretching the muscles of the body for at least 30 seconds on each stretch. </a:t>
                      </a:r>
                    </a:p>
                  </a:txBody>
                  <a:tcPr/>
                </a:tc>
                <a:tc>
                  <a:txBody>
                    <a:bodyPr/>
                    <a:lstStyle/>
                    <a:p>
                      <a:r>
                        <a:rPr lang="en-GB" sz="1000" dirty="0"/>
                        <a:t>Develops flexibility </a:t>
                      </a:r>
                    </a:p>
                  </a:txBody>
                  <a:tcPr/>
                </a:tc>
                <a:tc>
                  <a:txBody>
                    <a:bodyPr/>
                    <a:lstStyle/>
                    <a:p>
                      <a:r>
                        <a:rPr lang="en-GB" sz="1000" dirty="0"/>
                        <a:t>Takes a long time to do the whole body</a:t>
                      </a:r>
                    </a:p>
                  </a:txBody>
                  <a:tcPr/>
                </a:tc>
                <a:extLst>
                  <a:ext uri="{0D108BD9-81ED-4DB2-BD59-A6C34878D82A}">
                    <a16:rowId xmlns:a16="http://schemas.microsoft.com/office/drawing/2014/main" val="2861298065"/>
                  </a:ext>
                </a:extLst>
              </a:tr>
            </a:tbl>
          </a:graphicData>
        </a:graphic>
      </p:graphicFrame>
      <p:graphicFrame>
        <p:nvGraphicFramePr>
          <p:cNvPr id="6" name="Table 5">
            <a:extLst>
              <a:ext uri="{FF2B5EF4-FFF2-40B4-BE49-F238E27FC236}">
                <a16:creationId xmlns:a16="http://schemas.microsoft.com/office/drawing/2014/main" id="{680A0692-1618-44AF-9A9C-56025F76DFF9}"/>
              </a:ext>
            </a:extLst>
          </p:cNvPr>
          <p:cNvGraphicFramePr>
            <a:graphicFrameLocks noGrp="1"/>
          </p:cNvGraphicFramePr>
          <p:nvPr>
            <p:extLst>
              <p:ext uri="{D42A27DB-BD31-4B8C-83A1-F6EECF244321}">
                <p14:modId xmlns:p14="http://schemas.microsoft.com/office/powerpoint/2010/main" val="2671581778"/>
              </p:ext>
            </p:extLst>
          </p:nvPr>
        </p:nvGraphicFramePr>
        <p:xfrm>
          <a:off x="0" y="5568801"/>
          <a:ext cx="9925878" cy="1188720"/>
        </p:xfrm>
        <a:graphic>
          <a:graphicData uri="http://schemas.openxmlformats.org/drawingml/2006/table">
            <a:tbl>
              <a:tblPr firstRow="1" bandRow="1">
                <a:tableStyleId>{073A0DAA-6AF3-43AB-8588-CEC1D06C72B9}</a:tableStyleId>
              </a:tblPr>
              <a:tblGrid>
                <a:gridCol w="1688480">
                  <a:extLst>
                    <a:ext uri="{9D8B030D-6E8A-4147-A177-3AD203B41FA5}">
                      <a16:colId xmlns:a16="http://schemas.microsoft.com/office/drawing/2014/main" val="722530416"/>
                    </a:ext>
                  </a:extLst>
                </a:gridCol>
                <a:gridCol w="1942020">
                  <a:extLst>
                    <a:ext uri="{9D8B030D-6E8A-4147-A177-3AD203B41FA5}">
                      <a16:colId xmlns:a16="http://schemas.microsoft.com/office/drawing/2014/main" val="3081192650"/>
                    </a:ext>
                  </a:extLst>
                </a:gridCol>
                <a:gridCol w="3061848">
                  <a:extLst>
                    <a:ext uri="{9D8B030D-6E8A-4147-A177-3AD203B41FA5}">
                      <a16:colId xmlns:a16="http://schemas.microsoft.com/office/drawing/2014/main" val="964971509"/>
                    </a:ext>
                  </a:extLst>
                </a:gridCol>
                <a:gridCol w="3233530">
                  <a:extLst>
                    <a:ext uri="{9D8B030D-6E8A-4147-A177-3AD203B41FA5}">
                      <a16:colId xmlns:a16="http://schemas.microsoft.com/office/drawing/2014/main" val="1251858611"/>
                    </a:ext>
                  </a:extLst>
                </a:gridCol>
              </a:tblGrid>
              <a:tr h="0">
                <a:tc>
                  <a:txBody>
                    <a:bodyPr/>
                    <a:lstStyle/>
                    <a:p>
                      <a:r>
                        <a:rPr lang="en-GB" sz="1000" dirty="0"/>
                        <a:t>Training Zone </a:t>
                      </a:r>
                    </a:p>
                  </a:txBody>
                  <a:tcPr/>
                </a:tc>
                <a:tc>
                  <a:txBody>
                    <a:bodyPr/>
                    <a:lstStyle/>
                    <a:p>
                      <a:r>
                        <a:rPr lang="en-GB" sz="1000" dirty="0"/>
                        <a:t>Definition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Equation </a:t>
                      </a:r>
                    </a:p>
                    <a:p>
                      <a:endParaRPr lang="en-GB" sz="1000" dirty="0"/>
                    </a:p>
                  </a:txBody>
                  <a:tcPr/>
                </a:tc>
                <a:tc>
                  <a:txBody>
                    <a:bodyPr/>
                    <a:lstStyle/>
                    <a:p>
                      <a:r>
                        <a:rPr lang="en-GB" sz="1000" dirty="0"/>
                        <a:t>Intensity and Time </a:t>
                      </a:r>
                    </a:p>
                  </a:txBody>
                  <a:tcPr/>
                </a:tc>
                <a:extLst>
                  <a:ext uri="{0D108BD9-81ED-4DB2-BD59-A6C34878D82A}">
                    <a16:rowId xmlns:a16="http://schemas.microsoft.com/office/drawing/2014/main" val="3061052260"/>
                  </a:ext>
                </a:extLst>
              </a:tr>
              <a:tr h="370840">
                <a:tc>
                  <a:txBody>
                    <a:bodyPr/>
                    <a:lstStyle/>
                    <a:p>
                      <a:r>
                        <a:rPr lang="en-GB" sz="1000" dirty="0"/>
                        <a:t>Aerobic Training Zone </a:t>
                      </a:r>
                    </a:p>
                  </a:txBody>
                  <a:tcPr/>
                </a:tc>
                <a:tc>
                  <a:txBody>
                    <a:bodyPr/>
                    <a:lstStyle/>
                    <a:p>
                      <a:r>
                        <a:rPr lang="en-GB" sz="1000" dirty="0"/>
                        <a:t>Respiring in the presence of oxygen</a:t>
                      </a:r>
                    </a:p>
                  </a:txBody>
                  <a:tcPr/>
                </a:tc>
                <a:tc>
                  <a:txBody>
                    <a:bodyPr/>
                    <a:lstStyle/>
                    <a:p>
                      <a:r>
                        <a:rPr lang="en-GB" sz="1000" dirty="0"/>
                        <a:t>Glucose + Oxygen = Carbon Dioxide + Water + Energy</a:t>
                      </a:r>
                    </a:p>
                  </a:txBody>
                  <a:tcPr/>
                </a:tc>
                <a:tc>
                  <a:txBody>
                    <a:bodyPr/>
                    <a:lstStyle/>
                    <a:p>
                      <a:r>
                        <a:rPr lang="en-GB" sz="1000" dirty="0"/>
                        <a:t>Moderate intensity (60-80 of MHR)</a:t>
                      </a:r>
                    </a:p>
                    <a:p>
                      <a:r>
                        <a:rPr lang="en-GB" sz="1000" dirty="0"/>
                        <a:t>Up to 2 hours – marathon </a:t>
                      </a:r>
                    </a:p>
                  </a:txBody>
                  <a:tcPr/>
                </a:tc>
                <a:extLst>
                  <a:ext uri="{0D108BD9-81ED-4DB2-BD59-A6C34878D82A}">
                    <a16:rowId xmlns:a16="http://schemas.microsoft.com/office/drawing/2014/main" val="2564429457"/>
                  </a:ext>
                </a:extLst>
              </a:tr>
              <a:tr h="370840">
                <a:tc>
                  <a:txBody>
                    <a:bodyPr/>
                    <a:lstStyle/>
                    <a:p>
                      <a:r>
                        <a:rPr lang="en-GB" sz="1000" dirty="0"/>
                        <a:t>Anaerobic Training Zone </a:t>
                      </a:r>
                    </a:p>
                  </a:txBody>
                  <a:tcPr/>
                </a:tc>
                <a:tc>
                  <a:txBody>
                    <a:bodyPr/>
                    <a:lstStyle/>
                    <a:p>
                      <a:r>
                        <a:rPr lang="en-GB" sz="1000" dirty="0"/>
                        <a:t>Respiring without the presence of oxygen </a:t>
                      </a:r>
                    </a:p>
                  </a:txBody>
                  <a:tcPr/>
                </a:tc>
                <a:tc>
                  <a:txBody>
                    <a:bodyPr/>
                    <a:lstStyle/>
                    <a:p>
                      <a:r>
                        <a:rPr lang="en-GB" sz="1000" dirty="0"/>
                        <a:t>Glucose = Energy + Lactic Acid </a:t>
                      </a:r>
                    </a:p>
                  </a:txBody>
                  <a:tcPr/>
                </a:tc>
                <a:tc>
                  <a:txBody>
                    <a:bodyPr/>
                    <a:lstStyle/>
                    <a:p>
                      <a:r>
                        <a:rPr lang="en-GB" sz="1000" dirty="0"/>
                        <a:t>High Intensity (80-90% of MHR)</a:t>
                      </a:r>
                    </a:p>
                    <a:p>
                      <a:r>
                        <a:rPr lang="en-GB" sz="1000" dirty="0"/>
                        <a:t>Up to 30 seconds – 100m Sprint </a:t>
                      </a:r>
                    </a:p>
                  </a:txBody>
                  <a:tcPr/>
                </a:tc>
                <a:extLst>
                  <a:ext uri="{0D108BD9-81ED-4DB2-BD59-A6C34878D82A}">
                    <a16:rowId xmlns:a16="http://schemas.microsoft.com/office/drawing/2014/main" val="2451139781"/>
                  </a:ext>
                </a:extLst>
              </a:tr>
            </a:tbl>
          </a:graphicData>
        </a:graphic>
      </p:graphicFrame>
      <p:graphicFrame>
        <p:nvGraphicFramePr>
          <p:cNvPr id="7" name="Table 6">
            <a:extLst>
              <a:ext uri="{FF2B5EF4-FFF2-40B4-BE49-F238E27FC236}">
                <a16:creationId xmlns:a16="http://schemas.microsoft.com/office/drawing/2014/main" id="{22C46596-B8DC-4501-8768-D812AED75D8E}"/>
              </a:ext>
            </a:extLst>
          </p:cNvPr>
          <p:cNvGraphicFramePr>
            <a:graphicFrameLocks noGrp="1"/>
          </p:cNvGraphicFramePr>
          <p:nvPr>
            <p:extLst>
              <p:ext uri="{D42A27DB-BD31-4B8C-83A1-F6EECF244321}">
                <p14:modId xmlns:p14="http://schemas.microsoft.com/office/powerpoint/2010/main" val="3504000456"/>
              </p:ext>
            </p:extLst>
          </p:nvPr>
        </p:nvGraphicFramePr>
        <p:xfrm>
          <a:off x="9289775" y="4435559"/>
          <a:ext cx="2902226" cy="2389740"/>
        </p:xfrm>
        <a:graphic>
          <a:graphicData uri="http://schemas.openxmlformats.org/drawingml/2006/table">
            <a:tbl>
              <a:tblPr firstRow="1" bandRow="1">
                <a:tableStyleId>{073A0DAA-6AF3-43AB-8588-CEC1D06C72B9}</a:tableStyleId>
              </a:tblPr>
              <a:tblGrid>
                <a:gridCol w="830844">
                  <a:extLst>
                    <a:ext uri="{9D8B030D-6E8A-4147-A177-3AD203B41FA5}">
                      <a16:colId xmlns:a16="http://schemas.microsoft.com/office/drawing/2014/main" val="1019295027"/>
                    </a:ext>
                  </a:extLst>
                </a:gridCol>
                <a:gridCol w="2071382">
                  <a:extLst>
                    <a:ext uri="{9D8B030D-6E8A-4147-A177-3AD203B41FA5}">
                      <a16:colId xmlns:a16="http://schemas.microsoft.com/office/drawing/2014/main" val="3440716299"/>
                    </a:ext>
                  </a:extLst>
                </a:gridCol>
              </a:tblGrid>
              <a:tr h="498375">
                <a:tc>
                  <a:txBody>
                    <a:bodyPr/>
                    <a:lstStyle/>
                    <a:p>
                      <a:r>
                        <a:rPr lang="en-GB" sz="1000" dirty="0"/>
                        <a:t>Principle of Training </a:t>
                      </a:r>
                    </a:p>
                  </a:txBody>
                  <a:tcPr/>
                </a:tc>
                <a:tc>
                  <a:txBody>
                    <a:bodyPr/>
                    <a:lstStyle/>
                    <a:p>
                      <a:r>
                        <a:rPr lang="en-GB" sz="1000" dirty="0"/>
                        <a:t>Explanation </a:t>
                      </a:r>
                    </a:p>
                  </a:txBody>
                  <a:tcPr/>
                </a:tc>
                <a:extLst>
                  <a:ext uri="{0D108BD9-81ED-4DB2-BD59-A6C34878D82A}">
                    <a16:rowId xmlns:a16="http://schemas.microsoft.com/office/drawing/2014/main" val="1791419686"/>
                  </a:ext>
                </a:extLst>
              </a:tr>
              <a:tr h="498375">
                <a:tc>
                  <a:txBody>
                    <a:bodyPr/>
                    <a:lstStyle/>
                    <a:p>
                      <a:r>
                        <a:rPr lang="en-GB" sz="1000" dirty="0"/>
                        <a:t>Specificity</a:t>
                      </a:r>
                    </a:p>
                  </a:txBody>
                  <a:tcPr/>
                </a:tc>
                <a:tc>
                  <a:txBody>
                    <a:bodyPr/>
                    <a:lstStyle/>
                    <a:p>
                      <a:r>
                        <a:rPr lang="en-GB" sz="1000" dirty="0"/>
                        <a:t>Training needs to specific to the sport and the performer</a:t>
                      </a:r>
                    </a:p>
                  </a:txBody>
                  <a:tcPr/>
                </a:tc>
                <a:extLst>
                  <a:ext uri="{0D108BD9-81ED-4DB2-BD59-A6C34878D82A}">
                    <a16:rowId xmlns:a16="http://schemas.microsoft.com/office/drawing/2014/main" val="3832400435"/>
                  </a:ext>
                </a:extLst>
              </a:tr>
              <a:tr h="498375">
                <a:tc>
                  <a:txBody>
                    <a:bodyPr/>
                    <a:lstStyle/>
                    <a:p>
                      <a:r>
                        <a:rPr lang="en-GB" sz="1000" dirty="0"/>
                        <a:t>Progressive Overload</a:t>
                      </a:r>
                    </a:p>
                  </a:txBody>
                  <a:tcPr/>
                </a:tc>
                <a:tc>
                  <a:txBody>
                    <a:bodyPr/>
                    <a:lstStyle/>
                    <a:p>
                      <a:r>
                        <a:rPr lang="en-GB" sz="1000" dirty="0"/>
                        <a:t>Gradual increase of demands on the body </a:t>
                      </a:r>
                    </a:p>
                  </a:txBody>
                  <a:tcPr/>
                </a:tc>
                <a:extLst>
                  <a:ext uri="{0D108BD9-81ED-4DB2-BD59-A6C34878D82A}">
                    <a16:rowId xmlns:a16="http://schemas.microsoft.com/office/drawing/2014/main" val="2334154549"/>
                  </a:ext>
                </a:extLst>
              </a:tr>
              <a:tr h="348522">
                <a:tc>
                  <a:txBody>
                    <a:bodyPr/>
                    <a:lstStyle/>
                    <a:p>
                      <a:r>
                        <a:rPr lang="en-GB" sz="1000" dirty="0"/>
                        <a:t>Reversibility</a:t>
                      </a:r>
                    </a:p>
                  </a:txBody>
                  <a:tcPr/>
                </a:tc>
                <a:tc>
                  <a:txBody>
                    <a:bodyPr/>
                    <a:lstStyle/>
                    <a:p>
                      <a:r>
                        <a:rPr lang="en-GB" sz="1000" dirty="0"/>
                        <a:t>If training stops then gains will be lost</a:t>
                      </a:r>
                    </a:p>
                  </a:txBody>
                  <a:tcPr/>
                </a:tc>
                <a:extLst>
                  <a:ext uri="{0D108BD9-81ED-4DB2-BD59-A6C34878D82A}">
                    <a16:rowId xmlns:a16="http://schemas.microsoft.com/office/drawing/2014/main" val="1920800454"/>
                  </a:ext>
                </a:extLst>
              </a:tr>
              <a:tr h="498375">
                <a:tc>
                  <a:txBody>
                    <a:bodyPr/>
                    <a:lstStyle/>
                    <a:p>
                      <a:r>
                        <a:rPr lang="en-GB" sz="1000" dirty="0"/>
                        <a:t>Tedium</a:t>
                      </a:r>
                    </a:p>
                  </a:txBody>
                  <a:tcPr/>
                </a:tc>
                <a:tc>
                  <a:txBody>
                    <a:bodyPr/>
                    <a:lstStyle/>
                    <a:p>
                      <a:r>
                        <a:rPr lang="en-GB" sz="1000" dirty="0"/>
                        <a:t>Training needs to be different to prevent boredom. </a:t>
                      </a:r>
                    </a:p>
                  </a:txBody>
                  <a:tcPr/>
                </a:tc>
                <a:extLst>
                  <a:ext uri="{0D108BD9-81ED-4DB2-BD59-A6C34878D82A}">
                    <a16:rowId xmlns:a16="http://schemas.microsoft.com/office/drawing/2014/main" val="2398977362"/>
                  </a:ext>
                </a:extLst>
              </a:tr>
            </a:tbl>
          </a:graphicData>
        </a:graphic>
      </p:graphicFrame>
      <p:graphicFrame>
        <p:nvGraphicFramePr>
          <p:cNvPr id="8" name="Table 7">
            <a:extLst>
              <a:ext uri="{FF2B5EF4-FFF2-40B4-BE49-F238E27FC236}">
                <a16:creationId xmlns:a16="http://schemas.microsoft.com/office/drawing/2014/main" id="{25FBADED-70A7-4C94-9AFE-79A9FAB13386}"/>
              </a:ext>
            </a:extLst>
          </p:cNvPr>
          <p:cNvGraphicFramePr>
            <a:graphicFrameLocks noGrp="1"/>
          </p:cNvGraphicFramePr>
          <p:nvPr>
            <p:extLst>
              <p:ext uri="{D42A27DB-BD31-4B8C-83A1-F6EECF244321}">
                <p14:modId xmlns:p14="http://schemas.microsoft.com/office/powerpoint/2010/main" val="1629726913"/>
              </p:ext>
            </p:extLst>
          </p:nvPr>
        </p:nvGraphicFramePr>
        <p:xfrm>
          <a:off x="6241774" y="3879824"/>
          <a:ext cx="3048000" cy="1712366"/>
        </p:xfrm>
        <a:graphic>
          <a:graphicData uri="http://schemas.openxmlformats.org/drawingml/2006/table">
            <a:tbl>
              <a:tblPr firstRow="1" bandRow="1">
                <a:tableStyleId>{073A0DAA-6AF3-43AB-8588-CEC1D06C72B9}</a:tableStyleId>
              </a:tblPr>
              <a:tblGrid>
                <a:gridCol w="1655134">
                  <a:extLst>
                    <a:ext uri="{9D8B030D-6E8A-4147-A177-3AD203B41FA5}">
                      <a16:colId xmlns:a16="http://schemas.microsoft.com/office/drawing/2014/main" val="469440364"/>
                    </a:ext>
                  </a:extLst>
                </a:gridCol>
                <a:gridCol w="1392866">
                  <a:extLst>
                    <a:ext uri="{9D8B030D-6E8A-4147-A177-3AD203B41FA5}">
                      <a16:colId xmlns:a16="http://schemas.microsoft.com/office/drawing/2014/main" val="3105220800"/>
                    </a:ext>
                  </a:extLst>
                </a:gridCol>
              </a:tblGrid>
              <a:tr h="385649">
                <a:tc>
                  <a:txBody>
                    <a:bodyPr/>
                    <a:lstStyle/>
                    <a:p>
                      <a:r>
                        <a:rPr lang="en-GB" sz="1000" dirty="0"/>
                        <a:t>Principles of Progressive Overload </a:t>
                      </a:r>
                    </a:p>
                  </a:txBody>
                  <a:tcPr/>
                </a:tc>
                <a:tc>
                  <a:txBody>
                    <a:bodyPr/>
                    <a:lstStyle/>
                    <a:p>
                      <a:r>
                        <a:rPr lang="en-GB" sz="1000" dirty="0"/>
                        <a:t>Explanation </a:t>
                      </a:r>
                    </a:p>
                  </a:txBody>
                  <a:tcPr/>
                </a:tc>
                <a:extLst>
                  <a:ext uri="{0D108BD9-81ED-4DB2-BD59-A6C34878D82A}">
                    <a16:rowId xmlns:a16="http://schemas.microsoft.com/office/drawing/2014/main" val="440246263"/>
                  </a:ext>
                </a:extLst>
              </a:tr>
              <a:tr h="385649">
                <a:tc>
                  <a:txBody>
                    <a:bodyPr/>
                    <a:lstStyle/>
                    <a:p>
                      <a:r>
                        <a:rPr lang="en-GB" sz="1000" dirty="0"/>
                        <a:t>Frequency</a:t>
                      </a:r>
                    </a:p>
                  </a:txBody>
                  <a:tcPr/>
                </a:tc>
                <a:tc>
                  <a:txBody>
                    <a:bodyPr/>
                    <a:lstStyle/>
                    <a:p>
                      <a:r>
                        <a:rPr lang="en-GB" sz="1000" dirty="0"/>
                        <a:t>How many times you train.</a:t>
                      </a:r>
                    </a:p>
                  </a:txBody>
                  <a:tcPr/>
                </a:tc>
                <a:extLst>
                  <a:ext uri="{0D108BD9-81ED-4DB2-BD59-A6C34878D82A}">
                    <a16:rowId xmlns:a16="http://schemas.microsoft.com/office/drawing/2014/main" val="3850040864"/>
                  </a:ext>
                </a:extLst>
              </a:tr>
              <a:tr h="261823">
                <a:tc>
                  <a:txBody>
                    <a:bodyPr/>
                    <a:lstStyle/>
                    <a:p>
                      <a:r>
                        <a:rPr lang="en-GB" sz="1000" dirty="0"/>
                        <a:t>Intensity</a:t>
                      </a:r>
                    </a:p>
                  </a:txBody>
                  <a:tcPr/>
                </a:tc>
                <a:tc>
                  <a:txBody>
                    <a:bodyPr/>
                    <a:lstStyle/>
                    <a:p>
                      <a:r>
                        <a:rPr lang="en-GB" sz="1000" dirty="0"/>
                        <a:t>How hard you train</a:t>
                      </a:r>
                    </a:p>
                  </a:txBody>
                  <a:tcPr/>
                </a:tc>
                <a:extLst>
                  <a:ext uri="{0D108BD9-81ED-4DB2-BD59-A6C34878D82A}">
                    <a16:rowId xmlns:a16="http://schemas.microsoft.com/office/drawing/2014/main" val="1353961407"/>
                  </a:ext>
                </a:extLst>
              </a:tr>
              <a:tr h="261823">
                <a:tc>
                  <a:txBody>
                    <a:bodyPr/>
                    <a:lstStyle/>
                    <a:p>
                      <a:r>
                        <a:rPr lang="en-GB" sz="1000" dirty="0"/>
                        <a:t>Time </a:t>
                      </a:r>
                    </a:p>
                  </a:txBody>
                  <a:tcPr/>
                </a:tc>
                <a:tc>
                  <a:txBody>
                    <a:bodyPr/>
                    <a:lstStyle/>
                    <a:p>
                      <a:r>
                        <a:rPr lang="en-GB" sz="1000" dirty="0"/>
                        <a:t>How long you train for</a:t>
                      </a:r>
                    </a:p>
                  </a:txBody>
                  <a:tcPr/>
                </a:tc>
                <a:extLst>
                  <a:ext uri="{0D108BD9-81ED-4DB2-BD59-A6C34878D82A}">
                    <a16:rowId xmlns:a16="http://schemas.microsoft.com/office/drawing/2014/main" val="522307490"/>
                  </a:ext>
                </a:extLst>
              </a:tr>
              <a:tr h="385649">
                <a:tc>
                  <a:txBody>
                    <a:bodyPr/>
                    <a:lstStyle/>
                    <a:p>
                      <a:r>
                        <a:rPr lang="en-GB" sz="1000" dirty="0"/>
                        <a:t>Type</a:t>
                      </a:r>
                    </a:p>
                  </a:txBody>
                  <a:tcPr/>
                </a:tc>
                <a:tc>
                  <a:txBody>
                    <a:bodyPr/>
                    <a:lstStyle/>
                    <a:p>
                      <a:r>
                        <a:rPr lang="en-GB" sz="1000" dirty="0"/>
                        <a:t>What type of training you do.</a:t>
                      </a:r>
                    </a:p>
                  </a:txBody>
                  <a:tcPr/>
                </a:tc>
                <a:extLst>
                  <a:ext uri="{0D108BD9-81ED-4DB2-BD59-A6C34878D82A}">
                    <a16:rowId xmlns:a16="http://schemas.microsoft.com/office/drawing/2014/main" val="3861898772"/>
                  </a:ext>
                </a:extLst>
              </a:tr>
            </a:tbl>
          </a:graphicData>
        </a:graphic>
      </p:graphicFrame>
    </p:spTree>
    <p:extLst>
      <p:ext uri="{BB962C8B-B14F-4D97-AF65-F5344CB8AC3E}">
        <p14:creationId xmlns:p14="http://schemas.microsoft.com/office/powerpoint/2010/main" val="6488818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179F7-8A4F-4261-996C-F08AC5A0DFD0}"/>
              </a:ext>
            </a:extLst>
          </p:cNvPr>
          <p:cNvSpPr>
            <a:spLocks noGrp="1"/>
          </p:cNvSpPr>
          <p:nvPr>
            <p:ph type="title"/>
          </p:nvPr>
        </p:nvSpPr>
        <p:spPr/>
        <p:txBody>
          <a:bodyPr/>
          <a:lstStyle/>
          <a:p>
            <a:r>
              <a:rPr lang="en-GB" dirty="0"/>
              <a:t>Skills</a:t>
            </a:r>
          </a:p>
        </p:txBody>
      </p:sp>
      <p:sp>
        <p:nvSpPr>
          <p:cNvPr id="3" name="Content Placeholder 2">
            <a:extLst>
              <a:ext uri="{FF2B5EF4-FFF2-40B4-BE49-F238E27FC236}">
                <a16:creationId xmlns:a16="http://schemas.microsoft.com/office/drawing/2014/main" id="{9B37C34E-0091-4BAC-BFD0-2768C8CB0855}"/>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611378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A0716-7DB8-4F40-AAAA-9F73015AC93A}"/>
              </a:ext>
            </a:extLst>
          </p:cNvPr>
          <p:cNvSpPr>
            <a:spLocks noGrp="1"/>
          </p:cNvSpPr>
          <p:nvPr>
            <p:ph type="title"/>
          </p:nvPr>
        </p:nvSpPr>
        <p:spPr/>
        <p:txBody>
          <a:bodyPr/>
          <a:lstStyle/>
          <a:p>
            <a:endParaRPr lang="en-GB"/>
          </a:p>
        </p:txBody>
      </p:sp>
      <p:graphicFrame>
        <p:nvGraphicFramePr>
          <p:cNvPr id="5" name="Content Placeholder 4">
            <a:extLst>
              <a:ext uri="{FF2B5EF4-FFF2-40B4-BE49-F238E27FC236}">
                <a16:creationId xmlns:a16="http://schemas.microsoft.com/office/drawing/2014/main" id="{494D220C-27C0-4519-AB1A-8D88A1F84E5E}"/>
              </a:ext>
            </a:extLst>
          </p:cNvPr>
          <p:cNvGraphicFramePr>
            <a:graphicFrameLocks noGrp="1"/>
          </p:cNvGraphicFramePr>
          <p:nvPr>
            <p:ph idx="1"/>
            <p:extLst>
              <p:ext uri="{D42A27DB-BD31-4B8C-83A1-F6EECF244321}">
                <p14:modId xmlns:p14="http://schemas.microsoft.com/office/powerpoint/2010/main" val="2683859468"/>
              </p:ext>
            </p:extLst>
          </p:nvPr>
        </p:nvGraphicFramePr>
        <p:xfrm>
          <a:off x="543339" y="1544914"/>
          <a:ext cx="7023652" cy="4494784"/>
        </p:xfrm>
        <a:graphic>
          <a:graphicData uri="http://schemas.openxmlformats.org/drawingml/2006/table">
            <a:tbl>
              <a:tblPr firstRow="1" bandRow="1">
                <a:tableStyleId>{073A0DAA-6AF3-43AB-8588-CEC1D06C72B9}</a:tableStyleId>
              </a:tblPr>
              <a:tblGrid>
                <a:gridCol w="1232452">
                  <a:extLst>
                    <a:ext uri="{9D8B030D-6E8A-4147-A177-3AD203B41FA5}">
                      <a16:colId xmlns:a16="http://schemas.microsoft.com/office/drawing/2014/main" val="1685237068"/>
                    </a:ext>
                  </a:extLst>
                </a:gridCol>
                <a:gridCol w="4224131">
                  <a:extLst>
                    <a:ext uri="{9D8B030D-6E8A-4147-A177-3AD203B41FA5}">
                      <a16:colId xmlns:a16="http://schemas.microsoft.com/office/drawing/2014/main" val="2735124970"/>
                    </a:ext>
                  </a:extLst>
                </a:gridCol>
                <a:gridCol w="1567069">
                  <a:extLst>
                    <a:ext uri="{9D8B030D-6E8A-4147-A177-3AD203B41FA5}">
                      <a16:colId xmlns:a16="http://schemas.microsoft.com/office/drawing/2014/main" val="730094531"/>
                    </a:ext>
                  </a:extLst>
                </a:gridCol>
              </a:tblGrid>
              <a:tr h="370840">
                <a:tc>
                  <a:txBody>
                    <a:bodyPr/>
                    <a:lstStyle/>
                    <a:p>
                      <a:pPr>
                        <a:lnSpc>
                          <a:spcPct val="115000"/>
                        </a:lnSpc>
                        <a:spcAft>
                          <a:spcPts val="0"/>
                        </a:spcAft>
                      </a:pPr>
                      <a:r>
                        <a:rPr lang="en-GB" sz="1000" b="1" dirty="0">
                          <a:effectLst/>
                          <a:latin typeface="Calibri" panose="020F0502020204030204" pitchFamily="34" charset="0"/>
                          <a:ea typeface="Calibri" panose="020F0502020204030204" pitchFamily="34" charset="0"/>
                          <a:cs typeface="Times New Roman" panose="02020603050405020304" pitchFamily="18" charset="0"/>
                        </a:rPr>
                        <a:t>Type of Skill</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1000" b="1" dirty="0">
                          <a:effectLst/>
                          <a:latin typeface="Calibri" panose="020F0502020204030204" pitchFamily="34" charset="0"/>
                          <a:ea typeface="Calibri" panose="020F0502020204030204" pitchFamily="34" charset="0"/>
                          <a:cs typeface="Times New Roman" panose="02020603050405020304" pitchFamily="18" charset="0"/>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000" b="1" dirty="0">
                          <a:effectLst/>
                          <a:latin typeface="Calibri" panose="020F0502020204030204" pitchFamily="34" charset="0"/>
                          <a:ea typeface="Calibri" panose="020F0502020204030204" pitchFamily="34" charset="0"/>
                          <a:cs typeface="Times New Roman" panose="02020603050405020304" pitchFamily="18" charset="0"/>
                        </a:rPr>
                        <a:t>Define/Describe</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Sporting Examples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60754910"/>
                  </a:ext>
                </a:extLst>
              </a:tr>
              <a:tr h="370840">
                <a:tc>
                  <a:txBody>
                    <a:bodyPr/>
                    <a:lstStyle/>
                    <a:p>
                      <a:pPr>
                        <a:lnSpc>
                          <a:spcPct val="115000"/>
                        </a:lnSpc>
                        <a:spcAft>
                          <a:spcPts val="0"/>
                        </a:spcAft>
                      </a:pPr>
                      <a:r>
                        <a:rPr lang="en-GB" sz="1000" dirty="0">
                          <a:effectLst/>
                          <a:latin typeface="Calibri" panose="020F0502020204030204" pitchFamily="34" charset="0"/>
                          <a:ea typeface="Calibri" panose="020F0502020204030204" pitchFamily="34" charset="0"/>
                          <a:cs typeface="Times New Roman" panose="02020603050405020304" pitchFamily="18" charset="0"/>
                        </a:rPr>
                        <a:t>Open Skill</a:t>
                      </a:r>
                    </a:p>
                    <a:p>
                      <a:pPr>
                        <a:lnSpc>
                          <a:spcPct val="115000"/>
                        </a:lnSpc>
                        <a:spcAft>
                          <a:spcPts val="0"/>
                        </a:spcAft>
                      </a:pPr>
                      <a:r>
                        <a:rPr lang="en-GB" sz="10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15000"/>
                        </a:lnSpc>
                        <a:spcAft>
                          <a:spcPts val="0"/>
                        </a:spcAft>
                      </a:pPr>
                      <a:r>
                        <a:rPr lang="en-GB" sz="10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marL="342900" lvl="0" indent="-342900">
                        <a:lnSpc>
                          <a:spcPct val="115000"/>
                        </a:lnSpc>
                        <a:spcAft>
                          <a:spcPts val="0"/>
                        </a:spcAft>
                        <a:buFont typeface="Symbol" panose="05050102010706020507" pitchFamily="18" charset="2"/>
                        <a:buChar char=""/>
                      </a:pPr>
                      <a:r>
                        <a:rPr lang="en-GB" sz="1000" dirty="0">
                          <a:effectLst/>
                          <a:latin typeface="Calibri" panose="020F0502020204030204" pitchFamily="34" charset="0"/>
                          <a:ea typeface="Calibri" panose="020F0502020204030204" pitchFamily="34" charset="0"/>
                          <a:cs typeface="Times New Roman" panose="02020603050405020304" pitchFamily="18" charset="0"/>
                        </a:rPr>
                        <a:t>Changing or unstable environment, </a:t>
                      </a:r>
                    </a:p>
                    <a:p>
                      <a:pPr marL="342900" lvl="0" indent="-342900">
                        <a:lnSpc>
                          <a:spcPct val="115000"/>
                        </a:lnSpc>
                        <a:spcAft>
                          <a:spcPts val="0"/>
                        </a:spcAft>
                        <a:buFont typeface="Symbol" panose="05050102010706020507" pitchFamily="18" charset="2"/>
                        <a:buChar char=""/>
                      </a:pPr>
                      <a:r>
                        <a:rPr lang="en-GB" sz="1000" dirty="0">
                          <a:effectLst/>
                          <a:latin typeface="Calibri" panose="020F0502020204030204" pitchFamily="34" charset="0"/>
                          <a:ea typeface="Calibri" panose="020F0502020204030204" pitchFamily="34" charset="0"/>
                          <a:cs typeface="Times New Roman" panose="02020603050405020304" pitchFamily="18" charset="0"/>
                        </a:rPr>
                        <a:t>usually different every time it is performed</a:t>
                      </a:r>
                    </a:p>
                    <a:p>
                      <a:pPr marL="342900" lvl="0" indent="-342900">
                        <a:lnSpc>
                          <a:spcPct val="115000"/>
                        </a:lnSpc>
                        <a:spcAft>
                          <a:spcPts val="0"/>
                        </a:spcAft>
                        <a:buFont typeface="Symbol" panose="05050102010706020507" pitchFamily="18" charset="2"/>
                        <a:buChar char=""/>
                      </a:pPr>
                      <a:r>
                        <a:rPr lang="en-GB" sz="1000" dirty="0">
                          <a:effectLst/>
                          <a:latin typeface="Calibri" panose="020F0502020204030204" pitchFamily="34" charset="0"/>
                          <a:ea typeface="Calibri" panose="020F0502020204030204" pitchFamily="34" charset="0"/>
                          <a:cs typeface="Times New Roman" panose="02020603050405020304" pitchFamily="18" charset="0"/>
                        </a:rPr>
                        <a:t>Affected by people around you (opponents or team mates).</a:t>
                      </a:r>
                    </a:p>
                  </a:txBody>
                  <a:tcPr marL="68580" marR="68580" marT="0" marB="0"/>
                </a:tc>
                <a:tc>
                  <a:txBody>
                    <a:bodyPr/>
                    <a:lstStyle/>
                    <a:p>
                      <a:pPr>
                        <a:lnSpc>
                          <a:spcPct val="115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Passing (invasion games)</a:t>
                      </a:r>
                    </a:p>
                  </a:txBody>
                  <a:tcPr marL="68580" marR="68580" marT="0" marB="0"/>
                </a:tc>
                <a:extLst>
                  <a:ext uri="{0D108BD9-81ED-4DB2-BD59-A6C34878D82A}">
                    <a16:rowId xmlns:a16="http://schemas.microsoft.com/office/drawing/2014/main" val="423824853"/>
                  </a:ext>
                </a:extLst>
              </a:tr>
              <a:tr h="370840">
                <a:tc>
                  <a:txBody>
                    <a:bodyPr/>
                    <a:lstStyle/>
                    <a:p>
                      <a:pPr>
                        <a:lnSpc>
                          <a:spcPct val="115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Closed Skill</a:t>
                      </a:r>
                    </a:p>
                    <a:p>
                      <a:pPr>
                        <a:lnSpc>
                          <a:spcPct val="115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p>
                      <a:pPr>
                        <a:lnSpc>
                          <a:spcPct val="115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marL="342900" lvl="0" indent="-342900">
                        <a:lnSpc>
                          <a:spcPct val="115000"/>
                        </a:lnSpc>
                        <a:spcAft>
                          <a:spcPts val="0"/>
                        </a:spcAft>
                        <a:buFont typeface="Symbol" panose="05050102010706020507" pitchFamily="18" charset="2"/>
                        <a:buChar char=""/>
                      </a:pPr>
                      <a:r>
                        <a:rPr lang="en-GB" sz="1000" dirty="0">
                          <a:effectLst/>
                          <a:latin typeface="Calibri" panose="020F0502020204030204" pitchFamily="34" charset="0"/>
                          <a:ea typeface="Calibri" panose="020F0502020204030204" pitchFamily="34" charset="0"/>
                          <a:cs typeface="Times New Roman" panose="02020603050405020304" pitchFamily="18" charset="0"/>
                        </a:rPr>
                        <a:t>Stable environment, </a:t>
                      </a:r>
                    </a:p>
                    <a:p>
                      <a:pPr marL="342900" lvl="0" indent="-342900">
                        <a:lnSpc>
                          <a:spcPct val="115000"/>
                        </a:lnSpc>
                        <a:spcAft>
                          <a:spcPts val="0"/>
                        </a:spcAft>
                        <a:buFont typeface="Symbol" panose="05050102010706020507" pitchFamily="18" charset="2"/>
                        <a:buChar char=""/>
                      </a:pPr>
                      <a:r>
                        <a:rPr lang="en-GB" sz="1000" dirty="0">
                          <a:effectLst/>
                          <a:latin typeface="Calibri" panose="020F0502020204030204" pitchFamily="34" charset="0"/>
                          <a:ea typeface="Calibri" panose="020F0502020204030204" pitchFamily="34" charset="0"/>
                          <a:cs typeface="Times New Roman" panose="02020603050405020304" pitchFamily="18" charset="0"/>
                        </a:rPr>
                        <a:t>usually the performed the same way every time, </a:t>
                      </a:r>
                    </a:p>
                    <a:p>
                      <a:pPr marL="342900" lvl="0" indent="-342900">
                        <a:lnSpc>
                          <a:spcPct val="115000"/>
                        </a:lnSpc>
                        <a:spcAft>
                          <a:spcPts val="0"/>
                        </a:spcAft>
                        <a:buFont typeface="Symbol" panose="05050102010706020507" pitchFamily="18" charset="2"/>
                        <a:buChar char=""/>
                      </a:pPr>
                      <a:r>
                        <a:rPr lang="en-GB" sz="1000" dirty="0">
                          <a:effectLst/>
                          <a:latin typeface="Calibri" panose="020F0502020204030204" pitchFamily="34" charset="0"/>
                          <a:ea typeface="Calibri" panose="020F0502020204030204" pitchFamily="34" charset="0"/>
                          <a:cs typeface="Times New Roman" panose="02020603050405020304" pitchFamily="18" charset="0"/>
                        </a:rPr>
                        <a:t>Unaffected by others (opponents or team mates).</a:t>
                      </a:r>
                    </a:p>
                  </a:txBody>
                  <a:tcPr marL="68580" marR="68580" marT="0" marB="0"/>
                </a:tc>
                <a:tc>
                  <a:txBody>
                    <a:bodyPr/>
                    <a:lstStyle/>
                    <a:p>
                      <a:pPr>
                        <a:lnSpc>
                          <a:spcPct val="115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Free throw (basketball)</a:t>
                      </a:r>
                    </a:p>
                  </a:txBody>
                  <a:tcPr marL="68580" marR="68580" marT="0" marB="0"/>
                </a:tc>
                <a:extLst>
                  <a:ext uri="{0D108BD9-81ED-4DB2-BD59-A6C34878D82A}">
                    <a16:rowId xmlns:a16="http://schemas.microsoft.com/office/drawing/2014/main" val="3330778611"/>
                  </a:ext>
                </a:extLst>
              </a:tr>
              <a:tr h="370840">
                <a:tc>
                  <a:txBody>
                    <a:bodyPr/>
                    <a:lstStyle/>
                    <a:p>
                      <a:pPr>
                        <a:lnSpc>
                          <a:spcPct val="115000"/>
                        </a:lnSpc>
                        <a:spcAft>
                          <a:spcPts val="0"/>
                        </a:spcAft>
                      </a:pPr>
                      <a:r>
                        <a:rPr lang="en-GB" sz="1000" dirty="0">
                          <a:effectLst/>
                          <a:latin typeface="Calibri" panose="020F0502020204030204" pitchFamily="34" charset="0"/>
                          <a:ea typeface="Calibri" panose="020F0502020204030204" pitchFamily="34" charset="0"/>
                          <a:cs typeface="Times New Roman" panose="02020603050405020304" pitchFamily="18" charset="0"/>
                        </a:rPr>
                        <a:t>Basic Skill</a:t>
                      </a:r>
                    </a:p>
                    <a:p>
                      <a:pPr>
                        <a:lnSpc>
                          <a:spcPct val="115000"/>
                        </a:lnSpc>
                        <a:spcAft>
                          <a:spcPts val="0"/>
                        </a:spcAft>
                      </a:pPr>
                      <a:r>
                        <a:rPr lang="en-GB" sz="10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15000"/>
                        </a:lnSpc>
                        <a:spcAft>
                          <a:spcPts val="0"/>
                        </a:spcAft>
                      </a:pPr>
                      <a:r>
                        <a:rPr lang="en-GB" sz="10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marL="342900" lvl="0" indent="-342900">
                        <a:lnSpc>
                          <a:spcPct val="115000"/>
                        </a:lnSpc>
                        <a:spcAft>
                          <a:spcPts val="0"/>
                        </a:spcAft>
                        <a:buFont typeface="Symbol" panose="05050102010706020507" pitchFamily="18" charset="2"/>
                        <a:buChar char=""/>
                      </a:pPr>
                      <a:r>
                        <a:rPr lang="en-GB" sz="1000" dirty="0">
                          <a:effectLst/>
                          <a:latin typeface="Calibri" panose="020F0502020204030204" pitchFamily="34" charset="0"/>
                          <a:ea typeface="Calibri" panose="020F0502020204030204" pitchFamily="34" charset="0"/>
                          <a:cs typeface="Times New Roman" panose="02020603050405020304" pitchFamily="18" charset="0"/>
                        </a:rPr>
                        <a:t>Simple, </a:t>
                      </a:r>
                    </a:p>
                    <a:p>
                      <a:pPr marL="342900" lvl="0" indent="-342900">
                        <a:lnSpc>
                          <a:spcPct val="115000"/>
                        </a:lnSpc>
                        <a:spcAft>
                          <a:spcPts val="0"/>
                        </a:spcAft>
                        <a:buFont typeface="Symbol" panose="05050102010706020507" pitchFamily="18" charset="2"/>
                        <a:buChar char=""/>
                      </a:pPr>
                      <a:r>
                        <a:rPr lang="en-GB" sz="1000" dirty="0">
                          <a:effectLst/>
                          <a:latin typeface="Calibri" panose="020F0502020204030204" pitchFamily="34" charset="0"/>
                          <a:ea typeface="Calibri" panose="020F0502020204030204" pitchFamily="34" charset="0"/>
                          <a:cs typeface="Times New Roman" panose="02020603050405020304" pitchFamily="18" charset="0"/>
                        </a:rPr>
                        <a:t>requires little thought or decision making, </a:t>
                      </a:r>
                    </a:p>
                    <a:p>
                      <a:pPr marL="342900" lvl="0" indent="-342900">
                        <a:lnSpc>
                          <a:spcPct val="115000"/>
                        </a:lnSpc>
                        <a:spcAft>
                          <a:spcPts val="0"/>
                        </a:spcAft>
                        <a:buFont typeface="Symbol" panose="05050102010706020507" pitchFamily="18" charset="2"/>
                        <a:buChar char=""/>
                      </a:pPr>
                      <a:r>
                        <a:rPr lang="en-GB" sz="1000" dirty="0">
                          <a:effectLst/>
                          <a:latin typeface="Calibri" panose="020F0502020204030204" pitchFamily="34" charset="0"/>
                          <a:ea typeface="Calibri" panose="020F0502020204030204" pitchFamily="34" charset="0"/>
                          <a:cs typeface="Times New Roman" panose="02020603050405020304" pitchFamily="18" charset="0"/>
                        </a:rPr>
                        <a:t>Tend to be taught as a beginner/learnt quickly.</a:t>
                      </a:r>
                    </a:p>
                  </a:txBody>
                  <a:tcPr marL="68580" marR="68580" marT="0" marB="0"/>
                </a:tc>
                <a:tc>
                  <a:txBody>
                    <a:bodyPr/>
                    <a:lstStyle/>
                    <a:p>
                      <a:pPr>
                        <a:lnSpc>
                          <a:spcPct val="115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running (marathon)</a:t>
                      </a:r>
                    </a:p>
                  </a:txBody>
                  <a:tcPr marL="68580" marR="68580" marT="0" marB="0"/>
                </a:tc>
                <a:extLst>
                  <a:ext uri="{0D108BD9-81ED-4DB2-BD59-A6C34878D82A}">
                    <a16:rowId xmlns:a16="http://schemas.microsoft.com/office/drawing/2014/main" val="1081275970"/>
                  </a:ext>
                </a:extLst>
              </a:tr>
              <a:tr h="370840">
                <a:tc>
                  <a:txBody>
                    <a:bodyPr/>
                    <a:lstStyle/>
                    <a:p>
                      <a:pPr>
                        <a:lnSpc>
                          <a:spcPct val="115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Complex Skill</a:t>
                      </a:r>
                    </a:p>
                    <a:p>
                      <a:pPr>
                        <a:lnSpc>
                          <a:spcPct val="115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p>
                      <a:pPr>
                        <a:lnSpc>
                          <a:spcPct val="115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marL="342900" lvl="0" indent="-342900">
                        <a:lnSpc>
                          <a:spcPct val="115000"/>
                        </a:lnSpc>
                        <a:spcAft>
                          <a:spcPts val="0"/>
                        </a:spcAft>
                        <a:buFont typeface="Symbol" panose="05050102010706020507" pitchFamily="18" charset="2"/>
                        <a:buChar char=""/>
                      </a:pPr>
                      <a:r>
                        <a:rPr lang="en-GB" sz="1000" dirty="0">
                          <a:effectLst/>
                          <a:latin typeface="Calibri" panose="020F0502020204030204" pitchFamily="34" charset="0"/>
                          <a:ea typeface="Calibri" panose="020F0502020204030204" pitchFamily="34" charset="0"/>
                          <a:cs typeface="Times New Roman" panose="02020603050405020304" pitchFamily="18" charset="0"/>
                        </a:rPr>
                        <a:t>Difficult, </a:t>
                      </a:r>
                    </a:p>
                    <a:p>
                      <a:pPr marL="342900" lvl="0" indent="-342900">
                        <a:lnSpc>
                          <a:spcPct val="115000"/>
                        </a:lnSpc>
                        <a:spcAft>
                          <a:spcPts val="0"/>
                        </a:spcAft>
                        <a:buFont typeface="Symbol" panose="05050102010706020507" pitchFamily="18" charset="2"/>
                        <a:buChar char=""/>
                      </a:pPr>
                      <a:r>
                        <a:rPr lang="en-GB" sz="1000" dirty="0">
                          <a:effectLst/>
                          <a:latin typeface="Calibri" panose="020F0502020204030204" pitchFamily="34" charset="0"/>
                          <a:ea typeface="Calibri" panose="020F0502020204030204" pitchFamily="34" charset="0"/>
                          <a:cs typeface="Times New Roman" panose="02020603050405020304" pitchFamily="18" charset="0"/>
                        </a:rPr>
                        <a:t>require high levels of thought and concentration, </a:t>
                      </a:r>
                    </a:p>
                    <a:p>
                      <a:pPr marL="342900" lvl="0" indent="-342900">
                        <a:lnSpc>
                          <a:spcPct val="115000"/>
                        </a:lnSpc>
                        <a:spcAft>
                          <a:spcPts val="0"/>
                        </a:spcAft>
                        <a:buFont typeface="Symbol" panose="05050102010706020507" pitchFamily="18" charset="2"/>
                        <a:buChar char=""/>
                      </a:pPr>
                      <a:r>
                        <a:rPr lang="en-GB" sz="1000" dirty="0">
                          <a:effectLst/>
                          <a:latin typeface="Calibri" panose="020F0502020204030204" pitchFamily="34" charset="0"/>
                          <a:ea typeface="Calibri" panose="020F0502020204030204" pitchFamily="34" charset="0"/>
                          <a:cs typeface="Times New Roman" panose="02020603050405020304" pitchFamily="18" charset="0"/>
                        </a:rPr>
                        <a:t>Can take time to master, require a lot of decision making.</a:t>
                      </a:r>
                    </a:p>
                  </a:txBody>
                  <a:tcPr marL="68580" marR="68580" marT="0" marB="0"/>
                </a:tc>
                <a:tc>
                  <a:txBody>
                    <a:bodyPr/>
                    <a:lstStyle/>
                    <a:p>
                      <a:pPr>
                        <a:lnSpc>
                          <a:spcPct val="115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Double front somersault (gymnastics)</a:t>
                      </a:r>
                    </a:p>
                  </a:txBody>
                  <a:tcPr marL="68580" marR="68580" marT="0" marB="0"/>
                </a:tc>
                <a:extLst>
                  <a:ext uri="{0D108BD9-81ED-4DB2-BD59-A6C34878D82A}">
                    <a16:rowId xmlns:a16="http://schemas.microsoft.com/office/drawing/2014/main" val="2412746472"/>
                  </a:ext>
                </a:extLst>
              </a:tr>
              <a:tr h="370840">
                <a:tc>
                  <a:txBody>
                    <a:bodyPr/>
                    <a:lstStyle/>
                    <a:p>
                      <a:pPr>
                        <a:lnSpc>
                          <a:spcPct val="115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Self-Paced Skill</a:t>
                      </a:r>
                    </a:p>
                    <a:p>
                      <a:pPr>
                        <a:lnSpc>
                          <a:spcPct val="115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p>
                      <a:pPr>
                        <a:lnSpc>
                          <a:spcPct val="115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marL="342900" lvl="0" indent="-342900">
                        <a:lnSpc>
                          <a:spcPct val="115000"/>
                        </a:lnSpc>
                        <a:spcAft>
                          <a:spcPts val="0"/>
                        </a:spcAft>
                        <a:buFont typeface="Symbol" panose="05050102010706020507" pitchFamily="18" charset="2"/>
                        <a:buChar char=""/>
                      </a:pPr>
                      <a:r>
                        <a:rPr lang="en-GB" sz="1000">
                          <a:effectLst/>
                          <a:latin typeface="Calibri" panose="020F0502020204030204" pitchFamily="34" charset="0"/>
                          <a:ea typeface="Calibri" panose="020F0502020204030204" pitchFamily="34" charset="0"/>
                          <a:cs typeface="Times New Roman" panose="02020603050405020304" pitchFamily="18" charset="0"/>
                        </a:rPr>
                        <a:t>Start of skill is controlled by the performer, </a:t>
                      </a:r>
                    </a:p>
                    <a:p>
                      <a:pPr marL="342900" lvl="0" indent="-342900">
                        <a:lnSpc>
                          <a:spcPct val="115000"/>
                        </a:lnSpc>
                        <a:spcAft>
                          <a:spcPts val="0"/>
                        </a:spcAft>
                        <a:buFont typeface="Symbol" panose="05050102010706020507" pitchFamily="18" charset="2"/>
                        <a:buChar char=""/>
                      </a:pPr>
                      <a:r>
                        <a:rPr lang="en-GB" sz="1000">
                          <a:effectLst/>
                          <a:latin typeface="Calibri" panose="020F0502020204030204" pitchFamily="34" charset="0"/>
                          <a:ea typeface="Calibri" panose="020F0502020204030204" pitchFamily="34" charset="0"/>
                          <a:cs typeface="Times New Roman" panose="02020603050405020304" pitchFamily="18" charset="0"/>
                        </a:rPr>
                        <a:t>speed is controlled by the performer, </a:t>
                      </a:r>
                    </a:p>
                    <a:p>
                      <a:pPr marL="342900" lvl="0" indent="-342900">
                        <a:lnSpc>
                          <a:spcPct val="115000"/>
                        </a:lnSpc>
                        <a:spcAft>
                          <a:spcPts val="0"/>
                        </a:spcAft>
                        <a:buFont typeface="Symbol" panose="05050102010706020507" pitchFamily="18" charset="2"/>
                        <a:buChar char=""/>
                      </a:pPr>
                      <a:r>
                        <a:rPr lang="en-GB" sz="1000">
                          <a:effectLst/>
                          <a:latin typeface="Calibri" panose="020F0502020204030204" pitchFamily="34" charset="0"/>
                          <a:ea typeface="Calibri" panose="020F0502020204030204" pitchFamily="34" charset="0"/>
                          <a:cs typeface="Times New Roman" panose="02020603050405020304" pitchFamily="18" charset="0"/>
                        </a:rPr>
                        <a:t>Performer decides when to do the skill.</a:t>
                      </a:r>
                    </a:p>
                  </a:txBody>
                  <a:tcPr marL="68580" marR="68580" marT="0" marB="0"/>
                </a:tc>
                <a:tc>
                  <a:txBody>
                    <a:bodyPr/>
                    <a:lstStyle/>
                    <a:p>
                      <a:pPr>
                        <a:lnSpc>
                          <a:spcPct val="115000"/>
                        </a:lnSpc>
                        <a:spcAft>
                          <a:spcPts val="0"/>
                        </a:spcAft>
                      </a:pPr>
                      <a:r>
                        <a:rPr lang="en-GB" sz="1000" dirty="0">
                          <a:effectLst/>
                          <a:latin typeface="Calibri" panose="020F0502020204030204" pitchFamily="34" charset="0"/>
                          <a:ea typeface="Calibri" panose="020F0502020204030204" pitchFamily="34" charset="0"/>
                          <a:cs typeface="Times New Roman" panose="02020603050405020304" pitchFamily="18" charset="0"/>
                        </a:rPr>
                        <a:t>Javelin (athletics)</a:t>
                      </a:r>
                    </a:p>
                  </a:txBody>
                  <a:tcPr marL="68580" marR="68580" marT="0" marB="0"/>
                </a:tc>
                <a:extLst>
                  <a:ext uri="{0D108BD9-81ED-4DB2-BD59-A6C34878D82A}">
                    <a16:rowId xmlns:a16="http://schemas.microsoft.com/office/drawing/2014/main" val="1504035764"/>
                  </a:ext>
                </a:extLst>
              </a:tr>
              <a:tr h="370840">
                <a:tc>
                  <a:txBody>
                    <a:bodyPr/>
                    <a:lstStyle/>
                    <a:p>
                      <a:pPr>
                        <a:lnSpc>
                          <a:spcPct val="115000"/>
                        </a:lnSpc>
                        <a:spcAft>
                          <a:spcPts val="0"/>
                        </a:spcAft>
                      </a:pPr>
                      <a:r>
                        <a:rPr lang="en-GB" sz="1000" dirty="0">
                          <a:effectLst/>
                          <a:latin typeface="Calibri" panose="020F0502020204030204" pitchFamily="34" charset="0"/>
                          <a:ea typeface="Calibri" panose="020F0502020204030204" pitchFamily="34" charset="0"/>
                          <a:cs typeface="Times New Roman" panose="02020603050405020304" pitchFamily="18" charset="0"/>
                        </a:rPr>
                        <a:t>Externally Paced Skill</a:t>
                      </a:r>
                    </a:p>
                    <a:p>
                      <a:pPr>
                        <a:lnSpc>
                          <a:spcPct val="115000"/>
                        </a:lnSpc>
                        <a:spcAft>
                          <a:spcPts val="0"/>
                        </a:spcAft>
                      </a:pPr>
                      <a:r>
                        <a:rPr lang="en-GB" sz="10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15000"/>
                        </a:lnSpc>
                        <a:spcAft>
                          <a:spcPts val="0"/>
                        </a:spcAft>
                      </a:pPr>
                      <a:r>
                        <a:rPr lang="en-GB" sz="10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marL="342900" lvl="0" indent="-342900">
                        <a:lnSpc>
                          <a:spcPct val="115000"/>
                        </a:lnSpc>
                        <a:spcAft>
                          <a:spcPts val="0"/>
                        </a:spcAft>
                        <a:buFont typeface="Symbol" panose="05050102010706020507" pitchFamily="18" charset="2"/>
                        <a:buChar char=""/>
                      </a:pPr>
                      <a:r>
                        <a:rPr lang="en-GB" sz="1000">
                          <a:effectLst/>
                          <a:latin typeface="Calibri" panose="020F0502020204030204" pitchFamily="34" charset="0"/>
                          <a:ea typeface="Calibri" panose="020F0502020204030204" pitchFamily="34" charset="0"/>
                          <a:cs typeface="Times New Roman" panose="02020603050405020304" pitchFamily="18" charset="0"/>
                        </a:rPr>
                        <a:t>Start of skill is controlled by external factors (opponents/team mates), </a:t>
                      </a:r>
                    </a:p>
                    <a:p>
                      <a:pPr marL="342900" lvl="0" indent="-342900">
                        <a:lnSpc>
                          <a:spcPct val="115000"/>
                        </a:lnSpc>
                        <a:spcAft>
                          <a:spcPts val="0"/>
                        </a:spcAft>
                        <a:buFont typeface="Symbol" panose="05050102010706020507" pitchFamily="18" charset="2"/>
                        <a:buChar char=""/>
                      </a:pPr>
                      <a:r>
                        <a:rPr lang="en-GB" sz="1000">
                          <a:effectLst/>
                          <a:latin typeface="Calibri" panose="020F0502020204030204" pitchFamily="34" charset="0"/>
                          <a:ea typeface="Calibri" panose="020F0502020204030204" pitchFamily="34" charset="0"/>
                          <a:cs typeface="Times New Roman" panose="02020603050405020304" pitchFamily="18" charset="0"/>
                        </a:rPr>
                        <a:t>speed is controlled by external factors, </a:t>
                      </a:r>
                    </a:p>
                    <a:p>
                      <a:pPr marL="342900" lvl="0" indent="-342900">
                        <a:lnSpc>
                          <a:spcPct val="115000"/>
                        </a:lnSpc>
                        <a:spcAft>
                          <a:spcPts val="0"/>
                        </a:spcAft>
                        <a:buFont typeface="Symbol" panose="05050102010706020507" pitchFamily="18" charset="2"/>
                        <a:buChar char=""/>
                      </a:pPr>
                      <a:r>
                        <a:rPr lang="en-GB" sz="1000">
                          <a:effectLst/>
                          <a:latin typeface="Calibri" panose="020F0502020204030204" pitchFamily="34" charset="0"/>
                          <a:ea typeface="Calibri" panose="020F0502020204030204" pitchFamily="34" charset="0"/>
                          <a:cs typeface="Times New Roman" panose="02020603050405020304" pitchFamily="18" charset="0"/>
                        </a:rPr>
                        <a:t>External factors influence when to do the skill.</a:t>
                      </a:r>
                    </a:p>
                  </a:txBody>
                  <a:tcPr marL="68580" marR="68580" marT="0" marB="0"/>
                </a:tc>
                <a:tc>
                  <a:txBody>
                    <a:bodyPr/>
                    <a:lstStyle/>
                    <a:p>
                      <a:pPr>
                        <a:lnSpc>
                          <a:spcPct val="115000"/>
                        </a:lnSpc>
                        <a:spcAft>
                          <a:spcPts val="0"/>
                        </a:spcAft>
                      </a:pPr>
                      <a:r>
                        <a:rPr lang="en-GB" sz="1000" dirty="0">
                          <a:effectLst/>
                          <a:latin typeface="Calibri" panose="020F0502020204030204" pitchFamily="34" charset="0"/>
                          <a:ea typeface="Calibri" panose="020F0502020204030204" pitchFamily="34" charset="0"/>
                          <a:cs typeface="Times New Roman" panose="02020603050405020304" pitchFamily="18" charset="0"/>
                        </a:rPr>
                        <a:t>Saving a penalty (football),</a:t>
                      </a:r>
                    </a:p>
                  </a:txBody>
                  <a:tcPr marL="68580" marR="68580" marT="0" marB="0"/>
                </a:tc>
                <a:extLst>
                  <a:ext uri="{0D108BD9-81ED-4DB2-BD59-A6C34878D82A}">
                    <a16:rowId xmlns:a16="http://schemas.microsoft.com/office/drawing/2014/main" val="988099456"/>
                  </a:ext>
                </a:extLst>
              </a:tr>
              <a:tr h="370840">
                <a:tc>
                  <a:txBody>
                    <a:bodyPr/>
                    <a:lstStyle/>
                    <a:p>
                      <a:pPr>
                        <a:lnSpc>
                          <a:spcPct val="115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Gross Skill</a:t>
                      </a:r>
                    </a:p>
                    <a:p>
                      <a:pPr>
                        <a:lnSpc>
                          <a:spcPct val="115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p>
                      <a:pPr>
                        <a:lnSpc>
                          <a:spcPct val="115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marL="342900" lvl="0" indent="-342900">
                        <a:lnSpc>
                          <a:spcPct val="115000"/>
                        </a:lnSpc>
                        <a:spcAft>
                          <a:spcPts val="0"/>
                        </a:spcAft>
                        <a:buFont typeface="Symbol" panose="05050102010706020507" pitchFamily="18" charset="2"/>
                        <a:buChar char=""/>
                      </a:pPr>
                      <a:r>
                        <a:rPr lang="en-GB" sz="1000">
                          <a:effectLst/>
                          <a:latin typeface="Calibri" panose="020F0502020204030204" pitchFamily="34" charset="0"/>
                          <a:ea typeface="Calibri" panose="020F0502020204030204" pitchFamily="34" charset="0"/>
                          <a:cs typeface="Times New Roman" panose="02020603050405020304" pitchFamily="18" charset="0"/>
                        </a:rPr>
                        <a:t>Whole body movements, </a:t>
                      </a:r>
                    </a:p>
                    <a:p>
                      <a:pPr marL="342900" lvl="0" indent="-342900">
                        <a:lnSpc>
                          <a:spcPct val="115000"/>
                        </a:lnSpc>
                        <a:spcAft>
                          <a:spcPts val="0"/>
                        </a:spcAft>
                        <a:buFont typeface="Symbol" panose="05050102010706020507" pitchFamily="18" charset="2"/>
                        <a:buChar char=""/>
                      </a:pPr>
                      <a:r>
                        <a:rPr lang="en-GB" sz="1000">
                          <a:effectLst/>
                          <a:latin typeface="Calibri" panose="020F0502020204030204" pitchFamily="34" charset="0"/>
                          <a:ea typeface="Calibri" panose="020F0502020204030204" pitchFamily="34" charset="0"/>
                          <a:cs typeface="Times New Roman" panose="02020603050405020304" pitchFamily="18" charset="0"/>
                        </a:rPr>
                        <a:t>involves large muscles groups, </a:t>
                      </a:r>
                    </a:p>
                    <a:p>
                      <a:pPr marL="342900" lvl="0" indent="-342900">
                        <a:lnSpc>
                          <a:spcPct val="115000"/>
                        </a:lnSpc>
                        <a:spcAft>
                          <a:spcPts val="0"/>
                        </a:spcAft>
                        <a:buFont typeface="Symbol" panose="05050102010706020507" pitchFamily="18" charset="2"/>
                        <a:buChar char=""/>
                      </a:pPr>
                      <a:r>
                        <a:rPr lang="en-GB" sz="1000">
                          <a:effectLst/>
                          <a:latin typeface="Calibri" panose="020F0502020204030204" pitchFamily="34" charset="0"/>
                          <a:ea typeface="Calibri" panose="020F0502020204030204" pitchFamily="34" charset="0"/>
                          <a:cs typeface="Times New Roman" panose="02020603050405020304" pitchFamily="18" charset="0"/>
                        </a:rPr>
                        <a:t>Movements tend not to rely on precision and accuracy.</a:t>
                      </a:r>
                    </a:p>
                  </a:txBody>
                  <a:tcPr marL="68580" marR="68580" marT="0" marB="0"/>
                </a:tc>
                <a:tc>
                  <a:txBody>
                    <a:bodyPr/>
                    <a:lstStyle/>
                    <a:p>
                      <a:pPr>
                        <a:lnSpc>
                          <a:spcPct val="115000"/>
                        </a:lnSpc>
                        <a:spcAft>
                          <a:spcPts val="0"/>
                        </a:spcAft>
                      </a:pPr>
                      <a:r>
                        <a:rPr lang="en-GB" sz="1000" dirty="0">
                          <a:effectLst/>
                          <a:latin typeface="Calibri" panose="020F0502020204030204" pitchFamily="34" charset="0"/>
                          <a:ea typeface="Calibri" panose="020F0502020204030204" pitchFamily="34" charset="0"/>
                          <a:cs typeface="Times New Roman" panose="02020603050405020304" pitchFamily="18" charset="0"/>
                        </a:rPr>
                        <a:t>Tackle (rugby)</a:t>
                      </a:r>
                    </a:p>
                  </a:txBody>
                  <a:tcPr marL="68580" marR="68580" marT="0" marB="0"/>
                </a:tc>
                <a:extLst>
                  <a:ext uri="{0D108BD9-81ED-4DB2-BD59-A6C34878D82A}">
                    <a16:rowId xmlns:a16="http://schemas.microsoft.com/office/drawing/2014/main" val="1363943799"/>
                  </a:ext>
                </a:extLst>
              </a:tr>
              <a:tr h="370840">
                <a:tc>
                  <a:txBody>
                    <a:bodyPr/>
                    <a:lstStyle/>
                    <a:p>
                      <a:pPr>
                        <a:lnSpc>
                          <a:spcPct val="115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Fine Skill</a:t>
                      </a:r>
                    </a:p>
                    <a:p>
                      <a:pPr>
                        <a:lnSpc>
                          <a:spcPct val="115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p>
                      <a:pPr>
                        <a:lnSpc>
                          <a:spcPct val="115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marL="342900" lvl="0" indent="-342900">
                        <a:lnSpc>
                          <a:spcPct val="115000"/>
                        </a:lnSpc>
                        <a:spcAft>
                          <a:spcPts val="0"/>
                        </a:spcAft>
                        <a:buFont typeface="Symbol" panose="05050102010706020507" pitchFamily="18" charset="2"/>
                        <a:buChar char=""/>
                      </a:pPr>
                      <a:r>
                        <a:rPr lang="en-GB" sz="1000">
                          <a:effectLst/>
                          <a:latin typeface="Calibri" panose="020F0502020204030204" pitchFamily="34" charset="0"/>
                          <a:ea typeface="Calibri" panose="020F0502020204030204" pitchFamily="34" charset="0"/>
                          <a:cs typeface="Times New Roman" panose="02020603050405020304" pitchFamily="18" charset="0"/>
                        </a:rPr>
                        <a:t>Small, precise movements, </a:t>
                      </a:r>
                    </a:p>
                    <a:p>
                      <a:pPr marL="342900" lvl="0" indent="-342900">
                        <a:lnSpc>
                          <a:spcPct val="115000"/>
                        </a:lnSpc>
                        <a:spcAft>
                          <a:spcPts val="0"/>
                        </a:spcAft>
                        <a:buFont typeface="Symbol" panose="05050102010706020507" pitchFamily="18" charset="2"/>
                        <a:buChar char=""/>
                      </a:pPr>
                      <a:r>
                        <a:rPr lang="en-GB" sz="1000">
                          <a:effectLst/>
                          <a:latin typeface="Calibri" panose="020F0502020204030204" pitchFamily="34" charset="0"/>
                          <a:ea typeface="Calibri" panose="020F0502020204030204" pitchFamily="34" charset="0"/>
                          <a:cs typeface="Times New Roman" panose="02020603050405020304" pitchFamily="18" charset="0"/>
                        </a:rPr>
                        <a:t>involves the use of small muscle groups, </a:t>
                      </a:r>
                    </a:p>
                    <a:p>
                      <a:pPr marL="342900" lvl="0" indent="-342900">
                        <a:lnSpc>
                          <a:spcPct val="115000"/>
                        </a:lnSpc>
                        <a:spcAft>
                          <a:spcPts val="0"/>
                        </a:spcAft>
                        <a:buFont typeface="Symbol" panose="05050102010706020507" pitchFamily="18" charset="2"/>
                        <a:buChar char=""/>
                      </a:pPr>
                      <a:r>
                        <a:rPr lang="en-GB" sz="1000">
                          <a:effectLst/>
                          <a:latin typeface="Calibri" panose="020F0502020204030204" pitchFamily="34" charset="0"/>
                          <a:ea typeface="Calibri" panose="020F0502020204030204" pitchFamily="34" charset="0"/>
                          <a:cs typeface="Times New Roman" panose="02020603050405020304" pitchFamily="18" charset="0"/>
                        </a:rPr>
                        <a:t>Movements tend to involve precision and accuracy.</a:t>
                      </a:r>
                    </a:p>
                  </a:txBody>
                  <a:tcPr marL="68580" marR="68580" marT="0" marB="0"/>
                </a:tc>
                <a:tc>
                  <a:txBody>
                    <a:bodyPr/>
                    <a:lstStyle/>
                    <a:p>
                      <a:pPr>
                        <a:lnSpc>
                          <a:spcPct val="115000"/>
                        </a:lnSpc>
                        <a:spcAft>
                          <a:spcPts val="0"/>
                        </a:spcAft>
                      </a:pPr>
                      <a:r>
                        <a:rPr lang="en-GB" sz="1000" dirty="0">
                          <a:effectLst/>
                          <a:latin typeface="Calibri" panose="020F0502020204030204" pitchFamily="34" charset="0"/>
                          <a:ea typeface="Calibri" panose="020F0502020204030204" pitchFamily="34" charset="0"/>
                          <a:cs typeface="Times New Roman" panose="02020603050405020304" pitchFamily="18" charset="0"/>
                        </a:rPr>
                        <a:t>Net shot (badminton)</a:t>
                      </a:r>
                    </a:p>
                  </a:txBody>
                  <a:tcPr marL="68580" marR="68580" marT="0" marB="0"/>
                </a:tc>
                <a:extLst>
                  <a:ext uri="{0D108BD9-81ED-4DB2-BD59-A6C34878D82A}">
                    <a16:rowId xmlns:a16="http://schemas.microsoft.com/office/drawing/2014/main" val="1080713292"/>
                  </a:ext>
                </a:extLst>
              </a:tr>
            </a:tbl>
          </a:graphicData>
        </a:graphic>
      </p:graphicFrame>
      <p:graphicFrame>
        <p:nvGraphicFramePr>
          <p:cNvPr id="6" name="Table 5">
            <a:extLst>
              <a:ext uri="{FF2B5EF4-FFF2-40B4-BE49-F238E27FC236}">
                <a16:creationId xmlns:a16="http://schemas.microsoft.com/office/drawing/2014/main" id="{0CEB6EE1-B89D-4E79-B3FC-BC0AE0AE70C4}"/>
              </a:ext>
            </a:extLst>
          </p:cNvPr>
          <p:cNvGraphicFramePr>
            <a:graphicFrameLocks noGrp="1"/>
          </p:cNvGraphicFramePr>
          <p:nvPr>
            <p:extLst>
              <p:ext uri="{D42A27DB-BD31-4B8C-83A1-F6EECF244321}">
                <p14:modId xmlns:p14="http://schemas.microsoft.com/office/powerpoint/2010/main" val="3804879251"/>
              </p:ext>
            </p:extLst>
          </p:nvPr>
        </p:nvGraphicFramePr>
        <p:xfrm>
          <a:off x="7752522" y="2928731"/>
          <a:ext cx="4439478" cy="1341120"/>
        </p:xfrm>
        <a:graphic>
          <a:graphicData uri="http://schemas.openxmlformats.org/drawingml/2006/table">
            <a:tbl>
              <a:tblPr firstRow="1" bandRow="1">
                <a:tableStyleId>{073A0DAA-6AF3-43AB-8588-CEC1D06C72B9}</a:tableStyleId>
              </a:tblPr>
              <a:tblGrid>
                <a:gridCol w="688019">
                  <a:extLst>
                    <a:ext uri="{9D8B030D-6E8A-4147-A177-3AD203B41FA5}">
                      <a16:colId xmlns:a16="http://schemas.microsoft.com/office/drawing/2014/main" val="2509756712"/>
                    </a:ext>
                  </a:extLst>
                </a:gridCol>
                <a:gridCol w="3751459">
                  <a:extLst>
                    <a:ext uri="{9D8B030D-6E8A-4147-A177-3AD203B41FA5}">
                      <a16:colId xmlns:a16="http://schemas.microsoft.com/office/drawing/2014/main" val="3858383797"/>
                    </a:ext>
                  </a:extLst>
                </a:gridCol>
              </a:tblGrid>
              <a:tr h="388432">
                <a:tc>
                  <a:txBody>
                    <a:bodyPr/>
                    <a:lstStyle/>
                    <a:p>
                      <a:r>
                        <a:rPr lang="en-GB" sz="1000" dirty="0"/>
                        <a:t>Key Word</a:t>
                      </a:r>
                    </a:p>
                  </a:txBody>
                  <a:tcPr/>
                </a:tc>
                <a:tc>
                  <a:txBody>
                    <a:bodyPr/>
                    <a:lstStyle/>
                    <a:p>
                      <a:r>
                        <a:rPr lang="en-GB" sz="1000" dirty="0"/>
                        <a:t>Definition</a:t>
                      </a:r>
                    </a:p>
                  </a:txBody>
                  <a:tcPr/>
                </a:tc>
                <a:extLst>
                  <a:ext uri="{0D108BD9-81ED-4DB2-BD59-A6C34878D82A}">
                    <a16:rowId xmlns:a16="http://schemas.microsoft.com/office/drawing/2014/main" val="1547227517"/>
                  </a:ext>
                </a:extLst>
              </a:tr>
              <a:tr h="392990">
                <a:tc>
                  <a:txBody>
                    <a:bodyPr/>
                    <a:lstStyle/>
                    <a:p>
                      <a:r>
                        <a:rPr lang="en-GB" sz="1000" dirty="0"/>
                        <a:t>Ability</a:t>
                      </a:r>
                    </a:p>
                  </a:txBody>
                  <a:tcPr/>
                </a:tc>
                <a:tc>
                  <a:txBody>
                    <a:bodyPr/>
                    <a:lstStyle/>
                    <a:p>
                      <a:r>
                        <a:rPr lang="en-GB" sz="1000" dirty="0"/>
                        <a:t>An inherited stable trait that determine an individual’s potential to learn or acquire a skill.</a:t>
                      </a:r>
                    </a:p>
                  </a:txBody>
                  <a:tcPr/>
                </a:tc>
                <a:extLst>
                  <a:ext uri="{0D108BD9-81ED-4DB2-BD59-A6C34878D82A}">
                    <a16:rowId xmlns:a16="http://schemas.microsoft.com/office/drawing/2014/main" val="971265039"/>
                  </a:ext>
                </a:extLst>
              </a:tr>
              <a:tr h="544141">
                <a:tc>
                  <a:txBody>
                    <a:bodyPr/>
                    <a:lstStyle/>
                    <a:p>
                      <a:r>
                        <a:rPr lang="en-GB" sz="1000" dirty="0"/>
                        <a:t>Skill</a:t>
                      </a:r>
                    </a:p>
                  </a:txBody>
                  <a:tcPr/>
                </a:tc>
                <a:tc>
                  <a:txBody>
                    <a:bodyPr/>
                    <a:lstStyle/>
                    <a:p>
                      <a:r>
                        <a:rPr lang="en-GB" sz="1000" dirty="0"/>
                        <a:t>A learned action or behaviour with intention of bringing about expected results, with maximum certainty and minimum outlay of time and energy. </a:t>
                      </a:r>
                    </a:p>
                  </a:txBody>
                  <a:tcPr/>
                </a:tc>
                <a:extLst>
                  <a:ext uri="{0D108BD9-81ED-4DB2-BD59-A6C34878D82A}">
                    <a16:rowId xmlns:a16="http://schemas.microsoft.com/office/drawing/2014/main" val="504275676"/>
                  </a:ext>
                </a:extLst>
              </a:tr>
            </a:tbl>
          </a:graphicData>
        </a:graphic>
      </p:graphicFrame>
      <p:sp>
        <p:nvSpPr>
          <p:cNvPr id="3" name="Rectangle 2">
            <a:extLst>
              <a:ext uri="{FF2B5EF4-FFF2-40B4-BE49-F238E27FC236}">
                <a16:creationId xmlns:a16="http://schemas.microsoft.com/office/drawing/2014/main" id="{EA994DC1-C0B6-4FB8-9C9B-CD4BEE8BF4DD}"/>
              </a:ext>
            </a:extLst>
          </p:cNvPr>
          <p:cNvSpPr/>
          <p:nvPr/>
        </p:nvSpPr>
        <p:spPr>
          <a:xfrm>
            <a:off x="543339" y="365125"/>
            <a:ext cx="4850296" cy="6155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Skills and Ability</a:t>
            </a:r>
          </a:p>
        </p:txBody>
      </p:sp>
    </p:spTree>
    <p:extLst>
      <p:ext uri="{BB962C8B-B14F-4D97-AF65-F5344CB8AC3E}">
        <p14:creationId xmlns:p14="http://schemas.microsoft.com/office/powerpoint/2010/main" val="3339121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87EF3-F7D6-4C6F-B5D4-906962614B71}"/>
              </a:ext>
            </a:extLst>
          </p:cNvPr>
          <p:cNvSpPr>
            <a:spLocks noGrp="1"/>
          </p:cNvSpPr>
          <p:nvPr>
            <p:ph type="title"/>
          </p:nvPr>
        </p:nvSpPr>
        <p:spPr/>
        <p:txBody>
          <a:bodyPr/>
          <a:lstStyle/>
          <a:p>
            <a:r>
              <a:rPr lang="en-GB" dirty="0"/>
              <a:t>Social Groupings</a:t>
            </a:r>
          </a:p>
        </p:txBody>
      </p:sp>
      <p:sp>
        <p:nvSpPr>
          <p:cNvPr id="3" name="Content Placeholder 2">
            <a:extLst>
              <a:ext uri="{FF2B5EF4-FFF2-40B4-BE49-F238E27FC236}">
                <a16:creationId xmlns:a16="http://schemas.microsoft.com/office/drawing/2014/main" id="{4934407E-6BBC-471D-AB82-534EBBA89EB5}"/>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325760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79818-5291-4FB3-B038-F3EE24E8EC2C}"/>
              </a:ext>
            </a:extLst>
          </p:cNvPr>
          <p:cNvSpPr>
            <a:spLocks noGrp="1"/>
          </p:cNvSpPr>
          <p:nvPr>
            <p:ph type="title"/>
          </p:nvPr>
        </p:nvSpPr>
        <p:spPr/>
        <p:txBody>
          <a:bodyPr/>
          <a:lstStyle/>
          <a:p>
            <a:endParaRPr lang="en-GB"/>
          </a:p>
        </p:txBody>
      </p:sp>
      <p:graphicFrame>
        <p:nvGraphicFramePr>
          <p:cNvPr id="4" name="Content Placeholder 3">
            <a:extLst>
              <a:ext uri="{FF2B5EF4-FFF2-40B4-BE49-F238E27FC236}">
                <a16:creationId xmlns:a16="http://schemas.microsoft.com/office/drawing/2014/main" id="{0E2A96D3-3063-427E-9276-AA587B10B3F9}"/>
              </a:ext>
            </a:extLst>
          </p:cNvPr>
          <p:cNvGraphicFramePr>
            <a:graphicFrameLocks noGrp="1"/>
          </p:cNvGraphicFramePr>
          <p:nvPr>
            <p:ph idx="1"/>
            <p:extLst>
              <p:ext uri="{D42A27DB-BD31-4B8C-83A1-F6EECF244321}">
                <p14:modId xmlns:p14="http://schemas.microsoft.com/office/powerpoint/2010/main" val="1556516511"/>
              </p:ext>
            </p:extLst>
          </p:nvPr>
        </p:nvGraphicFramePr>
        <p:xfrm>
          <a:off x="-2" y="119269"/>
          <a:ext cx="12059480" cy="6772835"/>
        </p:xfrm>
        <a:graphic>
          <a:graphicData uri="http://schemas.openxmlformats.org/drawingml/2006/table">
            <a:tbl>
              <a:tblPr firstRow="1" bandRow="1">
                <a:tableStyleId>{073A0DAA-6AF3-43AB-8588-CEC1D06C72B9}</a:tableStyleId>
              </a:tblPr>
              <a:tblGrid>
                <a:gridCol w="1224681">
                  <a:extLst>
                    <a:ext uri="{9D8B030D-6E8A-4147-A177-3AD203B41FA5}">
                      <a16:colId xmlns:a16="http://schemas.microsoft.com/office/drawing/2014/main" val="3306862544"/>
                    </a:ext>
                  </a:extLst>
                </a:gridCol>
                <a:gridCol w="2319684">
                  <a:extLst>
                    <a:ext uri="{9D8B030D-6E8A-4147-A177-3AD203B41FA5}">
                      <a16:colId xmlns:a16="http://schemas.microsoft.com/office/drawing/2014/main" val="1112764028"/>
                    </a:ext>
                  </a:extLst>
                </a:gridCol>
                <a:gridCol w="2478172">
                  <a:extLst>
                    <a:ext uri="{9D8B030D-6E8A-4147-A177-3AD203B41FA5}">
                      <a16:colId xmlns:a16="http://schemas.microsoft.com/office/drawing/2014/main" val="1614001440"/>
                    </a:ext>
                  </a:extLst>
                </a:gridCol>
                <a:gridCol w="2146789">
                  <a:extLst>
                    <a:ext uri="{9D8B030D-6E8A-4147-A177-3AD203B41FA5}">
                      <a16:colId xmlns:a16="http://schemas.microsoft.com/office/drawing/2014/main" val="345445319"/>
                    </a:ext>
                  </a:extLst>
                </a:gridCol>
                <a:gridCol w="2002709">
                  <a:extLst>
                    <a:ext uri="{9D8B030D-6E8A-4147-A177-3AD203B41FA5}">
                      <a16:colId xmlns:a16="http://schemas.microsoft.com/office/drawing/2014/main" val="821504112"/>
                    </a:ext>
                  </a:extLst>
                </a:gridCol>
                <a:gridCol w="1887445">
                  <a:extLst>
                    <a:ext uri="{9D8B030D-6E8A-4147-A177-3AD203B41FA5}">
                      <a16:colId xmlns:a16="http://schemas.microsoft.com/office/drawing/2014/main" val="2655660806"/>
                    </a:ext>
                  </a:extLst>
                </a:gridCol>
              </a:tblGrid>
              <a:tr h="161629">
                <a:tc>
                  <a:txBody>
                    <a:bodyPr/>
                    <a:lstStyle/>
                    <a:p>
                      <a:pPr algn="ctr">
                        <a:lnSpc>
                          <a:spcPct val="115000"/>
                        </a:lnSpc>
                        <a:spcAft>
                          <a:spcPts val="0"/>
                        </a:spcAft>
                      </a:pPr>
                      <a:r>
                        <a:rPr lang="en-GB" sz="10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000">
                          <a:effectLst/>
                        </a:rPr>
                        <a:t>Gender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000">
                          <a:effectLst/>
                        </a:rPr>
                        <a:t>Religion/race/culture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000">
                          <a:effectLst/>
                        </a:rPr>
                        <a:t>Age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000">
                          <a:effectLst/>
                        </a:rPr>
                        <a:t>Family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000">
                          <a:effectLst/>
                        </a:rPr>
                        <a:t>Disability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88425651"/>
                  </a:ext>
                </a:extLst>
              </a:tr>
              <a:tr h="678806">
                <a:tc>
                  <a:txBody>
                    <a:bodyPr/>
                    <a:lstStyle/>
                    <a:p>
                      <a:pPr algn="ctr">
                        <a:lnSpc>
                          <a:spcPct val="115000"/>
                        </a:lnSpc>
                        <a:spcAft>
                          <a:spcPts val="0"/>
                        </a:spcAft>
                      </a:pPr>
                      <a:endParaRPr lang="en-GB" sz="800" dirty="0">
                        <a:effectLst/>
                      </a:endParaRPr>
                    </a:p>
                    <a:p>
                      <a:pPr algn="ctr">
                        <a:lnSpc>
                          <a:spcPct val="115000"/>
                        </a:lnSpc>
                        <a:spcAft>
                          <a:spcPts val="0"/>
                        </a:spcAft>
                      </a:pPr>
                      <a:endParaRPr lang="en-GB" sz="800">
                        <a:effectLst/>
                      </a:endParaRPr>
                    </a:p>
                    <a:p>
                      <a:pPr algn="ctr">
                        <a:lnSpc>
                          <a:spcPct val="115000"/>
                        </a:lnSpc>
                        <a:spcAft>
                          <a:spcPts val="0"/>
                        </a:spcAft>
                      </a:pPr>
                      <a:r>
                        <a:rPr lang="en-GB" sz="800">
                          <a:effectLst/>
                        </a:rPr>
                        <a:t>Attitudes</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The activities that men and women take part in can be affected by how they view those activities, e.g. women might be less likely to take part in rugby if they view it as masculine.</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Racial discrimination in some sports still exists which may be an inhibiting factor to some races’ involvement in that sport.</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Some elderly people do not consider it appropriate to take part in physical activity.</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People are influenced by others’ attitudes. If a parent has a negative attitude towards sport, it is likely to be an attitude that a child holds when they grow up.</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Some disabled people may not feel that they are capable of being physically active.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73580057"/>
                  </a:ext>
                </a:extLst>
              </a:tr>
              <a:tr h="923360">
                <a:tc>
                  <a:txBody>
                    <a:bodyPr/>
                    <a:lstStyle/>
                    <a:p>
                      <a:pPr algn="ctr">
                        <a:lnSpc>
                          <a:spcPct val="115000"/>
                        </a:lnSpc>
                        <a:spcAft>
                          <a:spcPts val="0"/>
                        </a:spcAft>
                      </a:pPr>
                      <a:r>
                        <a:rPr lang="en-GB" sz="800" dirty="0">
                          <a:effectLst/>
                        </a:rPr>
                        <a:t>Role models</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The lack of female role models has a negative impact on participation.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Sport has seen an increase in role models from diverse backgrounds, which increases participation in those sports. However, some sports have fewer role models, e.g. there are few black swimmers.</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Most role models are young which can have a negative impact on elderly participation.</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Members of your family can be seen as role models and encourage certain behaviours such as participation in sport.</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Some sports have a lack of disabled role models; however, recent Paralympic Games have increased the number of disabled role models which has driven up participation rates.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84612738"/>
                  </a:ext>
                </a:extLst>
              </a:tr>
              <a:tr h="541440">
                <a:tc>
                  <a:txBody>
                    <a:bodyPr/>
                    <a:lstStyle/>
                    <a:p>
                      <a:pPr algn="ctr">
                        <a:lnSpc>
                          <a:spcPct val="115000"/>
                        </a:lnSpc>
                        <a:spcAft>
                          <a:spcPts val="0"/>
                        </a:spcAft>
                      </a:pPr>
                      <a:r>
                        <a:rPr lang="en-GB" sz="800">
                          <a:effectLst/>
                        </a:rPr>
                        <a:t>Accessibility</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There may be a lack of opportunity for some females to access certain sports, such as female rugby teams.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Restrictions, such as not being allowed to drive on the Jewish Sabbath, can impact on participation in sport on religious days.</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It can be harder for elderly people to access facilities if they are unable to walk / take public transport.</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Family members can provide transport for each other in order to increase the accessibility to training and matches.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Some facilities do not have the provisions required by disabled individuals.</a:t>
                      </a:r>
                    </a:p>
                    <a:p>
                      <a:pPr algn="ctr">
                        <a:lnSpc>
                          <a:spcPct val="115000"/>
                        </a:lnSpc>
                        <a:spcAft>
                          <a:spcPts val="0"/>
                        </a:spcAft>
                      </a:pPr>
                      <a:r>
                        <a:rPr lang="en-GB" sz="800">
                          <a:effectLst/>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35852836"/>
                  </a:ext>
                </a:extLst>
              </a:tr>
              <a:tr h="404074">
                <a:tc>
                  <a:txBody>
                    <a:bodyPr/>
                    <a:lstStyle/>
                    <a:p>
                      <a:pPr algn="ctr">
                        <a:lnSpc>
                          <a:spcPct val="115000"/>
                        </a:lnSpc>
                        <a:spcAft>
                          <a:spcPts val="0"/>
                        </a:spcAft>
                      </a:pPr>
                      <a:r>
                        <a:rPr lang="en-GB" sz="800">
                          <a:effectLst/>
                        </a:rPr>
                        <a:t>Media coverage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Female sport receives less media coverage, which negatively impacts on participation.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Sports that do not receive media coverage will be disadvantaged and may impact participation rates of all groups.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Most media coverage focuses on young professional athletes which may discourage older individuals from participating.</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Disabled sport receives less media coverage which negatively impacts on participation.</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65589738"/>
                  </a:ext>
                </a:extLst>
              </a:tr>
              <a:tr h="678806">
                <a:tc>
                  <a:txBody>
                    <a:bodyPr/>
                    <a:lstStyle/>
                    <a:p>
                      <a:pPr algn="ctr">
                        <a:lnSpc>
                          <a:spcPct val="115000"/>
                        </a:lnSpc>
                        <a:spcAft>
                          <a:spcPts val="0"/>
                        </a:spcAft>
                      </a:pPr>
                      <a:r>
                        <a:rPr lang="en-GB" sz="800" dirty="0">
                          <a:effectLst/>
                        </a:rPr>
                        <a:t>Stereotyping</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Gender stereotyping still exists with some sports, such as boxing, considered masculine. However, with an increase in female role models and media coverage in these sports, this is continuing to improve.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The stereotypical idea that some races are suited to certain sports can prevent people from trying different sports.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Stereotypes about activities which are appropriate for elderly people may prevent them from being active.</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Stereotypes about what sports are appropriate for disabled athletes may prevent them from taking part in physical activity.</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40324102"/>
                  </a:ext>
                </a:extLst>
              </a:tr>
              <a:tr h="496172">
                <a:tc>
                  <a:txBody>
                    <a:bodyPr/>
                    <a:lstStyle/>
                    <a:p>
                      <a:pPr algn="ctr">
                        <a:lnSpc>
                          <a:spcPct val="115000"/>
                        </a:lnSpc>
                        <a:spcAft>
                          <a:spcPts val="0"/>
                        </a:spcAft>
                      </a:pPr>
                      <a:r>
                        <a:rPr lang="en-GB" sz="800">
                          <a:effectLst/>
                        </a:rPr>
                        <a:t>Culture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Traditional views, such as women having to wear certain clothing, can restrict participation in some sports.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Families create a culture which either encourages or discourages other family members from being physically active.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51333093"/>
                  </a:ext>
                </a:extLst>
              </a:tr>
              <a:tr h="816172">
                <a:tc>
                  <a:txBody>
                    <a:bodyPr/>
                    <a:lstStyle/>
                    <a:p>
                      <a:pPr algn="ctr">
                        <a:lnSpc>
                          <a:spcPct val="115000"/>
                        </a:lnSpc>
                        <a:spcAft>
                          <a:spcPts val="0"/>
                        </a:spcAft>
                      </a:pPr>
                      <a:r>
                        <a:rPr lang="en-GB" sz="800">
                          <a:effectLst/>
                        </a:rPr>
                        <a:t>Family commitments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In modern times, the family dynamic has changed and as a result women have more opportunities to be physically active, beyond their role as mothers.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Some cultures value spending time with the family very highly. As a result, there is likely less time available to be physically active.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Older individuals may have more commitments, such as looking after children, which restricts participation.</a:t>
                      </a:r>
                    </a:p>
                    <a:p>
                      <a:pPr algn="ctr">
                        <a:lnSpc>
                          <a:spcPct val="115000"/>
                        </a:lnSpc>
                        <a:spcAft>
                          <a:spcPts val="0"/>
                        </a:spcAft>
                      </a:pPr>
                      <a:r>
                        <a:rPr lang="en-GB" sz="800" dirty="0">
                          <a:effectLst/>
                        </a:rPr>
                        <a:t>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Parents may not have enough time to be physically active due to the need to look after their children. Additionally, other family commitments may stop parents being able to take their children to training.</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Some disabled individuals may require assistance from their family in order to allow them to participate in physical activities.</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50493486"/>
                  </a:ext>
                </a:extLst>
              </a:tr>
              <a:tr h="596585">
                <a:tc>
                  <a:txBody>
                    <a:bodyPr/>
                    <a:lstStyle/>
                    <a:p>
                      <a:pPr algn="ctr">
                        <a:lnSpc>
                          <a:spcPct val="115000"/>
                        </a:lnSpc>
                        <a:spcAft>
                          <a:spcPts val="0"/>
                        </a:spcAft>
                      </a:pPr>
                      <a:r>
                        <a:rPr lang="en-GB" sz="800" dirty="0">
                          <a:effectLst/>
                        </a:rPr>
                        <a:t>Leisure time</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In the past, women generally had less free time due to family commitments, but this has now changed and women are able to participate as much as men.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Some individuals may have less leisure time to take part in physical activity due to religious commitments, such as attending services and prayer.</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The young and old are likely to have more free time than middle-aged working adults.</a:t>
                      </a:r>
                    </a:p>
                    <a:p>
                      <a:pPr algn="ctr">
                        <a:lnSpc>
                          <a:spcPct val="115000"/>
                        </a:lnSpc>
                        <a:spcAft>
                          <a:spcPts val="0"/>
                        </a:spcAft>
                      </a:pPr>
                      <a:r>
                        <a:rPr lang="en-GB" sz="800">
                          <a:effectLst/>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Different members of the family will have different amounts of leisure time which will influence their engagement. Working parents will have less time.</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A disabled athlete’s leisure time may depend on their family, especially if they require full support to participate.</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02932732"/>
                  </a:ext>
                </a:extLst>
              </a:tr>
              <a:tr h="404074">
                <a:tc>
                  <a:txBody>
                    <a:bodyPr/>
                    <a:lstStyle/>
                    <a:p>
                      <a:pPr algn="ctr">
                        <a:lnSpc>
                          <a:spcPct val="115000"/>
                        </a:lnSpc>
                        <a:spcAft>
                          <a:spcPts val="0"/>
                        </a:spcAft>
                      </a:pPr>
                      <a:r>
                        <a:rPr lang="en-GB" sz="800" dirty="0">
                          <a:effectLst/>
                        </a:rPr>
                        <a:t>Education</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The compulsory inclusion of Physical Education in the National Curriculum in schools means both genders are exposed to physical activity.</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Families can educate each other about the benefits of physical activity, which increases participation.</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If people are educated about disabled sport, they will be more likely to take part.</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11281996"/>
                  </a:ext>
                </a:extLst>
              </a:tr>
              <a:tr h="541440">
                <a:tc>
                  <a:txBody>
                    <a:bodyPr/>
                    <a:lstStyle/>
                    <a:p>
                      <a:pPr algn="ctr">
                        <a:lnSpc>
                          <a:spcPct val="115000"/>
                        </a:lnSpc>
                        <a:spcAft>
                          <a:spcPts val="0"/>
                        </a:spcAft>
                      </a:pPr>
                      <a:r>
                        <a:rPr lang="en-GB" sz="800">
                          <a:effectLst/>
                        </a:rPr>
                        <a:t>Disposable income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The wage gap between men and women is no longer as prominent, providing women with greater opportunities to take part in physical activity.</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Young people may not have enough money to pay membership fees for gyms or registration fees for teams.</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Different members of the family will have different amounts of disposable income which will influence their engagement.</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If a disabled person is unable to work, they may not have the disposable income to participate in sport.</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58295988"/>
                  </a:ext>
                </a:extLst>
              </a:tr>
              <a:tr h="496172">
                <a:tc>
                  <a:txBody>
                    <a:bodyPr/>
                    <a:lstStyle/>
                    <a:p>
                      <a:pPr algn="ctr">
                        <a:lnSpc>
                          <a:spcPct val="115000"/>
                        </a:lnSpc>
                        <a:spcAft>
                          <a:spcPts val="0"/>
                        </a:spcAft>
                      </a:pPr>
                      <a:r>
                        <a:rPr lang="en-GB" sz="800">
                          <a:effectLst/>
                        </a:rPr>
                        <a:t>Adaptability</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a:effectLst/>
                        </a:rPr>
                        <a:t>Some sports make rule changes to accommodate religious practices, such as Muslim women being allowed to cover their heads when playing football.</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Sports can be adapted in order to make them suitable for young and elderly athletes.</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800" dirty="0">
                          <a:effectLst/>
                        </a:rPr>
                        <a:t>Sports can be adapted in order to make them suitable for disabled athletes.</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54241181"/>
                  </a:ext>
                </a:extLst>
              </a:tr>
            </a:tbl>
          </a:graphicData>
        </a:graphic>
      </p:graphicFrame>
      <p:sp>
        <p:nvSpPr>
          <p:cNvPr id="3" name="Rectangle 2">
            <a:extLst>
              <a:ext uri="{FF2B5EF4-FFF2-40B4-BE49-F238E27FC236}">
                <a16:creationId xmlns:a16="http://schemas.microsoft.com/office/drawing/2014/main" id="{6CDFA40D-F145-4DDC-8A2D-D97F28580454}"/>
              </a:ext>
            </a:extLst>
          </p:cNvPr>
          <p:cNvSpPr/>
          <p:nvPr/>
        </p:nvSpPr>
        <p:spPr>
          <a:xfrm>
            <a:off x="0" y="93455"/>
            <a:ext cx="1245704" cy="54333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Social Groups</a:t>
            </a:r>
          </a:p>
        </p:txBody>
      </p:sp>
    </p:spTree>
    <p:extLst>
      <p:ext uri="{BB962C8B-B14F-4D97-AF65-F5344CB8AC3E}">
        <p14:creationId xmlns:p14="http://schemas.microsoft.com/office/powerpoint/2010/main" val="5852397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TotalTime>
  <Words>1881</Words>
  <Application>Microsoft Office PowerPoint</Application>
  <PresentationFormat>Widescreen</PresentationFormat>
  <Paragraphs>265</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Calibri Light</vt:lpstr>
      <vt:lpstr>Symbol</vt:lpstr>
      <vt:lpstr>Times New Roman</vt:lpstr>
      <vt:lpstr>Office Theme</vt:lpstr>
      <vt:lpstr> Durrington High School Physical Education Knowledge Organisers </vt:lpstr>
      <vt:lpstr>PowerPoint Presentation</vt:lpstr>
      <vt:lpstr>Skills</vt:lpstr>
      <vt:lpstr>PowerPoint Presentation</vt:lpstr>
      <vt:lpstr>Social Groupings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 Knowledge Organisers</dc:title>
  <dc:creator>Crane, James</dc:creator>
  <cp:lastModifiedBy>Novis, Jennifer</cp:lastModifiedBy>
  <cp:revision>19</cp:revision>
  <cp:lastPrinted>2020-02-27T12:02:23Z</cp:lastPrinted>
  <dcterms:created xsi:type="dcterms:W3CDTF">2020-01-17T12:47:47Z</dcterms:created>
  <dcterms:modified xsi:type="dcterms:W3CDTF">2020-07-15T09:44:09Z</dcterms:modified>
</cp:coreProperties>
</file>