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75" autoAdjust="0"/>
    <p:restoredTop sz="94660"/>
  </p:normalViewPr>
  <p:slideViewPr>
    <p:cSldViewPr snapToGrid="0">
      <p:cViewPr>
        <p:scale>
          <a:sx n="100" d="100"/>
          <a:sy n="100" d="100"/>
        </p:scale>
        <p:origin x="4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DAEE9-CFE9-43BE-A8D3-940DA88FAE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39B1E7-DA54-411D-B2F7-E55966FF72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2B0F74-928F-4EA8-AE8F-2B7996757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B23DD-E7B6-4FE2-87B6-2DD8A65350BC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53A124-8039-43AE-9160-880E5F174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E0DE1A-FD0D-4B7E-BCFD-69ACFEBBD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0DA1-8A21-4EDA-8272-1A0353B01D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3165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A9DE59-1D1B-459D-B168-F391877E0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DFC157-43B4-4E60-88DA-A81B73B827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6DB41E-ACCE-44CE-A42A-F63875909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B23DD-E7B6-4FE2-87B6-2DD8A65350BC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8EB61-A06D-4D41-A63A-B7FCBE30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BF1CC6-5BC2-4038-A400-1B7DD2925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0DA1-8A21-4EDA-8272-1A0353B01D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7817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809DF3E-7D14-479A-899C-2D327B7522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0D6D62-1954-4B42-926F-84E46CB60F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66E54E-60BC-4FEA-AF99-4A4E8533A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B23DD-E7B6-4FE2-87B6-2DD8A65350BC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915F74-E390-49CC-B1BB-F48E657BA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5C7461-60F2-47A3-B8BE-174719852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0DA1-8A21-4EDA-8272-1A0353B01D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694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432DC-9087-47BE-86BA-CE3671FB0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3AD156-A8F3-401D-8558-6F76652FF9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7EEC6-4E8D-4176-AAB0-D5C59D88B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B23DD-E7B6-4FE2-87B6-2DD8A65350BC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1120A3-F86B-4A66-9F30-458090F33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F087BF-8B53-48A2-B52E-AEFD8DCA5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0DA1-8A21-4EDA-8272-1A0353B01D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645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75918-7648-4742-8CBD-B5554736A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91D856-EAD3-42E3-A38E-1D1E56439B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AA18DC-3001-457C-B06F-872C5D923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B23DD-E7B6-4FE2-87B6-2DD8A65350BC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1812FC-BB1B-4BFA-8D5C-3B6927EFA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39E083-AA05-4453-83EF-3D357F559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0DA1-8A21-4EDA-8272-1A0353B01D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3362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859B9-AC3F-44CC-85AD-79C6570C08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3DAF6B-CBCE-440E-8EE5-0BF0F1D2F6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D8132A-26D4-4B8A-81E5-F2D0011389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9B5D34-BDE4-432B-A33D-7D50AAE14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B23DD-E7B6-4FE2-87B6-2DD8A65350BC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AC9CCF-FCEB-4965-B36C-D25D6E9CA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A82FA5-9E75-4AEC-9346-CBB181EC7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0DA1-8A21-4EDA-8272-1A0353B01D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2455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A6BF79-81AD-43C6-A9DD-7E34B0661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CB3466-C76F-4A7E-AA50-3A74E62A83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B2057F-6F59-4DCB-AC33-323EBE781B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FA3F96-2CF9-45C8-980F-0039A741B6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873E93-C125-4E4E-9824-1CD0B00191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CE750F6-439E-4BC5-96FD-C3EFBF4D8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B23DD-E7B6-4FE2-87B6-2DD8A65350BC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E903026-F26C-4727-8E25-FC311DBDC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428A496-27E2-4133-80DF-3E33328F3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0DA1-8A21-4EDA-8272-1A0353B01D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9844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2BB2E-F3F7-4113-A942-4D5504C21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5F37A8-5EB2-4F4B-A58B-A489347E6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B23DD-E7B6-4FE2-87B6-2DD8A65350BC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661AAF-1131-492F-BB2C-8FDDB7CB4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D5FE2A-9530-401A-864D-61DD69F41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0DA1-8A21-4EDA-8272-1A0353B01D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8727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539367-CAB0-4CA2-9514-A4AD861DB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B23DD-E7B6-4FE2-87B6-2DD8A65350BC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23F831-F1D2-4D21-92FE-8D8AE6F84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ED5CEE-2E33-4389-8014-A8AB63518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0DA1-8A21-4EDA-8272-1A0353B01D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6316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BE449-8FCB-4834-A5BB-619FB6A81C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279FE5-9F57-4F3C-A791-89E955B9B4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E1D548-EC2A-4701-B84A-62302EA8BF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51B187-E8E3-485A-AB0C-C1C45263A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B23DD-E7B6-4FE2-87B6-2DD8A65350BC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C31F1D-40EF-451F-A726-03522C806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97B782-30B2-44BD-BD39-E6125F9FE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0DA1-8A21-4EDA-8272-1A0353B01D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316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05D1F-D82E-45FA-B9DF-96352B6DA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CD726D-6DDE-40B6-AE41-B2A98FC09E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94DF88-1433-4045-BA33-A11D8351F1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A2B70B-ABEF-42F0-87D7-DF778C4A4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B23DD-E7B6-4FE2-87B6-2DD8A65350BC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BD7AEA-960A-442B-AD7F-750954EF2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DE893C-5C1E-4198-8F5D-1ABDA9A11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0DA1-8A21-4EDA-8272-1A0353B01D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4267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AFD2B78-E74C-4660-B56B-E085581DD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FDF144-E0CD-47FB-8634-2AEFB8B17F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94238D-59FF-4A3D-9939-444F5CA56C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AB23DD-E7B6-4FE2-87B6-2DD8A65350BC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ECCAD2-DB38-4D25-9C43-82ADE2A37B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C6D3F2-7DF7-406A-9B82-1570A2BEDE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00DA1-8A21-4EDA-8272-1A0353B01D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1377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BF0C71B-8A50-4CF1-9DF2-FD010E1367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8864712"/>
              </p:ext>
            </p:extLst>
          </p:nvPr>
        </p:nvGraphicFramePr>
        <p:xfrm>
          <a:off x="198783" y="94270"/>
          <a:ext cx="6612834" cy="397054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54610">
                  <a:extLst>
                    <a:ext uri="{9D8B030D-6E8A-4147-A177-3AD203B41FA5}">
                      <a16:colId xmlns:a16="http://schemas.microsoft.com/office/drawing/2014/main" val="2061075690"/>
                    </a:ext>
                  </a:extLst>
                </a:gridCol>
                <a:gridCol w="2725175">
                  <a:extLst>
                    <a:ext uri="{9D8B030D-6E8A-4147-A177-3AD203B41FA5}">
                      <a16:colId xmlns:a16="http://schemas.microsoft.com/office/drawing/2014/main" val="970816747"/>
                    </a:ext>
                  </a:extLst>
                </a:gridCol>
                <a:gridCol w="2633049">
                  <a:extLst>
                    <a:ext uri="{9D8B030D-6E8A-4147-A177-3AD203B41FA5}">
                      <a16:colId xmlns:a16="http://schemas.microsoft.com/office/drawing/2014/main" val="2120680918"/>
                    </a:ext>
                  </a:extLst>
                </a:gridCol>
              </a:tblGrid>
              <a:tr h="370864">
                <a:tc>
                  <a:txBody>
                    <a:bodyPr/>
                    <a:lstStyle/>
                    <a:p>
                      <a:r>
                        <a:rPr lang="en-GB" sz="1000" dirty="0"/>
                        <a:t>Health and Fitness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Definition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Benefits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9300899"/>
                  </a:ext>
                </a:extLst>
              </a:tr>
              <a:tr h="513504">
                <a:tc>
                  <a:txBody>
                    <a:bodyPr/>
                    <a:lstStyle/>
                    <a:p>
                      <a:r>
                        <a:rPr lang="en-GB" sz="1000" dirty="0"/>
                        <a:t>Health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state of complete physical, mental and social well-being, and not merely the absence of disease or infirmity 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0518235"/>
                  </a:ext>
                </a:extLst>
              </a:tr>
              <a:tr h="549983">
                <a:tc>
                  <a:txBody>
                    <a:bodyPr/>
                    <a:lstStyle/>
                    <a:p>
                      <a:r>
                        <a:rPr lang="en-GB" sz="1000" dirty="0"/>
                        <a:t>Mental Health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Cope with stresses of everyday life</a:t>
                      </a:r>
                    </a:p>
                    <a:p>
                      <a:pPr lvl="0"/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Work productively</a:t>
                      </a:r>
                    </a:p>
                    <a:p>
                      <a:pPr lvl="0"/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Contributes to community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. Reduced stress/ tension</a:t>
                      </a:r>
                    </a:p>
                    <a:p>
                      <a:r>
                        <a:rPr lang="en-GB" sz="1000" dirty="0"/>
                        <a:t>. An increase in serotonin </a:t>
                      </a:r>
                    </a:p>
                    <a:p>
                      <a:r>
                        <a:rPr lang="en-GB" sz="1000" dirty="0"/>
                        <a:t>. Greater ability to control emotions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4577162"/>
                  </a:ext>
                </a:extLst>
              </a:tr>
              <a:tr h="946580">
                <a:tc>
                  <a:txBody>
                    <a:bodyPr/>
                    <a:lstStyle/>
                    <a:p>
                      <a:r>
                        <a:rPr lang="en-GB" sz="1000" dirty="0"/>
                        <a:t>Physical Health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Body systems work well</a:t>
                      </a:r>
                    </a:p>
                    <a:p>
                      <a:pPr lvl="0"/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No illness/injury</a:t>
                      </a:r>
                    </a:p>
                    <a:p>
                      <a:pPr lvl="0"/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Can carry out everyday tasks</a:t>
                      </a:r>
                    </a:p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. Improved heart function</a:t>
                      </a:r>
                    </a:p>
                    <a:p>
                      <a:r>
                        <a:rPr lang="en-GB" sz="1000" dirty="0"/>
                        <a:t>. Improve efficiency of body systems</a:t>
                      </a:r>
                    </a:p>
                    <a:p>
                      <a:r>
                        <a:rPr lang="en-GB" sz="1000" dirty="0"/>
                        <a:t>. Reduced the risk of some illness</a:t>
                      </a:r>
                    </a:p>
                    <a:p>
                      <a:r>
                        <a:rPr lang="en-GB" sz="1000" dirty="0"/>
                        <a:t>. Ability to do everyday tasks</a:t>
                      </a:r>
                    </a:p>
                    <a:p>
                      <a:r>
                        <a:rPr lang="en-GB" sz="1000" dirty="0"/>
                        <a:t>. Avoidance of obesity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5413575"/>
                  </a:ext>
                </a:extLst>
              </a:tr>
              <a:tr h="1001489">
                <a:tc>
                  <a:txBody>
                    <a:bodyPr/>
                    <a:lstStyle/>
                    <a:p>
                      <a:r>
                        <a:rPr lang="en-GB" sz="1000" dirty="0"/>
                        <a:t>Social Health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Basic human needs met</a:t>
                      </a:r>
                    </a:p>
                    <a:p>
                      <a:pPr lvl="0"/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Has friendships and support</a:t>
                      </a:r>
                    </a:p>
                    <a:p>
                      <a:pPr lvl="0"/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Confident socially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. Meet new people</a:t>
                      </a:r>
                    </a:p>
                    <a:p>
                      <a:r>
                        <a:rPr lang="en-GB" sz="1000" dirty="0"/>
                        <a:t>. Opportunities to get together with existing friends</a:t>
                      </a:r>
                    </a:p>
                    <a:p>
                      <a:r>
                        <a:rPr lang="en-GB" sz="1000" dirty="0"/>
                        <a:t>. Improve cooperation skills</a:t>
                      </a:r>
                    </a:p>
                    <a:p>
                      <a:r>
                        <a:rPr lang="en-GB" sz="1000" dirty="0"/>
                        <a:t>. Increased social activities (reduced risk of engaging in antisocial behaviour)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9489006"/>
                  </a:ext>
                </a:extLst>
              </a:tr>
              <a:tr h="372895">
                <a:tc>
                  <a:txBody>
                    <a:bodyPr/>
                    <a:lstStyle/>
                    <a:p>
                      <a:r>
                        <a:rPr lang="en-GB" sz="1000" dirty="0"/>
                        <a:t>Fitness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ability to meet/cope with the demands of the environment.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. Improved fitness </a:t>
                      </a:r>
                    </a:p>
                    <a:p>
                      <a:r>
                        <a:rPr lang="en-GB" sz="1000" dirty="0"/>
                        <a:t>. Reduced chances of injury</a:t>
                      </a:r>
                    </a:p>
                    <a:p>
                      <a:r>
                        <a:rPr lang="en-GB" sz="1000" dirty="0"/>
                        <a:t>. Supporting physical ability to work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263577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81558FA-75A1-44CC-8130-0981DA8B37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321430"/>
              </p:ext>
            </p:extLst>
          </p:nvPr>
        </p:nvGraphicFramePr>
        <p:xfrm>
          <a:off x="198783" y="4064817"/>
          <a:ext cx="4784036" cy="155982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92018">
                  <a:extLst>
                    <a:ext uri="{9D8B030D-6E8A-4147-A177-3AD203B41FA5}">
                      <a16:colId xmlns:a16="http://schemas.microsoft.com/office/drawing/2014/main" val="3555399518"/>
                    </a:ext>
                  </a:extLst>
                </a:gridCol>
                <a:gridCol w="2392018">
                  <a:extLst>
                    <a:ext uri="{9D8B030D-6E8A-4147-A177-3AD203B41FA5}">
                      <a16:colId xmlns:a16="http://schemas.microsoft.com/office/drawing/2014/main" val="2814754995"/>
                    </a:ext>
                  </a:extLst>
                </a:gridCol>
              </a:tblGrid>
              <a:tr h="249183">
                <a:tc>
                  <a:txBody>
                    <a:bodyPr/>
                    <a:lstStyle/>
                    <a:p>
                      <a:r>
                        <a:rPr lang="en-GB" sz="1000" b="1" dirty="0"/>
                        <a:t>Sedentary Lifestyle</a:t>
                      </a:r>
                      <a:r>
                        <a:rPr lang="en-GB" sz="1000" dirty="0"/>
                        <a:t>:  Definition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Consequences of a sedentary lifestyle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4557281"/>
                  </a:ext>
                </a:extLst>
              </a:tr>
              <a:tr h="1111742">
                <a:tc>
                  <a:txBody>
                    <a:bodyPr/>
                    <a:lstStyle/>
                    <a:p>
                      <a:r>
                        <a:rPr lang="en-GB" sz="1000" dirty="0"/>
                        <a:t>A lifestyle with little or irregular physical activity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. Obesity/ excessive weight gain</a:t>
                      </a:r>
                    </a:p>
                    <a:p>
                      <a:r>
                        <a:rPr lang="en-GB" sz="1000" dirty="0"/>
                        <a:t>. Heart disease </a:t>
                      </a:r>
                    </a:p>
                    <a:p>
                      <a:r>
                        <a:rPr lang="en-GB" sz="1000" dirty="0"/>
                        <a:t>. Hypertension (high blood pressure)</a:t>
                      </a:r>
                    </a:p>
                    <a:p>
                      <a:r>
                        <a:rPr lang="en-GB" sz="1000" dirty="0"/>
                        <a:t>. Type 2 diabetes </a:t>
                      </a:r>
                    </a:p>
                    <a:p>
                      <a:r>
                        <a:rPr lang="en-GB" sz="1000" dirty="0"/>
                        <a:t>. Poor sleep</a:t>
                      </a:r>
                    </a:p>
                    <a:p>
                      <a:r>
                        <a:rPr lang="en-GB" sz="1000" dirty="0"/>
                        <a:t>. Poor self-esteem </a:t>
                      </a:r>
                    </a:p>
                    <a:p>
                      <a:r>
                        <a:rPr lang="en-GB" sz="1000" dirty="0"/>
                        <a:t>Lethargy (lacking energy)</a:t>
                      </a:r>
                    </a:p>
                    <a:p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839311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4627BE4-EDE4-48A7-A3B2-22036130D0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3553858"/>
              </p:ext>
            </p:extLst>
          </p:nvPr>
        </p:nvGraphicFramePr>
        <p:xfrm>
          <a:off x="0" y="5608320"/>
          <a:ext cx="10824844" cy="1249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608280">
                  <a:extLst>
                    <a:ext uri="{9D8B030D-6E8A-4147-A177-3AD203B41FA5}">
                      <a16:colId xmlns:a16="http://schemas.microsoft.com/office/drawing/2014/main" val="1573150928"/>
                    </a:ext>
                  </a:extLst>
                </a:gridCol>
                <a:gridCol w="2408207">
                  <a:extLst>
                    <a:ext uri="{9D8B030D-6E8A-4147-A177-3AD203B41FA5}">
                      <a16:colId xmlns:a16="http://schemas.microsoft.com/office/drawing/2014/main" val="1916248542"/>
                    </a:ext>
                  </a:extLst>
                </a:gridCol>
                <a:gridCol w="1656521">
                  <a:extLst>
                    <a:ext uri="{9D8B030D-6E8A-4147-A177-3AD203B41FA5}">
                      <a16:colId xmlns:a16="http://schemas.microsoft.com/office/drawing/2014/main" val="902380268"/>
                    </a:ext>
                  </a:extLst>
                </a:gridCol>
                <a:gridCol w="1404731">
                  <a:extLst>
                    <a:ext uri="{9D8B030D-6E8A-4147-A177-3AD203B41FA5}">
                      <a16:colId xmlns:a16="http://schemas.microsoft.com/office/drawing/2014/main" val="1425060855"/>
                    </a:ext>
                  </a:extLst>
                </a:gridCol>
                <a:gridCol w="1747105">
                  <a:extLst>
                    <a:ext uri="{9D8B030D-6E8A-4147-A177-3AD203B41FA5}">
                      <a16:colId xmlns:a16="http://schemas.microsoft.com/office/drawing/2014/main" val="42649213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Obesity Definition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Effect on performance in physical activity and sport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Impact on health (physical)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Impact on health (mental)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Impact on health (social)</a:t>
                      </a:r>
                    </a:p>
                    <a:p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0925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 term used to describe people with a large fat content, caused by an imbalance of calories consumed to energy expenditure. A body mass index (BMI) of over 30 or over 20% above standard weight for height ratio. </a:t>
                      </a:r>
                      <a:endParaRPr lang="en-GB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Limits cardiovascular endurance</a:t>
                      </a:r>
                    </a:p>
                    <a:p>
                      <a:r>
                        <a:rPr lang="en-GB" sz="1000" dirty="0"/>
                        <a:t>Limits flexibility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Limits agility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Limits speed/power</a:t>
                      </a:r>
                    </a:p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. Cancer</a:t>
                      </a:r>
                    </a:p>
                    <a:p>
                      <a:r>
                        <a:rPr lang="en-GB" sz="1000" dirty="0"/>
                        <a:t>. Heart diseases</a:t>
                      </a:r>
                    </a:p>
                    <a:p>
                      <a:r>
                        <a:rPr lang="en-GB" sz="1000" dirty="0"/>
                        <a:t>. Diabetes</a:t>
                      </a:r>
                    </a:p>
                    <a:p>
                      <a:r>
                        <a:rPr lang="en-GB" sz="1000" dirty="0"/>
                        <a:t>. High cholesterol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. Depression</a:t>
                      </a:r>
                    </a:p>
                    <a:p>
                      <a:r>
                        <a:rPr lang="en-GB" sz="1000" dirty="0"/>
                        <a:t>. Loss of confidence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. Inability to socialise </a:t>
                      </a:r>
                    </a:p>
                    <a:p>
                      <a:r>
                        <a:rPr lang="en-GB" sz="1000" dirty="0"/>
                        <a:t>. Inability to leave home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7901279"/>
                  </a:ext>
                </a:extLst>
              </a:tr>
            </a:tbl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5DB4AA9-3EB1-44D8-B24D-F93EE2BBAC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9116246"/>
              </p:ext>
            </p:extLst>
          </p:nvPr>
        </p:nvGraphicFramePr>
        <p:xfrm>
          <a:off x="7010400" y="650861"/>
          <a:ext cx="5181600" cy="190299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27200">
                  <a:extLst>
                    <a:ext uri="{9D8B030D-6E8A-4147-A177-3AD203B41FA5}">
                      <a16:colId xmlns:a16="http://schemas.microsoft.com/office/drawing/2014/main" val="899431365"/>
                    </a:ext>
                  </a:extLst>
                </a:gridCol>
                <a:gridCol w="1727200">
                  <a:extLst>
                    <a:ext uri="{9D8B030D-6E8A-4147-A177-3AD203B41FA5}">
                      <a16:colId xmlns:a16="http://schemas.microsoft.com/office/drawing/2014/main" val="2089241693"/>
                    </a:ext>
                  </a:extLst>
                </a:gridCol>
                <a:gridCol w="1727200">
                  <a:extLst>
                    <a:ext uri="{9D8B030D-6E8A-4147-A177-3AD203B41FA5}">
                      <a16:colId xmlns:a16="http://schemas.microsoft.com/office/drawing/2014/main" val="3737955214"/>
                    </a:ext>
                  </a:extLst>
                </a:gridCol>
              </a:tblGrid>
              <a:tr h="285249">
                <a:tc>
                  <a:txBody>
                    <a:bodyPr/>
                    <a:lstStyle/>
                    <a:p>
                      <a:r>
                        <a:rPr lang="en-GB" sz="1000" dirty="0"/>
                        <a:t>Ectomorph (marathon, HJ)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Endomorph (prop)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Mesomorph (sprinter)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7402291"/>
                  </a:ext>
                </a:extLst>
              </a:tr>
              <a:tr h="285249">
                <a:tc>
                  <a:txBody>
                    <a:bodyPr/>
                    <a:lstStyle/>
                    <a:p>
                      <a:r>
                        <a:rPr lang="en-GB" sz="1000" dirty="0"/>
                        <a:t>Low % of muscles mass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Low % of muscles mass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High % of muscles mass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1064765"/>
                  </a:ext>
                </a:extLst>
              </a:tr>
              <a:tr h="2852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Low % of body fat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High % of body fat</a:t>
                      </a:r>
                      <a:endParaRPr lang="en-GB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Low % of body fat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5920137"/>
                  </a:ext>
                </a:extLst>
              </a:tr>
              <a:tr h="285249">
                <a:tc>
                  <a:txBody>
                    <a:bodyPr/>
                    <a:lstStyle/>
                    <a:p>
                      <a:r>
                        <a:rPr lang="en-GB" sz="1000" dirty="0"/>
                        <a:t>Tall and thin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Pear shaped body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Wedge shaped back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2727107"/>
                  </a:ext>
                </a:extLst>
              </a:tr>
              <a:tr h="285249">
                <a:tc>
                  <a:txBody>
                    <a:bodyPr/>
                    <a:lstStyle/>
                    <a:p>
                      <a:r>
                        <a:rPr lang="en-GB" sz="1000" dirty="0"/>
                        <a:t>Narrow hips and shoulders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Narrow shoulders and broad hips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Broad shoulders and narrow hips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0744492"/>
                  </a:ext>
                </a:extLst>
              </a:tr>
              <a:tr h="32646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Long arms and legs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8393170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89A507A-E045-47DE-B512-B90FD32A66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4612662"/>
              </p:ext>
            </p:extLst>
          </p:nvPr>
        </p:nvGraphicFramePr>
        <p:xfrm>
          <a:off x="7010400" y="2672951"/>
          <a:ext cx="5181600" cy="218778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90800">
                  <a:extLst>
                    <a:ext uri="{9D8B030D-6E8A-4147-A177-3AD203B41FA5}">
                      <a16:colId xmlns:a16="http://schemas.microsoft.com/office/drawing/2014/main" val="162462864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1252263170"/>
                    </a:ext>
                  </a:extLst>
                </a:gridCol>
              </a:tblGrid>
              <a:tr h="253656">
                <a:tc>
                  <a:txBody>
                    <a:bodyPr/>
                    <a:lstStyle/>
                    <a:p>
                      <a:r>
                        <a:rPr lang="en-GB" sz="1000" dirty="0"/>
                        <a:t>Component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Benefit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52254"/>
                  </a:ext>
                </a:extLst>
              </a:tr>
              <a:tr h="412192">
                <a:tc>
                  <a:txBody>
                    <a:bodyPr/>
                    <a:lstStyle/>
                    <a:p>
                      <a:r>
                        <a:rPr lang="en-GB" sz="1000" dirty="0"/>
                        <a:t>Carbohydrates (55-60%) pasta, bread and rice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Complex – slow release of energy </a:t>
                      </a:r>
                    </a:p>
                    <a:p>
                      <a:r>
                        <a:rPr lang="en-GB" sz="1000" dirty="0"/>
                        <a:t>Simple – quick release of energy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352661"/>
                  </a:ext>
                </a:extLst>
              </a:tr>
              <a:tr h="253656">
                <a:tc>
                  <a:txBody>
                    <a:bodyPr/>
                    <a:lstStyle/>
                    <a:p>
                      <a:r>
                        <a:rPr lang="en-GB" sz="1000" dirty="0"/>
                        <a:t>Protein (15-20%) meat, eggs, fish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Growth and repair of muscles tissue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9349259"/>
                  </a:ext>
                </a:extLst>
              </a:tr>
              <a:tr h="253656">
                <a:tc>
                  <a:txBody>
                    <a:bodyPr/>
                    <a:lstStyle/>
                    <a:p>
                      <a:r>
                        <a:rPr lang="en-GB" sz="1000" dirty="0"/>
                        <a:t>Fats (25-30%) nuts, seeds, oils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Energy for low intensity exercise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999729"/>
                  </a:ext>
                </a:extLst>
              </a:tr>
              <a:tr h="253656">
                <a:tc>
                  <a:txBody>
                    <a:bodyPr/>
                    <a:lstStyle/>
                    <a:p>
                      <a:r>
                        <a:rPr lang="en-GB" sz="1000" dirty="0"/>
                        <a:t>Fibre - cereals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Aid the digestive system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2054808"/>
                  </a:ext>
                </a:extLst>
              </a:tr>
              <a:tr h="253656">
                <a:tc>
                  <a:txBody>
                    <a:bodyPr/>
                    <a:lstStyle/>
                    <a:p>
                      <a:r>
                        <a:rPr lang="en-GB" sz="1000" dirty="0"/>
                        <a:t>Vitamins – vitamins D - oranges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General health and immune system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338307"/>
                  </a:ext>
                </a:extLst>
              </a:tr>
              <a:tr h="253656">
                <a:tc>
                  <a:txBody>
                    <a:bodyPr/>
                    <a:lstStyle/>
                    <a:p>
                      <a:r>
                        <a:rPr lang="en-GB" sz="1000" dirty="0"/>
                        <a:t>Minerals – potassium- banana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General health and immune system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956299"/>
                  </a:ext>
                </a:extLst>
              </a:tr>
              <a:tr h="253656">
                <a:tc>
                  <a:txBody>
                    <a:bodyPr/>
                    <a:lstStyle/>
                    <a:p>
                      <a:r>
                        <a:rPr lang="en-GB" sz="1000" dirty="0"/>
                        <a:t>Water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Hydration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1832121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A63186FF-CBBC-466F-861E-BF2DF8F1DA13}"/>
              </a:ext>
            </a:extLst>
          </p:cNvPr>
          <p:cNvSpPr/>
          <p:nvPr/>
        </p:nvSpPr>
        <p:spPr>
          <a:xfrm>
            <a:off x="7010400" y="94270"/>
            <a:ext cx="4518991" cy="50207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Health, Fitness, Sedentary Lifestyle, Obesity, Diet and Somatotypes</a:t>
            </a:r>
          </a:p>
        </p:txBody>
      </p:sp>
    </p:spTree>
    <p:extLst>
      <p:ext uri="{BB962C8B-B14F-4D97-AF65-F5344CB8AC3E}">
        <p14:creationId xmlns:p14="http://schemas.microsoft.com/office/powerpoint/2010/main" val="17342347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495</Words>
  <Application>Microsoft Office PowerPoint</Application>
  <PresentationFormat>Widescreen</PresentationFormat>
  <Paragraphs>96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Philips, Jess</dc:creator>
  <cp:lastModifiedBy>Crane, James</cp:lastModifiedBy>
  <cp:revision>21</cp:revision>
  <dcterms:created xsi:type="dcterms:W3CDTF">2020-01-20T15:49:57Z</dcterms:created>
  <dcterms:modified xsi:type="dcterms:W3CDTF">2020-03-12T10:06:47Z</dcterms:modified>
</cp:coreProperties>
</file>