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9E3D3-8286-4A2C-8930-F07A4330C01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8CC18BE-2868-434B-B9F7-D4351CFE83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3712D1A-D9A0-4C99-ADDB-AC38F81EA5EE}"/>
              </a:ext>
            </a:extLst>
          </p:cNvPr>
          <p:cNvSpPr>
            <a:spLocks noGrp="1"/>
          </p:cNvSpPr>
          <p:nvPr>
            <p:ph type="dt" sz="half" idx="10"/>
          </p:nvPr>
        </p:nvSpPr>
        <p:spPr/>
        <p:txBody>
          <a:bodyPr/>
          <a:lstStyle/>
          <a:p>
            <a:fld id="{0E858AE6-398C-44A5-94D9-FA626A9E26CB}" type="datetimeFigureOut">
              <a:rPr lang="en-GB" smtClean="0"/>
              <a:t>24/01/2020</a:t>
            </a:fld>
            <a:endParaRPr lang="en-GB"/>
          </a:p>
        </p:txBody>
      </p:sp>
      <p:sp>
        <p:nvSpPr>
          <p:cNvPr id="5" name="Footer Placeholder 4">
            <a:extLst>
              <a:ext uri="{FF2B5EF4-FFF2-40B4-BE49-F238E27FC236}">
                <a16:creationId xmlns:a16="http://schemas.microsoft.com/office/drawing/2014/main" id="{073CCFC4-88FC-457D-A70A-D64495641BC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4C688C-5F74-483A-ACF6-B5AD7EEBB708}"/>
              </a:ext>
            </a:extLst>
          </p:cNvPr>
          <p:cNvSpPr>
            <a:spLocks noGrp="1"/>
          </p:cNvSpPr>
          <p:nvPr>
            <p:ph type="sldNum" sz="quarter" idx="12"/>
          </p:nvPr>
        </p:nvSpPr>
        <p:spPr/>
        <p:txBody>
          <a:bodyPr/>
          <a:lstStyle/>
          <a:p>
            <a:fld id="{CCDC7066-BE3C-4DBE-ABD9-2995A789FBD6}" type="slidenum">
              <a:rPr lang="en-GB" smtClean="0"/>
              <a:t>‹#›</a:t>
            </a:fld>
            <a:endParaRPr lang="en-GB"/>
          </a:p>
        </p:txBody>
      </p:sp>
    </p:spTree>
    <p:extLst>
      <p:ext uri="{BB962C8B-B14F-4D97-AF65-F5344CB8AC3E}">
        <p14:creationId xmlns:p14="http://schemas.microsoft.com/office/powerpoint/2010/main" val="495892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C8539-46C9-40EC-9713-B94449455A3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BE563B9-C9B7-4A64-8551-BC525016678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D4B6AB-EBF4-43AA-AD58-B8A6121C4824}"/>
              </a:ext>
            </a:extLst>
          </p:cNvPr>
          <p:cNvSpPr>
            <a:spLocks noGrp="1"/>
          </p:cNvSpPr>
          <p:nvPr>
            <p:ph type="dt" sz="half" idx="10"/>
          </p:nvPr>
        </p:nvSpPr>
        <p:spPr/>
        <p:txBody>
          <a:bodyPr/>
          <a:lstStyle/>
          <a:p>
            <a:fld id="{0E858AE6-398C-44A5-94D9-FA626A9E26CB}" type="datetimeFigureOut">
              <a:rPr lang="en-GB" smtClean="0"/>
              <a:t>24/01/2020</a:t>
            </a:fld>
            <a:endParaRPr lang="en-GB"/>
          </a:p>
        </p:txBody>
      </p:sp>
      <p:sp>
        <p:nvSpPr>
          <p:cNvPr id="5" name="Footer Placeholder 4">
            <a:extLst>
              <a:ext uri="{FF2B5EF4-FFF2-40B4-BE49-F238E27FC236}">
                <a16:creationId xmlns:a16="http://schemas.microsoft.com/office/drawing/2014/main" id="{7DACC0E7-6F84-4108-B6FC-F6470F3B3B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3A3E2C-4597-4B86-AF58-D241A2B441F7}"/>
              </a:ext>
            </a:extLst>
          </p:cNvPr>
          <p:cNvSpPr>
            <a:spLocks noGrp="1"/>
          </p:cNvSpPr>
          <p:nvPr>
            <p:ph type="sldNum" sz="quarter" idx="12"/>
          </p:nvPr>
        </p:nvSpPr>
        <p:spPr/>
        <p:txBody>
          <a:bodyPr/>
          <a:lstStyle/>
          <a:p>
            <a:fld id="{CCDC7066-BE3C-4DBE-ABD9-2995A789FBD6}" type="slidenum">
              <a:rPr lang="en-GB" smtClean="0"/>
              <a:t>‹#›</a:t>
            </a:fld>
            <a:endParaRPr lang="en-GB"/>
          </a:p>
        </p:txBody>
      </p:sp>
    </p:spTree>
    <p:extLst>
      <p:ext uri="{BB962C8B-B14F-4D97-AF65-F5344CB8AC3E}">
        <p14:creationId xmlns:p14="http://schemas.microsoft.com/office/powerpoint/2010/main" val="888698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AB4AF36-62D7-404F-8BFD-D75ECAB01FE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BC6BAF-76C2-465F-92BA-33A4BAD78D7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7242E70-A9D2-4ADA-BD32-B45BAC5DD10A}"/>
              </a:ext>
            </a:extLst>
          </p:cNvPr>
          <p:cNvSpPr>
            <a:spLocks noGrp="1"/>
          </p:cNvSpPr>
          <p:nvPr>
            <p:ph type="dt" sz="half" idx="10"/>
          </p:nvPr>
        </p:nvSpPr>
        <p:spPr/>
        <p:txBody>
          <a:bodyPr/>
          <a:lstStyle/>
          <a:p>
            <a:fld id="{0E858AE6-398C-44A5-94D9-FA626A9E26CB}" type="datetimeFigureOut">
              <a:rPr lang="en-GB" smtClean="0"/>
              <a:t>24/01/2020</a:t>
            </a:fld>
            <a:endParaRPr lang="en-GB"/>
          </a:p>
        </p:txBody>
      </p:sp>
      <p:sp>
        <p:nvSpPr>
          <p:cNvPr id="5" name="Footer Placeholder 4">
            <a:extLst>
              <a:ext uri="{FF2B5EF4-FFF2-40B4-BE49-F238E27FC236}">
                <a16:creationId xmlns:a16="http://schemas.microsoft.com/office/drawing/2014/main" id="{3D70EBA6-FFFE-4F66-8E3C-7A120A4892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D30B50-DE7D-4CC8-BBD2-C7F4D4C9FB6C}"/>
              </a:ext>
            </a:extLst>
          </p:cNvPr>
          <p:cNvSpPr>
            <a:spLocks noGrp="1"/>
          </p:cNvSpPr>
          <p:nvPr>
            <p:ph type="sldNum" sz="quarter" idx="12"/>
          </p:nvPr>
        </p:nvSpPr>
        <p:spPr/>
        <p:txBody>
          <a:bodyPr/>
          <a:lstStyle/>
          <a:p>
            <a:fld id="{CCDC7066-BE3C-4DBE-ABD9-2995A789FBD6}" type="slidenum">
              <a:rPr lang="en-GB" smtClean="0"/>
              <a:t>‹#›</a:t>
            </a:fld>
            <a:endParaRPr lang="en-GB"/>
          </a:p>
        </p:txBody>
      </p:sp>
    </p:spTree>
    <p:extLst>
      <p:ext uri="{BB962C8B-B14F-4D97-AF65-F5344CB8AC3E}">
        <p14:creationId xmlns:p14="http://schemas.microsoft.com/office/powerpoint/2010/main" val="3200253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3BF18-1BD6-47A2-8144-002CB33C41D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D312C13-3C6F-4730-83F4-701A3B20E90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7FFEF1-DE5E-482B-9D1A-6B6A9E1B14B5}"/>
              </a:ext>
            </a:extLst>
          </p:cNvPr>
          <p:cNvSpPr>
            <a:spLocks noGrp="1"/>
          </p:cNvSpPr>
          <p:nvPr>
            <p:ph type="dt" sz="half" idx="10"/>
          </p:nvPr>
        </p:nvSpPr>
        <p:spPr/>
        <p:txBody>
          <a:bodyPr/>
          <a:lstStyle/>
          <a:p>
            <a:fld id="{0E858AE6-398C-44A5-94D9-FA626A9E26CB}" type="datetimeFigureOut">
              <a:rPr lang="en-GB" smtClean="0"/>
              <a:t>24/01/2020</a:t>
            </a:fld>
            <a:endParaRPr lang="en-GB"/>
          </a:p>
        </p:txBody>
      </p:sp>
      <p:sp>
        <p:nvSpPr>
          <p:cNvPr id="5" name="Footer Placeholder 4">
            <a:extLst>
              <a:ext uri="{FF2B5EF4-FFF2-40B4-BE49-F238E27FC236}">
                <a16:creationId xmlns:a16="http://schemas.microsoft.com/office/drawing/2014/main" id="{474D8300-BB46-4828-9E0B-54FA726D583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1F31D6-1A97-4FB2-A21C-9B70BAEFA36D}"/>
              </a:ext>
            </a:extLst>
          </p:cNvPr>
          <p:cNvSpPr>
            <a:spLocks noGrp="1"/>
          </p:cNvSpPr>
          <p:nvPr>
            <p:ph type="sldNum" sz="quarter" idx="12"/>
          </p:nvPr>
        </p:nvSpPr>
        <p:spPr/>
        <p:txBody>
          <a:bodyPr/>
          <a:lstStyle/>
          <a:p>
            <a:fld id="{CCDC7066-BE3C-4DBE-ABD9-2995A789FBD6}" type="slidenum">
              <a:rPr lang="en-GB" smtClean="0"/>
              <a:t>‹#›</a:t>
            </a:fld>
            <a:endParaRPr lang="en-GB"/>
          </a:p>
        </p:txBody>
      </p:sp>
    </p:spTree>
    <p:extLst>
      <p:ext uri="{BB962C8B-B14F-4D97-AF65-F5344CB8AC3E}">
        <p14:creationId xmlns:p14="http://schemas.microsoft.com/office/powerpoint/2010/main" val="4276779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C6541-DA01-4C15-89EE-0DC503F789B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5E51C9B-43E8-4552-BA0C-8615EE672C3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C0374D8-147D-4DB5-A85F-C0558C5B9F7E}"/>
              </a:ext>
            </a:extLst>
          </p:cNvPr>
          <p:cNvSpPr>
            <a:spLocks noGrp="1"/>
          </p:cNvSpPr>
          <p:nvPr>
            <p:ph type="dt" sz="half" idx="10"/>
          </p:nvPr>
        </p:nvSpPr>
        <p:spPr/>
        <p:txBody>
          <a:bodyPr/>
          <a:lstStyle/>
          <a:p>
            <a:fld id="{0E858AE6-398C-44A5-94D9-FA626A9E26CB}" type="datetimeFigureOut">
              <a:rPr lang="en-GB" smtClean="0"/>
              <a:t>24/01/2020</a:t>
            </a:fld>
            <a:endParaRPr lang="en-GB"/>
          </a:p>
        </p:txBody>
      </p:sp>
      <p:sp>
        <p:nvSpPr>
          <p:cNvPr id="5" name="Footer Placeholder 4">
            <a:extLst>
              <a:ext uri="{FF2B5EF4-FFF2-40B4-BE49-F238E27FC236}">
                <a16:creationId xmlns:a16="http://schemas.microsoft.com/office/drawing/2014/main" id="{6360825B-F261-4E2B-AEFA-DFF3849BF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57F726-FC68-47EA-8059-E1A2C9287279}"/>
              </a:ext>
            </a:extLst>
          </p:cNvPr>
          <p:cNvSpPr>
            <a:spLocks noGrp="1"/>
          </p:cNvSpPr>
          <p:nvPr>
            <p:ph type="sldNum" sz="quarter" idx="12"/>
          </p:nvPr>
        </p:nvSpPr>
        <p:spPr/>
        <p:txBody>
          <a:bodyPr/>
          <a:lstStyle/>
          <a:p>
            <a:fld id="{CCDC7066-BE3C-4DBE-ABD9-2995A789FBD6}" type="slidenum">
              <a:rPr lang="en-GB" smtClean="0"/>
              <a:t>‹#›</a:t>
            </a:fld>
            <a:endParaRPr lang="en-GB"/>
          </a:p>
        </p:txBody>
      </p:sp>
    </p:spTree>
    <p:extLst>
      <p:ext uri="{BB962C8B-B14F-4D97-AF65-F5344CB8AC3E}">
        <p14:creationId xmlns:p14="http://schemas.microsoft.com/office/powerpoint/2010/main" val="1251652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DD85E-4B96-4195-B5EB-9E14FEFEFD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064B7B8-BFD9-48EE-BD32-EE1F49989C5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992F2FF-BF28-4204-9672-831DD911A84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80B522E-5608-47FF-9ABF-F1A0ABC61717}"/>
              </a:ext>
            </a:extLst>
          </p:cNvPr>
          <p:cNvSpPr>
            <a:spLocks noGrp="1"/>
          </p:cNvSpPr>
          <p:nvPr>
            <p:ph type="dt" sz="half" idx="10"/>
          </p:nvPr>
        </p:nvSpPr>
        <p:spPr/>
        <p:txBody>
          <a:bodyPr/>
          <a:lstStyle/>
          <a:p>
            <a:fld id="{0E858AE6-398C-44A5-94D9-FA626A9E26CB}" type="datetimeFigureOut">
              <a:rPr lang="en-GB" smtClean="0"/>
              <a:t>24/01/2020</a:t>
            </a:fld>
            <a:endParaRPr lang="en-GB"/>
          </a:p>
        </p:txBody>
      </p:sp>
      <p:sp>
        <p:nvSpPr>
          <p:cNvPr id="6" name="Footer Placeholder 5">
            <a:extLst>
              <a:ext uri="{FF2B5EF4-FFF2-40B4-BE49-F238E27FC236}">
                <a16:creationId xmlns:a16="http://schemas.microsoft.com/office/drawing/2014/main" id="{DE10B7C8-9042-4135-9A20-D88E29D1907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B98FA6-771A-42D6-8546-6396DA7943BF}"/>
              </a:ext>
            </a:extLst>
          </p:cNvPr>
          <p:cNvSpPr>
            <a:spLocks noGrp="1"/>
          </p:cNvSpPr>
          <p:nvPr>
            <p:ph type="sldNum" sz="quarter" idx="12"/>
          </p:nvPr>
        </p:nvSpPr>
        <p:spPr/>
        <p:txBody>
          <a:bodyPr/>
          <a:lstStyle/>
          <a:p>
            <a:fld id="{CCDC7066-BE3C-4DBE-ABD9-2995A789FBD6}" type="slidenum">
              <a:rPr lang="en-GB" smtClean="0"/>
              <a:t>‹#›</a:t>
            </a:fld>
            <a:endParaRPr lang="en-GB"/>
          </a:p>
        </p:txBody>
      </p:sp>
    </p:spTree>
    <p:extLst>
      <p:ext uri="{BB962C8B-B14F-4D97-AF65-F5344CB8AC3E}">
        <p14:creationId xmlns:p14="http://schemas.microsoft.com/office/powerpoint/2010/main" val="95816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422A3-E8AC-4D4A-839A-2D7AFFE71F4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EB361CE-4A76-4F0D-AF73-138DF88B43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AAEFDB6-83C2-4BFE-9B4E-062221B6738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24DCEB0-E894-43B5-968C-B9557A888E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E5565AF-A2FE-47DD-B362-2876F1B71B4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DB2F355-4BE4-401D-A9E5-5144EC883632}"/>
              </a:ext>
            </a:extLst>
          </p:cNvPr>
          <p:cNvSpPr>
            <a:spLocks noGrp="1"/>
          </p:cNvSpPr>
          <p:nvPr>
            <p:ph type="dt" sz="half" idx="10"/>
          </p:nvPr>
        </p:nvSpPr>
        <p:spPr/>
        <p:txBody>
          <a:bodyPr/>
          <a:lstStyle/>
          <a:p>
            <a:fld id="{0E858AE6-398C-44A5-94D9-FA626A9E26CB}" type="datetimeFigureOut">
              <a:rPr lang="en-GB" smtClean="0"/>
              <a:t>24/01/2020</a:t>
            </a:fld>
            <a:endParaRPr lang="en-GB"/>
          </a:p>
        </p:txBody>
      </p:sp>
      <p:sp>
        <p:nvSpPr>
          <p:cNvPr id="8" name="Footer Placeholder 7">
            <a:extLst>
              <a:ext uri="{FF2B5EF4-FFF2-40B4-BE49-F238E27FC236}">
                <a16:creationId xmlns:a16="http://schemas.microsoft.com/office/drawing/2014/main" id="{14C06AEF-255D-4F9E-AD36-82015C1B8D0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11591C5-D5E0-462B-BCFA-7CA1652230E1}"/>
              </a:ext>
            </a:extLst>
          </p:cNvPr>
          <p:cNvSpPr>
            <a:spLocks noGrp="1"/>
          </p:cNvSpPr>
          <p:nvPr>
            <p:ph type="sldNum" sz="quarter" idx="12"/>
          </p:nvPr>
        </p:nvSpPr>
        <p:spPr/>
        <p:txBody>
          <a:bodyPr/>
          <a:lstStyle/>
          <a:p>
            <a:fld id="{CCDC7066-BE3C-4DBE-ABD9-2995A789FBD6}" type="slidenum">
              <a:rPr lang="en-GB" smtClean="0"/>
              <a:t>‹#›</a:t>
            </a:fld>
            <a:endParaRPr lang="en-GB"/>
          </a:p>
        </p:txBody>
      </p:sp>
    </p:spTree>
    <p:extLst>
      <p:ext uri="{BB962C8B-B14F-4D97-AF65-F5344CB8AC3E}">
        <p14:creationId xmlns:p14="http://schemas.microsoft.com/office/powerpoint/2010/main" val="1943442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3578F-4D15-4671-9F04-AAA4A9372B4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B6AD02-460E-4D05-9CFB-C58B6464665C}"/>
              </a:ext>
            </a:extLst>
          </p:cNvPr>
          <p:cNvSpPr>
            <a:spLocks noGrp="1"/>
          </p:cNvSpPr>
          <p:nvPr>
            <p:ph type="dt" sz="half" idx="10"/>
          </p:nvPr>
        </p:nvSpPr>
        <p:spPr/>
        <p:txBody>
          <a:bodyPr/>
          <a:lstStyle/>
          <a:p>
            <a:fld id="{0E858AE6-398C-44A5-94D9-FA626A9E26CB}" type="datetimeFigureOut">
              <a:rPr lang="en-GB" smtClean="0"/>
              <a:t>24/01/2020</a:t>
            </a:fld>
            <a:endParaRPr lang="en-GB"/>
          </a:p>
        </p:txBody>
      </p:sp>
      <p:sp>
        <p:nvSpPr>
          <p:cNvPr id="4" name="Footer Placeholder 3">
            <a:extLst>
              <a:ext uri="{FF2B5EF4-FFF2-40B4-BE49-F238E27FC236}">
                <a16:creationId xmlns:a16="http://schemas.microsoft.com/office/drawing/2014/main" id="{5B0FCCA7-6F3D-48EB-B9C7-A072A7AADFD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0CDD3D6-D7E3-4D56-96E0-FA664C23959D}"/>
              </a:ext>
            </a:extLst>
          </p:cNvPr>
          <p:cNvSpPr>
            <a:spLocks noGrp="1"/>
          </p:cNvSpPr>
          <p:nvPr>
            <p:ph type="sldNum" sz="quarter" idx="12"/>
          </p:nvPr>
        </p:nvSpPr>
        <p:spPr/>
        <p:txBody>
          <a:bodyPr/>
          <a:lstStyle/>
          <a:p>
            <a:fld id="{CCDC7066-BE3C-4DBE-ABD9-2995A789FBD6}" type="slidenum">
              <a:rPr lang="en-GB" smtClean="0"/>
              <a:t>‹#›</a:t>
            </a:fld>
            <a:endParaRPr lang="en-GB"/>
          </a:p>
        </p:txBody>
      </p:sp>
    </p:spTree>
    <p:extLst>
      <p:ext uri="{BB962C8B-B14F-4D97-AF65-F5344CB8AC3E}">
        <p14:creationId xmlns:p14="http://schemas.microsoft.com/office/powerpoint/2010/main" val="2511663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95E960-217B-4EAA-A2FD-30E0F396D474}"/>
              </a:ext>
            </a:extLst>
          </p:cNvPr>
          <p:cNvSpPr>
            <a:spLocks noGrp="1"/>
          </p:cNvSpPr>
          <p:nvPr>
            <p:ph type="dt" sz="half" idx="10"/>
          </p:nvPr>
        </p:nvSpPr>
        <p:spPr/>
        <p:txBody>
          <a:bodyPr/>
          <a:lstStyle/>
          <a:p>
            <a:fld id="{0E858AE6-398C-44A5-94D9-FA626A9E26CB}" type="datetimeFigureOut">
              <a:rPr lang="en-GB" smtClean="0"/>
              <a:t>24/01/2020</a:t>
            </a:fld>
            <a:endParaRPr lang="en-GB"/>
          </a:p>
        </p:txBody>
      </p:sp>
      <p:sp>
        <p:nvSpPr>
          <p:cNvPr id="3" name="Footer Placeholder 2">
            <a:extLst>
              <a:ext uri="{FF2B5EF4-FFF2-40B4-BE49-F238E27FC236}">
                <a16:creationId xmlns:a16="http://schemas.microsoft.com/office/drawing/2014/main" id="{8DFA7897-FAE0-4ED4-9C23-FD559DFB7EB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2BC5F18-C6EB-4AD1-BD47-FF7A544248FE}"/>
              </a:ext>
            </a:extLst>
          </p:cNvPr>
          <p:cNvSpPr>
            <a:spLocks noGrp="1"/>
          </p:cNvSpPr>
          <p:nvPr>
            <p:ph type="sldNum" sz="quarter" idx="12"/>
          </p:nvPr>
        </p:nvSpPr>
        <p:spPr/>
        <p:txBody>
          <a:bodyPr/>
          <a:lstStyle/>
          <a:p>
            <a:fld id="{CCDC7066-BE3C-4DBE-ABD9-2995A789FBD6}" type="slidenum">
              <a:rPr lang="en-GB" smtClean="0"/>
              <a:t>‹#›</a:t>
            </a:fld>
            <a:endParaRPr lang="en-GB"/>
          </a:p>
        </p:txBody>
      </p:sp>
    </p:spTree>
    <p:extLst>
      <p:ext uri="{BB962C8B-B14F-4D97-AF65-F5344CB8AC3E}">
        <p14:creationId xmlns:p14="http://schemas.microsoft.com/office/powerpoint/2010/main" val="1728912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AD114-6BE7-41FE-A608-91EA1D06A8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BCF8494-A9EA-4AED-9E3B-E318D7432B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7AAC991-A426-4776-B604-0F16CFEADF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68DABF9-E074-443D-9199-CE2D39517482}"/>
              </a:ext>
            </a:extLst>
          </p:cNvPr>
          <p:cNvSpPr>
            <a:spLocks noGrp="1"/>
          </p:cNvSpPr>
          <p:nvPr>
            <p:ph type="dt" sz="half" idx="10"/>
          </p:nvPr>
        </p:nvSpPr>
        <p:spPr/>
        <p:txBody>
          <a:bodyPr/>
          <a:lstStyle/>
          <a:p>
            <a:fld id="{0E858AE6-398C-44A5-94D9-FA626A9E26CB}" type="datetimeFigureOut">
              <a:rPr lang="en-GB" smtClean="0"/>
              <a:t>24/01/2020</a:t>
            </a:fld>
            <a:endParaRPr lang="en-GB"/>
          </a:p>
        </p:txBody>
      </p:sp>
      <p:sp>
        <p:nvSpPr>
          <p:cNvPr id="6" name="Footer Placeholder 5">
            <a:extLst>
              <a:ext uri="{FF2B5EF4-FFF2-40B4-BE49-F238E27FC236}">
                <a16:creationId xmlns:a16="http://schemas.microsoft.com/office/drawing/2014/main" id="{E7E87052-F4B3-42EB-8AED-6C22CD860CD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68C0074-AD4D-42C0-A357-0A60C65E6CEF}"/>
              </a:ext>
            </a:extLst>
          </p:cNvPr>
          <p:cNvSpPr>
            <a:spLocks noGrp="1"/>
          </p:cNvSpPr>
          <p:nvPr>
            <p:ph type="sldNum" sz="quarter" idx="12"/>
          </p:nvPr>
        </p:nvSpPr>
        <p:spPr/>
        <p:txBody>
          <a:bodyPr/>
          <a:lstStyle/>
          <a:p>
            <a:fld id="{CCDC7066-BE3C-4DBE-ABD9-2995A789FBD6}" type="slidenum">
              <a:rPr lang="en-GB" smtClean="0"/>
              <a:t>‹#›</a:t>
            </a:fld>
            <a:endParaRPr lang="en-GB"/>
          </a:p>
        </p:txBody>
      </p:sp>
    </p:spTree>
    <p:extLst>
      <p:ext uri="{BB962C8B-B14F-4D97-AF65-F5344CB8AC3E}">
        <p14:creationId xmlns:p14="http://schemas.microsoft.com/office/powerpoint/2010/main" val="1385411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616B5-A80D-45F3-AB47-4E5CD4B7EF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27F1BD9-9C77-44B7-8CEC-1A20B8CA08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44558AE-A6BA-48D1-A279-B3E4C6BD37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733F8A8-0488-4171-BC21-0845002B427F}"/>
              </a:ext>
            </a:extLst>
          </p:cNvPr>
          <p:cNvSpPr>
            <a:spLocks noGrp="1"/>
          </p:cNvSpPr>
          <p:nvPr>
            <p:ph type="dt" sz="half" idx="10"/>
          </p:nvPr>
        </p:nvSpPr>
        <p:spPr/>
        <p:txBody>
          <a:bodyPr/>
          <a:lstStyle/>
          <a:p>
            <a:fld id="{0E858AE6-398C-44A5-94D9-FA626A9E26CB}" type="datetimeFigureOut">
              <a:rPr lang="en-GB" smtClean="0"/>
              <a:t>24/01/2020</a:t>
            </a:fld>
            <a:endParaRPr lang="en-GB"/>
          </a:p>
        </p:txBody>
      </p:sp>
      <p:sp>
        <p:nvSpPr>
          <p:cNvPr id="6" name="Footer Placeholder 5">
            <a:extLst>
              <a:ext uri="{FF2B5EF4-FFF2-40B4-BE49-F238E27FC236}">
                <a16:creationId xmlns:a16="http://schemas.microsoft.com/office/drawing/2014/main" id="{B2FCD579-F656-46F1-907D-F40BE496277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DB96A03-D2F6-4ED7-B699-C0827A15CE43}"/>
              </a:ext>
            </a:extLst>
          </p:cNvPr>
          <p:cNvSpPr>
            <a:spLocks noGrp="1"/>
          </p:cNvSpPr>
          <p:nvPr>
            <p:ph type="sldNum" sz="quarter" idx="12"/>
          </p:nvPr>
        </p:nvSpPr>
        <p:spPr/>
        <p:txBody>
          <a:bodyPr/>
          <a:lstStyle/>
          <a:p>
            <a:fld id="{CCDC7066-BE3C-4DBE-ABD9-2995A789FBD6}" type="slidenum">
              <a:rPr lang="en-GB" smtClean="0"/>
              <a:t>‹#›</a:t>
            </a:fld>
            <a:endParaRPr lang="en-GB"/>
          </a:p>
        </p:txBody>
      </p:sp>
    </p:spTree>
    <p:extLst>
      <p:ext uri="{BB962C8B-B14F-4D97-AF65-F5344CB8AC3E}">
        <p14:creationId xmlns:p14="http://schemas.microsoft.com/office/powerpoint/2010/main" val="261164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FCAD25-3A13-4505-BBD9-A0B3D06282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7FC9F84-D303-48D9-A77E-A0DE548B37F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82E07A-5FD8-488B-BE1C-A2F231B45B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858AE6-398C-44A5-94D9-FA626A9E26CB}" type="datetimeFigureOut">
              <a:rPr lang="en-GB" smtClean="0"/>
              <a:t>24/01/2020</a:t>
            </a:fld>
            <a:endParaRPr lang="en-GB"/>
          </a:p>
        </p:txBody>
      </p:sp>
      <p:sp>
        <p:nvSpPr>
          <p:cNvPr id="5" name="Footer Placeholder 4">
            <a:extLst>
              <a:ext uri="{FF2B5EF4-FFF2-40B4-BE49-F238E27FC236}">
                <a16:creationId xmlns:a16="http://schemas.microsoft.com/office/drawing/2014/main" id="{E63AA0D2-A24D-45F5-B279-356021C1AA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D6BAD22-CD0C-4CE3-8163-D3A675B0D0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DC7066-BE3C-4DBE-ABD9-2995A789FBD6}" type="slidenum">
              <a:rPr lang="en-GB" smtClean="0"/>
              <a:t>‹#›</a:t>
            </a:fld>
            <a:endParaRPr lang="en-GB"/>
          </a:p>
        </p:txBody>
      </p:sp>
    </p:spTree>
    <p:extLst>
      <p:ext uri="{BB962C8B-B14F-4D97-AF65-F5344CB8AC3E}">
        <p14:creationId xmlns:p14="http://schemas.microsoft.com/office/powerpoint/2010/main" val="15787259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9CF622C6-1E30-4A9B-AFA6-E9677C6ABCBA}"/>
              </a:ext>
            </a:extLst>
          </p:cNvPr>
          <p:cNvGraphicFramePr>
            <a:graphicFrameLocks noGrp="1"/>
          </p:cNvGraphicFramePr>
          <p:nvPr>
            <p:extLst>
              <p:ext uri="{D42A27DB-BD31-4B8C-83A1-F6EECF244321}">
                <p14:modId xmlns:p14="http://schemas.microsoft.com/office/powerpoint/2010/main" val="548596999"/>
              </p:ext>
            </p:extLst>
          </p:nvPr>
        </p:nvGraphicFramePr>
        <p:xfrm>
          <a:off x="0" y="15527"/>
          <a:ext cx="5786783" cy="2924450"/>
        </p:xfrm>
        <a:graphic>
          <a:graphicData uri="http://schemas.openxmlformats.org/drawingml/2006/table">
            <a:tbl>
              <a:tblPr firstRow="1" bandRow="1">
                <a:tableStyleId>{073A0DAA-6AF3-43AB-8588-CEC1D06C72B9}</a:tableStyleId>
              </a:tblPr>
              <a:tblGrid>
                <a:gridCol w="1069009">
                  <a:extLst>
                    <a:ext uri="{9D8B030D-6E8A-4147-A177-3AD203B41FA5}">
                      <a16:colId xmlns:a16="http://schemas.microsoft.com/office/drawing/2014/main" val="1418226316"/>
                    </a:ext>
                  </a:extLst>
                </a:gridCol>
                <a:gridCol w="4717774">
                  <a:extLst>
                    <a:ext uri="{9D8B030D-6E8A-4147-A177-3AD203B41FA5}">
                      <a16:colId xmlns:a16="http://schemas.microsoft.com/office/drawing/2014/main" val="304594585"/>
                    </a:ext>
                  </a:extLst>
                </a:gridCol>
              </a:tblGrid>
              <a:tr h="638450">
                <a:tc>
                  <a:txBody>
                    <a:bodyPr/>
                    <a:lstStyle/>
                    <a:p>
                      <a:r>
                        <a:rPr lang="en-GB" sz="1100" dirty="0"/>
                        <a:t>Content</a:t>
                      </a:r>
                    </a:p>
                  </a:txBody>
                  <a:tcPr/>
                </a:tc>
                <a:tc>
                  <a:txBody>
                    <a:bodyPr/>
                    <a:lstStyle/>
                    <a:p>
                      <a:r>
                        <a:rPr lang="en-GB" sz="1100" dirty="0"/>
                        <a:t>Definition</a:t>
                      </a:r>
                    </a:p>
                  </a:txBody>
                  <a:tcPr/>
                </a:tc>
                <a:extLst>
                  <a:ext uri="{0D108BD9-81ED-4DB2-BD59-A6C34878D82A}">
                    <a16:rowId xmlns:a16="http://schemas.microsoft.com/office/drawing/2014/main" val="2262907617"/>
                  </a:ext>
                </a:extLst>
              </a:tr>
              <a:tr h="417675">
                <a:tc>
                  <a:txBody>
                    <a:bodyPr/>
                    <a:lstStyle/>
                    <a:p>
                      <a:r>
                        <a:rPr lang="en-GB" sz="1100" dirty="0"/>
                        <a:t>Arousal</a:t>
                      </a:r>
                    </a:p>
                  </a:txBody>
                  <a:tcPr/>
                </a:tc>
                <a:tc>
                  <a:txBody>
                    <a:bodyPr/>
                    <a:lstStyle/>
                    <a:p>
                      <a:r>
                        <a:rPr lang="en-GB" sz="1100" dirty="0"/>
                        <a:t>A physical and mental state of readiness, varying from deep sleep to intense excitement</a:t>
                      </a:r>
                    </a:p>
                  </a:txBody>
                  <a:tcPr/>
                </a:tc>
                <a:extLst>
                  <a:ext uri="{0D108BD9-81ED-4DB2-BD59-A6C34878D82A}">
                    <a16:rowId xmlns:a16="http://schemas.microsoft.com/office/drawing/2014/main" val="790328132"/>
                  </a:ext>
                </a:extLst>
              </a:tr>
              <a:tr h="0">
                <a:tc>
                  <a:txBody>
                    <a:bodyPr/>
                    <a:lstStyle/>
                    <a:p>
                      <a:r>
                        <a:rPr lang="en-GB" sz="1100" u="none" strike="noStrike" kern="1200" baseline="0" dirty="0"/>
                        <a:t>Inverted-U theory</a:t>
                      </a:r>
                      <a:endParaRPr lang="en-GB" sz="1100" dirty="0"/>
                    </a:p>
                  </a:txBody>
                  <a:tcPr/>
                </a:tc>
                <a:tc>
                  <a:txBody>
                    <a:bodyPr/>
                    <a:lstStyle/>
                    <a:p>
                      <a:r>
                        <a:rPr lang="en-GB" sz="1100" dirty="0"/>
                        <a:t>Fine movement skills such as a golf putt, where concentration and precise movement is required, need lower levels of arousal</a:t>
                      </a:r>
                    </a:p>
                    <a:p>
                      <a:endParaRPr lang="en-GB" sz="1100" dirty="0"/>
                    </a:p>
                    <a:p>
                      <a:r>
                        <a:rPr lang="en-GB" sz="1100" dirty="0"/>
                        <a:t>Gross movement skills such as a tackle in rugby, where large muscle movements are required, require higher levels of arousal.</a:t>
                      </a:r>
                    </a:p>
                    <a:p>
                      <a:endParaRPr lang="en-GB" sz="1100" dirty="0"/>
                    </a:p>
                    <a:p>
                      <a:r>
                        <a:rPr lang="en-GB" sz="1100" dirty="0"/>
                        <a:t>A beginner will need lower levels of arousal. An expert will need higher levels of arousal </a:t>
                      </a:r>
                    </a:p>
                  </a:txBody>
                  <a:tcPr/>
                </a:tc>
                <a:extLst>
                  <a:ext uri="{0D108BD9-81ED-4DB2-BD59-A6C34878D82A}">
                    <a16:rowId xmlns:a16="http://schemas.microsoft.com/office/drawing/2014/main" val="3188653329"/>
                  </a:ext>
                </a:extLst>
              </a:tr>
              <a:tr h="366539">
                <a:tc>
                  <a:txBody>
                    <a:bodyPr/>
                    <a:lstStyle/>
                    <a:p>
                      <a:r>
                        <a:rPr lang="en-GB" sz="1100" dirty="0"/>
                        <a:t>Optimum arousal</a:t>
                      </a:r>
                    </a:p>
                  </a:txBody>
                  <a:tcPr/>
                </a:tc>
                <a:tc>
                  <a:txBody>
                    <a:bodyPr/>
                    <a:lstStyle/>
                    <a:p>
                      <a:r>
                        <a:rPr lang="en-GB" sz="1100" dirty="0"/>
                        <a:t>The point at which the best, or optimal, performance occurs</a:t>
                      </a:r>
                    </a:p>
                  </a:txBody>
                  <a:tcPr/>
                </a:tc>
                <a:extLst>
                  <a:ext uri="{0D108BD9-81ED-4DB2-BD59-A6C34878D82A}">
                    <a16:rowId xmlns:a16="http://schemas.microsoft.com/office/drawing/2014/main" val="2976604575"/>
                  </a:ext>
                </a:extLst>
              </a:tr>
            </a:tbl>
          </a:graphicData>
        </a:graphic>
      </p:graphicFrame>
      <p:pic>
        <p:nvPicPr>
          <p:cNvPr id="6" name="Picture 5">
            <a:extLst>
              <a:ext uri="{FF2B5EF4-FFF2-40B4-BE49-F238E27FC236}">
                <a16:creationId xmlns:a16="http://schemas.microsoft.com/office/drawing/2014/main" id="{A4998157-48F4-42D0-BB8E-BB56439C1A5B}"/>
              </a:ext>
            </a:extLst>
          </p:cNvPr>
          <p:cNvPicPr>
            <a:picLocks noChangeAspect="1"/>
          </p:cNvPicPr>
          <p:nvPr/>
        </p:nvPicPr>
        <p:blipFill>
          <a:blip r:embed="rId2"/>
          <a:stretch>
            <a:fillRect/>
          </a:stretch>
        </p:blipFill>
        <p:spPr>
          <a:xfrm>
            <a:off x="5786783" y="15527"/>
            <a:ext cx="2380984" cy="2946468"/>
          </a:xfrm>
          <a:prstGeom prst="rect">
            <a:avLst/>
          </a:prstGeom>
        </p:spPr>
      </p:pic>
      <p:graphicFrame>
        <p:nvGraphicFramePr>
          <p:cNvPr id="7" name="Table 6">
            <a:extLst>
              <a:ext uri="{FF2B5EF4-FFF2-40B4-BE49-F238E27FC236}">
                <a16:creationId xmlns:a16="http://schemas.microsoft.com/office/drawing/2014/main" id="{81867689-04ED-4C4A-95C7-E3412F97AA93}"/>
              </a:ext>
            </a:extLst>
          </p:cNvPr>
          <p:cNvGraphicFramePr>
            <a:graphicFrameLocks noGrp="1"/>
          </p:cNvGraphicFramePr>
          <p:nvPr>
            <p:extLst>
              <p:ext uri="{D42A27DB-BD31-4B8C-83A1-F6EECF244321}">
                <p14:modId xmlns:p14="http://schemas.microsoft.com/office/powerpoint/2010/main" val="1944817193"/>
              </p:ext>
            </p:extLst>
          </p:nvPr>
        </p:nvGraphicFramePr>
        <p:xfrm>
          <a:off x="39767" y="2961995"/>
          <a:ext cx="5747016" cy="2301240"/>
        </p:xfrm>
        <a:graphic>
          <a:graphicData uri="http://schemas.openxmlformats.org/drawingml/2006/table">
            <a:tbl>
              <a:tblPr firstRow="1" bandRow="1">
                <a:tableStyleId>{073A0DAA-6AF3-43AB-8588-CEC1D06C72B9}</a:tableStyleId>
              </a:tblPr>
              <a:tblGrid>
                <a:gridCol w="1049448">
                  <a:extLst>
                    <a:ext uri="{9D8B030D-6E8A-4147-A177-3AD203B41FA5}">
                      <a16:colId xmlns:a16="http://schemas.microsoft.com/office/drawing/2014/main" val="1212913871"/>
                    </a:ext>
                  </a:extLst>
                </a:gridCol>
                <a:gridCol w="4697568">
                  <a:extLst>
                    <a:ext uri="{9D8B030D-6E8A-4147-A177-3AD203B41FA5}">
                      <a16:colId xmlns:a16="http://schemas.microsoft.com/office/drawing/2014/main" val="3233522595"/>
                    </a:ext>
                  </a:extLst>
                </a:gridCol>
              </a:tblGrid>
              <a:tr h="370840">
                <a:tc>
                  <a:txBody>
                    <a:bodyPr/>
                    <a:lstStyle/>
                    <a:p>
                      <a:r>
                        <a:rPr lang="en-GB" sz="1100" dirty="0"/>
                        <a:t>Stress management</a:t>
                      </a:r>
                    </a:p>
                  </a:txBody>
                  <a:tcPr/>
                </a:tc>
                <a:tc>
                  <a:txBody>
                    <a:bodyPr/>
                    <a:lstStyle/>
                    <a:p>
                      <a:r>
                        <a:rPr lang="en-GB" sz="1100" dirty="0"/>
                        <a:t>Arousal can be controlled using stress management techniques</a:t>
                      </a:r>
                    </a:p>
                  </a:txBody>
                  <a:tcPr/>
                </a:tc>
                <a:extLst>
                  <a:ext uri="{0D108BD9-81ED-4DB2-BD59-A6C34878D82A}">
                    <a16:rowId xmlns:a16="http://schemas.microsoft.com/office/drawing/2014/main" val="1936035163"/>
                  </a:ext>
                </a:extLst>
              </a:tr>
              <a:tr h="370840">
                <a:tc>
                  <a:txBody>
                    <a:bodyPr/>
                    <a:lstStyle/>
                    <a:p>
                      <a:r>
                        <a:rPr lang="en-GB" sz="1100" dirty="0"/>
                        <a:t>Visualisation</a:t>
                      </a:r>
                    </a:p>
                  </a:txBody>
                  <a:tcPr/>
                </a:tc>
                <a:tc>
                  <a:txBody>
                    <a:bodyPr/>
                    <a:lstStyle/>
                    <a:p>
                      <a:r>
                        <a:rPr lang="en-GB" sz="1100" dirty="0"/>
                        <a:t>Visualise yourself playing well with a successful outcome</a:t>
                      </a:r>
                    </a:p>
                    <a:p>
                      <a:r>
                        <a:rPr lang="en-GB" sz="1100" dirty="0"/>
                        <a:t>Visualise yours elf comfortable and stress free</a:t>
                      </a:r>
                    </a:p>
                  </a:txBody>
                  <a:tcPr/>
                </a:tc>
                <a:extLst>
                  <a:ext uri="{0D108BD9-81ED-4DB2-BD59-A6C34878D82A}">
                    <a16:rowId xmlns:a16="http://schemas.microsoft.com/office/drawing/2014/main" val="1002264746"/>
                  </a:ext>
                </a:extLst>
              </a:tr>
              <a:tr h="370840">
                <a:tc>
                  <a:txBody>
                    <a:bodyPr/>
                    <a:lstStyle/>
                    <a:p>
                      <a:r>
                        <a:rPr lang="en-GB" sz="1100" dirty="0"/>
                        <a:t>Mental rehearsal</a:t>
                      </a:r>
                    </a:p>
                  </a:txBody>
                  <a:tcPr/>
                </a:tc>
                <a:tc>
                  <a:txBody>
                    <a:bodyPr/>
                    <a:lstStyle/>
                    <a:p>
                      <a:r>
                        <a:rPr lang="en-GB" sz="1100" dirty="0"/>
                        <a:t>During a warm up, you prepare physically and mentally for the coming activity. </a:t>
                      </a:r>
                    </a:p>
                    <a:p>
                      <a:r>
                        <a:rPr lang="en-GB" sz="1100" dirty="0"/>
                        <a:t>During an event the performer goes through a skill or sequence of events they are about to perform.</a:t>
                      </a:r>
                    </a:p>
                  </a:txBody>
                  <a:tcPr/>
                </a:tc>
                <a:extLst>
                  <a:ext uri="{0D108BD9-81ED-4DB2-BD59-A6C34878D82A}">
                    <a16:rowId xmlns:a16="http://schemas.microsoft.com/office/drawing/2014/main" val="3044986856"/>
                  </a:ext>
                </a:extLst>
              </a:tr>
              <a:tr h="370840">
                <a:tc>
                  <a:txBody>
                    <a:bodyPr/>
                    <a:lstStyle/>
                    <a:p>
                      <a:r>
                        <a:rPr lang="en-GB" sz="1100" dirty="0"/>
                        <a:t>Positive self talk</a:t>
                      </a:r>
                    </a:p>
                  </a:txBody>
                  <a:tcPr/>
                </a:tc>
                <a:tc>
                  <a:txBody>
                    <a:bodyPr/>
                    <a:lstStyle/>
                    <a:p>
                      <a:r>
                        <a:rPr lang="en-GB" sz="1100" dirty="0"/>
                        <a:t>Positive self talk helps to develop more positive feeling about your own performance </a:t>
                      </a:r>
                    </a:p>
                  </a:txBody>
                  <a:tcPr/>
                </a:tc>
                <a:extLst>
                  <a:ext uri="{0D108BD9-81ED-4DB2-BD59-A6C34878D82A}">
                    <a16:rowId xmlns:a16="http://schemas.microsoft.com/office/drawing/2014/main" val="3692072798"/>
                  </a:ext>
                </a:extLst>
              </a:tr>
              <a:tr h="370840">
                <a:tc>
                  <a:txBody>
                    <a:bodyPr/>
                    <a:lstStyle/>
                    <a:p>
                      <a:r>
                        <a:rPr lang="en-GB" sz="1100" dirty="0"/>
                        <a:t>Deep breathing</a:t>
                      </a:r>
                    </a:p>
                  </a:txBody>
                  <a:tcPr/>
                </a:tc>
                <a:tc>
                  <a:txBody>
                    <a:bodyPr/>
                    <a:lstStyle/>
                    <a:p>
                      <a:r>
                        <a:rPr lang="en-GB" sz="1100" dirty="0"/>
                        <a:t>Concentrating and taking long, deep breaths helps you to focus on the breathing technique rather than on what is causing the increased anxiety</a:t>
                      </a:r>
                    </a:p>
                  </a:txBody>
                  <a:tcPr/>
                </a:tc>
                <a:extLst>
                  <a:ext uri="{0D108BD9-81ED-4DB2-BD59-A6C34878D82A}">
                    <a16:rowId xmlns:a16="http://schemas.microsoft.com/office/drawing/2014/main" val="4068537958"/>
                  </a:ext>
                </a:extLst>
              </a:tr>
            </a:tbl>
          </a:graphicData>
        </a:graphic>
      </p:graphicFrame>
      <p:graphicFrame>
        <p:nvGraphicFramePr>
          <p:cNvPr id="8" name="Table 7">
            <a:extLst>
              <a:ext uri="{FF2B5EF4-FFF2-40B4-BE49-F238E27FC236}">
                <a16:creationId xmlns:a16="http://schemas.microsoft.com/office/drawing/2014/main" id="{183CD872-64B4-47F5-A22C-3778D1E48071}"/>
              </a:ext>
            </a:extLst>
          </p:cNvPr>
          <p:cNvGraphicFramePr>
            <a:graphicFrameLocks noGrp="1"/>
          </p:cNvGraphicFramePr>
          <p:nvPr>
            <p:extLst>
              <p:ext uri="{D42A27DB-BD31-4B8C-83A1-F6EECF244321}">
                <p14:modId xmlns:p14="http://schemas.microsoft.com/office/powerpoint/2010/main" val="937796124"/>
              </p:ext>
            </p:extLst>
          </p:nvPr>
        </p:nvGraphicFramePr>
        <p:xfrm>
          <a:off x="8317948" y="15527"/>
          <a:ext cx="3874052" cy="2807186"/>
        </p:xfrm>
        <a:graphic>
          <a:graphicData uri="http://schemas.openxmlformats.org/drawingml/2006/table">
            <a:tbl>
              <a:tblPr firstRow="1" bandRow="1">
                <a:tableStyleId>{073A0DAA-6AF3-43AB-8588-CEC1D06C72B9}</a:tableStyleId>
              </a:tblPr>
              <a:tblGrid>
                <a:gridCol w="852556">
                  <a:extLst>
                    <a:ext uri="{9D8B030D-6E8A-4147-A177-3AD203B41FA5}">
                      <a16:colId xmlns:a16="http://schemas.microsoft.com/office/drawing/2014/main" val="2501315621"/>
                    </a:ext>
                  </a:extLst>
                </a:gridCol>
                <a:gridCol w="3021496">
                  <a:extLst>
                    <a:ext uri="{9D8B030D-6E8A-4147-A177-3AD203B41FA5}">
                      <a16:colId xmlns:a16="http://schemas.microsoft.com/office/drawing/2014/main" val="2004654951"/>
                    </a:ext>
                  </a:extLst>
                </a:gridCol>
              </a:tblGrid>
              <a:tr h="741520">
                <a:tc>
                  <a:txBody>
                    <a:bodyPr/>
                    <a:lstStyle/>
                    <a:p>
                      <a:r>
                        <a:rPr lang="en-GB" sz="1100" dirty="0"/>
                        <a:t>Aggression</a:t>
                      </a:r>
                    </a:p>
                  </a:txBody>
                  <a:tcPr/>
                </a:tc>
                <a:tc>
                  <a:txBody>
                    <a:bodyPr/>
                    <a:lstStyle/>
                    <a:p>
                      <a:r>
                        <a:rPr lang="en-GB" sz="1100" dirty="0"/>
                        <a:t>Is used to deliberately cause harm of injure another person</a:t>
                      </a:r>
                    </a:p>
                  </a:txBody>
                  <a:tcPr/>
                </a:tc>
                <a:extLst>
                  <a:ext uri="{0D108BD9-81ED-4DB2-BD59-A6C34878D82A}">
                    <a16:rowId xmlns:a16="http://schemas.microsoft.com/office/drawing/2014/main" val="546962236"/>
                  </a:ext>
                </a:extLst>
              </a:tr>
              <a:tr h="1032833">
                <a:tc>
                  <a:txBody>
                    <a:bodyPr/>
                    <a:lstStyle/>
                    <a:p>
                      <a:r>
                        <a:rPr lang="en-GB" sz="1100" dirty="0"/>
                        <a:t>Direct aggression</a:t>
                      </a:r>
                    </a:p>
                  </a:txBody>
                  <a:tcPr/>
                </a:tc>
                <a:tc>
                  <a:txBody>
                    <a:bodyPr/>
                    <a:lstStyle/>
                    <a:p>
                      <a:r>
                        <a:rPr lang="en-GB" sz="1100" dirty="0"/>
                        <a:t>An aggressive act that involves physical contact with others to cause harm and to gain an advantage</a:t>
                      </a:r>
                    </a:p>
                  </a:txBody>
                  <a:tcPr/>
                </a:tc>
                <a:extLst>
                  <a:ext uri="{0D108BD9-81ED-4DB2-BD59-A6C34878D82A}">
                    <a16:rowId xmlns:a16="http://schemas.microsoft.com/office/drawing/2014/main" val="1257914982"/>
                  </a:ext>
                </a:extLst>
              </a:tr>
              <a:tr h="1032833">
                <a:tc>
                  <a:txBody>
                    <a:bodyPr/>
                    <a:lstStyle/>
                    <a:p>
                      <a:r>
                        <a:rPr lang="en-GB" sz="1100" dirty="0"/>
                        <a:t>Indirect aggression</a:t>
                      </a:r>
                    </a:p>
                  </a:txBody>
                  <a:tcPr/>
                </a:tc>
                <a:tc>
                  <a:txBody>
                    <a:bodyPr/>
                    <a:lstStyle/>
                    <a:p>
                      <a:r>
                        <a:rPr lang="en-GB" sz="1100"/>
                        <a:t>Does </a:t>
                      </a:r>
                      <a:r>
                        <a:rPr lang="en-GB" sz="1100" dirty="0"/>
                        <a:t>not involve physical contact </a:t>
                      </a:r>
                      <a:r>
                        <a:rPr lang="en-GB" sz="1100" dirty="0" err="1"/>
                        <a:t>eg.</a:t>
                      </a:r>
                      <a:r>
                        <a:rPr lang="en-GB" sz="1100" dirty="0"/>
                        <a:t> A nasty remark, an act against an object to gain advantage</a:t>
                      </a:r>
                    </a:p>
                  </a:txBody>
                  <a:tcPr/>
                </a:tc>
                <a:extLst>
                  <a:ext uri="{0D108BD9-81ED-4DB2-BD59-A6C34878D82A}">
                    <a16:rowId xmlns:a16="http://schemas.microsoft.com/office/drawing/2014/main" val="704648079"/>
                  </a:ext>
                </a:extLst>
              </a:tr>
            </a:tbl>
          </a:graphicData>
        </a:graphic>
      </p:graphicFrame>
      <p:graphicFrame>
        <p:nvGraphicFramePr>
          <p:cNvPr id="9" name="Table 8">
            <a:extLst>
              <a:ext uri="{FF2B5EF4-FFF2-40B4-BE49-F238E27FC236}">
                <a16:creationId xmlns:a16="http://schemas.microsoft.com/office/drawing/2014/main" id="{57B2F3F0-4119-420F-9738-B12F1551F0CD}"/>
              </a:ext>
            </a:extLst>
          </p:cNvPr>
          <p:cNvGraphicFramePr>
            <a:graphicFrameLocks noGrp="1"/>
          </p:cNvGraphicFramePr>
          <p:nvPr>
            <p:extLst>
              <p:ext uri="{D42A27DB-BD31-4B8C-83A1-F6EECF244321}">
                <p14:modId xmlns:p14="http://schemas.microsoft.com/office/powerpoint/2010/main" val="2097276124"/>
              </p:ext>
            </p:extLst>
          </p:nvPr>
        </p:nvGraphicFramePr>
        <p:xfrm>
          <a:off x="5786783" y="2984012"/>
          <a:ext cx="6365450" cy="2301239"/>
        </p:xfrm>
        <a:graphic>
          <a:graphicData uri="http://schemas.openxmlformats.org/drawingml/2006/table">
            <a:tbl>
              <a:tblPr firstRow="1" bandRow="1">
                <a:tableStyleId>{073A0DAA-6AF3-43AB-8588-CEC1D06C72B9}</a:tableStyleId>
              </a:tblPr>
              <a:tblGrid>
                <a:gridCol w="1449523">
                  <a:extLst>
                    <a:ext uri="{9D8B030D-6E8A-4147-A177-3AD203B41FA5}">
                      <a16:colId xmlns:a16="http://schemas.microsoft.com/office/drawing/2014/main" val="1662815360"/>
                    </a:ext>
                  </a:extLst>
                </a:gridCol>
                <a:gridCol w="4915927">
                  <a:extLst>
                    <a:ext uri="{9D8B030D-6E8A-4147-A177-3AD203B41FA5}">
                      <a16:colId xmlns:a16="http://schemas.microsoft.com/office/drawing/2014/main" val="1701277366"/>
                    </a:ext>
                  </a:extLst>
                </a:gridCol>
              </a:tblGrid>
              <a:tr h="528301">
                <a:tc>
                  <a:txBody>
                    <a:bodyPr/>
                    <a:lstStyle/>
                    <a:p>
                      <a:r>
                        <a:rPr lang="en-GB" sz="1100" dirty="0"/>
                        <a:t>Personality</a:t>
                      </a:r>
                    </a:p>
                  </a:txBody>
                  <a:tcPr/>
                </a:tc>
                <a:tc>
                  <a:txBody>
                    <a:bodyPr/>
                    <a:lstStyle/>
                    <a:p>
                      <a:r>
                        <a:rPr lang="en-GB" sz="1100" dirty="0"/>
                        <a:t> is the particular characteristics and behaviour that you generally display</a:t>
                      </a:r>
                    </a:p>
                  </a:txBody>
                  <a:tcPr/>
                </a:tc>
                <a:extLst>
                  <a:ext uri="{0D108BD9-81ED-4DB2-BD59-A6C34878D82A}">
                    <a16:rowId xmlns:a16="http://schemas.microsoft.com/office/drawing/2014/main" val="3268774348"/>
                  </a:ext>
                </a:extLst>
              </a:tr>
              <a:tr h="886469">
                <a:tc>
                  <a:txBody>
                    <a:bodyPr/>
                    <a:lstStyle/>
                    <a:p>
                      <a:r>
                        <a:rPr lang="en-GB" sz="1100" dirty="0"/>
                        <a:t>Introvert</a:t>
                      </a:r>
                    </a:p>
                  </a:txBody>
                  <a:tcPr/>
                </a:tc>
                <a:tc>
                  <a:txBody>
                    <a:bodyPr/>
                    <a:lstStyle/>
                    <a:p>
                      <a:r>
                        <a:rPr lang="en-GB" sz="1100" dirty="0"/>
                        <a:t>A quiet, passive, reserved personality type. Characteristics- shy, quiet, enjoy being on their own. </a:t>
                      </a:r>
                    </a:p>
                    <a:p>
                      <a:r>
                        <a:rPr lang="en-GB" sz="1100" dirty="0"/>
                        <a:t>They tend to play individual sports </a:t>
                      </a:r>
                      <a:r>
                        <a:rPr lang="en-GB" sz="1100" dirty="0" err="1"/>
                        <a:t>eg</a:t>
                      </a:r>
                      <a:r>
                        <a:rPr lang="en-GB" sz="1100" dirty="0"/>
                        <a:t>, archery as it involves concentration and precision and running as it is low arousal</a:t>
                      </a:r>
                    </a:p>
                  </a:txBody>
                  <a:tcPr/>
                </a:tc>
                <a:extLst>
                  <a:ext uri="{0D108BD9-81ED-4DB2-BD59-A6C34878D82A}">
                    <a16:rowId xmlns:a16="http://schemas.microsoft.com/office/drawing/2014/main" val="3578523725"/>
                  </a:ext>
                </a:extLst>
              </a:tr>
              <a:tr h="886469">
                <a:tc>
                  <a:txBody>
                    <a:bodyPr/>
                    <a:lstStyle/>
                    <a:p>
                      <a:r>
                        <a:rPr lang="en-GB" sz="1100" dirty="0"/>
                        <a:t>Extrovert</a:t>
                      </a:r>
                    </a:p>
                  </a:txBody>
                  <a:tcPr/>
                </a:tc>
                <a:tc>
                  <a:txBody>
                    <a:bodyPr/>
                    <a:lstStyle/>
                    <a:p>
                      <a:r>
                        <a:rPr lang="en-GB" sz="1100" dirty="0"/>
                        <a:t>A sociable, active and talkative personality type associated with team players. Characteristics include- enjoy interaction with others, enthusiastic and talkative. </a:t>
                      </a:r>
                    </a:p>
                    <a:p>
                      <a:r>
                        <a:rPr lang="en-GB" sz="1100" dirty="0"/>
                        <a:t>Tend to play team sports where- there is fast pace, concentration may be low </a:t>
                      </a:r>
                      <a:r>
                        <a:rPr lang="en-GB" sz="1100"/>
                        <a:t>and gross </a:t>
                      </a:r>
                      <a:r>
                        <a:rPr lang="en-GB" sz="1100" dirty="0"/>
                        <a:t>skills are used such as rugby scrum</a:t>
                      </a:r>
                    </a:p>
                  </a:txBody>
                  <a:tcPr/>
                </a:tc>
                <a:extLst>
                  <a:ext uri="{0D108BD9-81ED-4DB2-BD59-A6C34878D82A}">
                    <a16:rowId xmlns:a16="http://schemas.microsoft.com/office/drawing/2014/main" val="577038219"/>
                  </a:ext>
                </a:extLst>
              </a:tr>
            </a:tbl>
          </a:graphicData>
        </a:graphic>
      </p:graphicFrame>
      <p:graphicFrame>
        <p:nvGraphicFramePr>
          <p:cNvPr id="10" name="Table 9">
            <a:extLst>
              <a:ext uri="{FF2B5EF4-FFF2-40B4-BE49-F238E27FC236}">
                <a16:creationId xmlns:a16="http://schemas.microsoft.com/office/drawing/2014/main" id="{B443B80B-FB35-41F2-B52A-B49E58D7DD3E}"/>
              </a:ext>
            </a:extLst>
          </p:cNvPr>
          <p:cNvGraphicFramePr>
            <a:graphicFrameLocks noGrp="1"/>
          </p:cNvGraphicFramePr>
          <p:nvPr>
            <p:extLst>
              <p:ext uri="{D42A27DB-BD31-4B8C-83A1-F6EECF244321}">
                <p14:modId xmlns:p14="http://schemas.microsoft.com/office/powerpoint/2010/main" val="322742087"/>
              </p:ext>
            </p:extLst>
          </p:nvPr>
        </p:nvGraphicFramePr>
        <p:xfrm>
          <a:off x="2" y="5446550"/>
          <a:ext cx="12152232" cy="1468120"/>
        </p:xfrm>
        <a:graphic>
          <a:graphicData uri="http://schemas.openxmlformats.org/drawingml/2006/table">
            <a:tbl>
              <a:tblPr firstRow="1" bandRow="1">
                <a:tableStyleId>{073A0DAA-6AF3-43AB-8588-CEC1D06C72B9}</a:tableStyleId>
              </a:tblPr>
              <a:tblGrid>
                <a:gridCol w="842400">
                  <a:extLst>
                    <a:ext uri="{9D8B030D-6E8A-4147-A177-3AD203B41FA5}">
                      <a16:colId xmlns:a16="http://schemas.microsoft.com/office/drawing/2014/main" val="2795940128"/>
                    </a:ext>
                  </a:extLst>
                </a:gridCol>
                <a:gridCol w="7957961">
                  <a:extLst>
                    <a:ext uri="{9D8B030D-6E8A-4147-A177-3AD203B41FA5}">
                      <a16:colId xmlns:a16="http://schemas.microsoft.com/office/drawing/2014/main" val="2303231738"/>
                    </a:ext>
                  </a:extLst>
                </a:gridCol>
                <a:gridCol w="3351871">
                  <a:extLst>
                    <a:ext uri="{9D8B030D-6E8A-4147-A177-3AD203B41FA5}">
                      <a16:colId xmlns:a16="http://schemas.microsoft.com/office/drawing/2014/main" val="2956625898"/>
                    </a:ext>
                  </a:extLst>
                </a:gridCol>
              </a:tblGrid>
              <a:tr h="370840">
                <a:tc>
                  <a:txBody>
                    <a:bodyPr/>
                    <a:lstStyle/>
                    <a:p>
                      <a:r>
                        <a:rPr lang="en-GB" sz="1000" dirty="0"/>
                        <a:t>Motivation</a:t>
                      </a:r>
                    </a:p>
                  </a:txBody>
                  <a:tcPr/>
                </a:tc>
                <a:tc>
                  <a:txBody>
                    <a:bodyPr/>
                    <a:lstStyle/>
                    <a:p>
                      <a:r>
                        <a:rPr lang="en-GB" sz="1000" dirty="0"/>
                        <a:t>The drive to succeed, the desire to achieve something</a:t>
                      </a:r>
                    </a:p>
                  </a:txBody>
                  <a:tcPr/>
                </a:tc>
                <a:tc>
                  <a:txBody>
                    <a:bodyPr/>
                    <a:lstStyle/>
                    <a:p>
                      <a:r>
                        <a:rPr lang="en-GB" sz="1000" dirty="0"/>
                        <a:t>Evaluation of motivation</a:t>
                      </a:r>
                    </a:p>
                  </a:txBody>
                  <a:tcPr/>
                </a:tc>
                <a:extLst>
                  <a:ext uri="{0D108BD9-81ED-4DB2-BD59-A6C34878D82A}">
                    <a16:rowId xmlns:a16="http://schemas.microsoft.com/office/drawing/2014/main" val="341202022"/>
                  </a:ext>
                </a:extLst>
              </a:tr>
              <a:tr h="370840">
                <a:tc>
                  <a:txBody>
                    <a:bodyPr/>
                    <a:lstStyle/>
                    <a:p>
                      <a:r>
                        <a:rPr lang="en-GB" sz="1000" dirty="0"/>
                        <a:t>Intrinsic motivation</a:t>
                      </a:r>
                    </a:p>
                  </a:txBody>
                  <a:tcPr/>
                </a:tc>
                <a:tc>
                  <a:txBody>
                    <a:bodyPr/>
                    <a:lstStyle/>
                    <a:p>
                      <a:r>
                        <a:rPr lang="en-GB" sz="1000" dirty="0"/>
                        <a:t>The drive that comes from within you. It is when you are driven to perform well out of a personally feeling of pride and satisfaction.</a:t>
                      </a:r>
                    </a:p>
                  </a:txBody>
                  <a:tcPr/>
                </a:tc>
                <a:tc>
                  <a:txBody>
                    <a:bodyPr/>
                    <a:lstStyle/>
                    <a:p>
                      <a:r>
                        <a:rPr lang="en-GB" sz="1000" dirty="0"/>
                        <a:t>Intrinsic motivation is more effective and will lead to continued effort.</a:t>
                      </a:r>
                    </a:p>
                  </a:txBody>
                  <a:tcPr/>
                </a:tc>
                <a:extLst>
                  <a:ext uri="{0D108BD9-81ED-4DB2-BD59-A6C34878D82A}">
                    <a16:rowId xmlns:a16="http://schemas.microsoft.com/office/drawing/2014/main" val="2088210745"/>
                  </a:ext>
                </a:extLst>
              </a:tr>
              <a:tr h="370840">
                <a:tc>
                  <a:txBody>
                    <a:bodyPr/>
                    <a:lstStyle/>
                    <a:p>
                      <a:r>
                        <a:rPr lang="en-GB" sz="1000" dirty="0"/>
                        <a:t>Extrinsic motivation</a:t>
                      </a:r>
                    </a:p>
                  </a:txBody>
                  <a:tcPr/>
                </a:tc>
                <a:tc>
                  <a:txBody>
                    <a:bodyPr/>
                    <a:lstStyle/>
                    <a:p>
                      <a:r>
                        <a:rPr lang="en-GB" sz="1000" dirty="0"/>
                        <a:t>The drive to perform well or to win in order to gain  external rewards from an other source or person.  Examples would be prizes, trophies, medals and money and praise. Extrinsic motivation can be tangible or intangible. Tangible is rewards you can touch such as trophies, medals and certificates. Intangible rewards you cant touch, such as praise feedback and applause. </a:t>
                      </a:r>
                    </a:p>
                  </a:txBody>
                  <a:tcPr/>
                </a:tc>
                <a:tc>
                  <a:txBody>
                    <a:bodyPr/>
                    <a:lstStyle/>
                    <a:p>
                      <a:r>
                        <a:rPr lang="en-GB" sz="1000" dirty="0"/>
                        <a:t>Extrinsic motivation </a:t>
                      </a:r>
                      <a:r>
                        <a:rPr lang="en-GB" sz="1000"/>
                        <a:t>can lead </a:t>
                      </a:r>
                      <a:r>
                        <a:rPr lang="en-GB" sz="1000" dirty="0"/>
                        <a:t>to feelings of pride which is associated with intrinsic motivation. Over use of extrinsic motivation can reduce intrinsic as you become reliant on rewards</a:t>
                      </a:r>
                    </a:p>
                  </a:txBody>
                  <a:tcPr/>
                </a:tc>
                <a:extLst>
                  <a:ext uri="{0D108BD9-81ED-4DB2-BD59-A6C34878D82A}">
                    <a16:rowId xmlns:a16="http://schemas.microsoft.com/office/drawing/2014/main" val="97547062"/>
                  </a:ext>
                </a:extLst>
              </a:tr>
            </a:tbl>
          </a:graphicData>
        </a:graphic>
      </p:graphicFrame>
      <p:sp>
        <p:nvSpPr>
          <p:cNvPr id="2" name="Rectangle 1">
            <a:extLst>
              <a:ext uri="{FF2B5EF4-FFF2-40B4-BE49-F238E27FC236}">
                <a16:creationId xmlns:a16="http://schemas.microsoft.com/office/drawing/2014/main" id="{2D20D33D-4130-47FD-8F4B-D160C93939CE}"/>
              </a:ext>
            </a:extLst>
          </p:cNvPr>
          <p:cNvSpPr/>
          <p:nvPr/>
        </p:nvSpPr>
        <p:spPr>
          <a:xfrm>
            <a:off x="6020910" y="185531"/>
            <a:ext cx="2221948" cy="19878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r>
              <a:rPr lang="en-GB" sz="1000" dirty="0"/>
              <a:t>         Fine Skill            Gross Skill </a:t>
            </a:r>
          </a:p>
        </p:txBody>
      </p:sp>
      <p:sp>
        <p:nvSpPr>
          <p:cNvPr id="3" name="Rectangle 2">
            <a:extLst>
              <a:ext uri="{FF2B5EF4-FFF2-40B4-BE49-F238E27FC236}">
                <a16:creationId xmlns:a16="http://schemas.microsoft.com/office/drawing/2014/main" id="{5F722E35-15E3-4CE5-9BDA-08A43404AD03}"/>
              </a:ext>
            </a:extLst>
          </p:cNvPr>
          <p:cNvSpPr/>
          <p:nvPr/>
        </p:nvSpPr>
        <p:spPr>
          <a:xfrm>
            <a:off x="1921565" y="-8703"/>
            <a:ext cx="3715037" cy="5576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Arousal, Personality, feedback, Motivation</a:t>
            </a:r>
          </a:p>
        </p:txBody>
      </p:sp>
    </p:spTree>
    <p:extLst>
      <p:ext uri="{BB962C8B-B14F-4D97-AF65-F5344CB8AC3E}">
        <p14:creationId xmlns:p14="http://schemas.microsoft.com/office/powerpoint/2010/main" val="10553384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522</Words>
  <Application>Microsoft Office PowerPoint</Application>
  <PresentationFormat>Widescreen</PresentationFormat>
  <Paragraphs>49</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Wolstenholme</dc:creator>
  <cp:lastModifiedBy>Crane, James</cp:lastModifiedBy>
  <cp:revision>12</cp:revision>
  <dcterms:created xsi:type="dcterms:W3CDTF">2020-01-20T15:48:46Z</dcterms:created>
  <dcterms:modified xsi:type="dcterms:W3CDTF">2020-01-24T08:04:12Z</dcterms:modified>
</cp:coreProperties>
</file>