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9F150-5E78-4171-8436-52DB8AF00B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1575A-EB4B-4308-A642-CBFA29911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08D17-F9CB-40EC-B1F6-8CFAEE489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48DFB-EE56-4A83-B717-1C4E255DB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21A8D-4F98-4027-AE96-91806C29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88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5BFA3-5E7C-4020-B642-B6D191CD0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87ADE-D839-4C49-83EF-1353D500E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E2C00-9C1B-4E0F-B0A5-EC75801BB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ED5C3-0691-44A0-BBF9-299E4292B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87BE5-9175-420D-8920-3D01A2DB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3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A1752B-B1CE-45BD-AC6F-F430472F77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252824-171E-4F61-86FB-7FC718A29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DC69D-0609-4F9C-A25D-B4ED6868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DFBE-421E-4A89-8647-225D5961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C3B20-4733-4822-A79A-2796435E3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7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C1062-9675-41EC-BE8F-19C63F3D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07D97-7C83-4AD8-91F9-1C4DC9681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8CFFD-834A-4B41-854E-09706D1E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2514E-1AC9-4926-9C1C-797563D03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C2A2D-60BF-4C96-8C64-2075B2394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78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27CCA-B29D-493A-B1DD-175B7F8EE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48337-6ACD-450B-92FF-939D862C1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FA297-F6F0-44C6-826F-B0AC8FE41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BA2E9-28FB-4C98-91D3-065FDF5D4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06FD9-1947-401F-A4F9-4F0F0EDDC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92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2929A-5207-44AC-BDC8-7A4B7AC2D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88697-7DBA-4A7F-9ADA-FBECCBA5C8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B7491F-0D31-4E74-8554-4C102A296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526DF-8288-452D-862F-B204FFFCD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31BFF-F29C-4BEB-BAD9-ED10681AA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77E7E-D8AD-48A1-A019-CFDC44C03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51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7448A-4BF7-42E3-9925-2F36BF1A6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963CB-E295-409F-B73A-AC0FDC9D7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404DB-720F-4FDC-8910-B1B291E20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320E5B-03F3-436F-9B0D-B01110BDD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3EEB4-2D3F-4960-AE9C-5E1164A300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A6BFE2-0394-444B-AB78-44F5DE116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23B990-9393-4A08-B229-2E2B4AC00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F82767-05A1-49AF-A86F-4CDA39920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73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0466-A483-40FF-BD9F-5025CE8E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B35B2-F5F5-4F76-BAAD-3B80BC850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8DB53-8E43-4E1B-B853-F203D28A4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5C1C6-8931-425A-AA4E-FD66C7410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3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BAE899-1899-4334-B026-1437374D6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48B70-1B35-4824-A70B-CF20280D6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0D9B2-E7AF-43A8-9726-99061D202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7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CBE2-051B-4214-9672-B825626A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B2E8D-ED48-436C-8FA8-601D95129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82360-B951-467F-AE3C-A72DAC98C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4AFA9-7816-4B8A-B830-80BBED1FB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7FE3A-D9B3-4B07-8A46-33306864F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96F73-046A-45EB-BBFB-2CE3D933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12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0A4D-C1B1-4A0E-9175-1845BB3AA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7E918D-95FA-4EB6-9F0D-625012424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DFFF44-1089-43D9-8A5C-E768AC4F5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6DC93-7773-47C8-AD9E-AE7E637A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CD601-390B-408A-9B3E-E5FDF9C0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B2ADC-56EC-4E0B-81D4-DB4E4DDF8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2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6067D0-AA6B-4594-9952-F73C1BB85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2F59F-E1DC-41DA-8CC3-6F8801D2F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67198-69DD-49DE-B0B5-1888C767A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32F53-8C8B-42A7-8DDC-FA6C43405D56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72EDA-A5A1-4F91-B3F2-76A5A7EC9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68ACF-2D5C-4E12-ACA5-EA8F4F7CF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6CF84-A377-4793-AB2C-734287ABA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38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F3A534-25C1-458B-9A88-5EB9E3D39C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628978"/>
              </p:ext>
            </p:extLst>
          </p:nvPr>
        </p:nvGraphicFramePr>
        <p:xfrm>
          <a:off x="80003" y="460912"/>
          <a:ext cx="5817215" cy="1249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7181">
                  <a:extLst>
                    <a:ext uri="{9D8B030D-6E8A-4147-A177-3AD203B41FA5}">
                      <a16:colId xmlns:a16="http://schemas.microsoft.com/office/drawing/2014/main" val="3531010579"/>
                    </a:ext>
                  </a:extLst>
                </a:gridCol>
                <a:gridCol w="1672929">
                  <a:extLst>
                    <a:ext uri="{9D8B030D-6E8A-4147-A177-3AD203B41FA5}">
                      <a16:colId xmlns:a16="http://schemas.microsoft.com/office/drawing/2014/main" val="3206894794"/>
                    </a:ext>
                  </a:extLst>
                </a:gridCol>
                <a:gridCol w="2667105">
                  <a:extLst>
                    <a:ext uri="{9D8B030D-6E8A-4147-A177-3AD203B41FA5}">
                      <a16:colId xmlns:a16="http://schemas.microsoft.com/office/drawing/2014/main" val="1150901715"/>
                    </a:ext>
                  </a:extLst>
                </a:gridCol>
              </a:tblGrid>
              <a:tr h="161317">
                <a:tc>
                  <a:txBody>
                    <a:bodyPr/>
                    <a:lstStyle/>
                    <a:p>
                      <a:r>
                        <a:rPr lang="en-GB" sz="1000" dirty="0"/>
                        <a:t>Cardiac Output (Q)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Stroke Volume (SV)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Heart Rate (HR)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688689"/>
                  </a:ext>
                </a:extLst>
              </a:tr>
              <a:tr h="382223">
                <a:tc>
                  <a:txBody>
                    <a:bodyPr/>
                    <a:lstStyle/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amount of blood ejected from the heart in one minute</a:t>
                      </a:r>
                    </a:p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</a:p>
                    <a:p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stroke volume x heart rate.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volume of blood pumped out of the heart  during one contraction.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of times the heart beats per minute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735787"/>
                  </a:ext>
                </a:extLst>
              </a:tr>
            </a:tbl>
          </a:graphicData>
        </a:graphic>
      </p:graphicFrame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F07F4702-0C2E-4556-B8FB-3AA216F83B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159465"/>
              </p:ext>
            </p:extLst>
          </p:nvPr>
        </p:nvGraphicFramePr>
        <p:xfrm>
          <a:off x="186021" y="5289333"/>
          <a:ext cx="8336918" cy="1554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4230">
                  <a:extLst>
                    <a:ext uri="{9D8B030D-6E8A-4147-A177-3AD203B41FA5}">
                      <a16:colId xmlns:a16="http://schemas.microsoft.com/office/drawing/2014/main" val="4284374795"/>
                    </a:ext>
                  </a:extLst>
                </a:gridCol>
                <a:gridCol w="1429180">
                  <a:extLst>
                    <a:ext uri="{9D8B030D-6E8A-4147-A177-3AD203B41FA5}">
                      <a16:colId xmlns:a16="http://schemas.microsoft.com/office/drawing/2014/main" val="2090846070"/>
                    </a:ext>
                  </a:extLst>
                </a:gridCol>
                <a:gridCol w="1734947">
                  <a:extLst>
                    <a:ext uri="{9D8B030D-6E8A-4147-A177-3AD203B41FA5}">
                      <a16:colId xmlns:a16="http://schemas.microsoft.com/office/drawing/2014/main" val="3093656639"/>
                    </a:ext>
                  </a:extLst>
                </a:gridCol>
                <a:gridCol w="3088561">
                  <a:extLst>
                    <a:ext uri="{9D8B030D-6E8A-4147-A177-3AD203B41FA5}">
                      <a16:colId xmlns:a16="http://schemas.microsoft.com/office/drawing/2014/main" val="32601007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Redistribution of Blood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EG of redistribution of blood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Vasoconstriction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Vasodilation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99231"/>
                  </a:ext>
                </a:extLst>
              </a:tr>
              <a:tr h="1153430">
                <a:tc>
                  <a:txBody>
                    <a:bodyPr/>
                    <a:lstStyle/>
                    <a:p>
                      <a:r>
                        <a:rPr lang="en-GB" sz="1000" dirty="0"/>
                        <a:t>When you exercise the working muscles need more oxygen. </a:t>
                      </a:r>
                    </a:p>
                    <a:p>
                      <a:r>
                        <a:rPr lang="en-GB" sz="1000" dirty="0"/>
                        <a:t>When you exercise – heart rate and stroke volume increase.</a:t>
                      </a:r>
                    </a:p>
                    <a:p>
                      <a:r>
                        <a:rPr lang="en-GB" sz="1000" dirty="0"/>
                        <a:t>Blood is diverted away from inactive areas to the working muscles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During exercise blood can be redistributed away from the stomach (digestive system) to the working muscles.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Blood vessels are constricted (squeezed) to make them smaller/narrower.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Blood flow reduced to these areas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Blood vessels are dilated to make them bigger/wider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Blood flow to these areas increased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Supplies more oxygen and nutrients.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00806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3E8E170-88EF-4881-B392-4BA21D8AFD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889064"/>
              </p:ext>
            </p:extLst>
          </p:nvPr>
        </p:nvGraphicFramePr>
        <p:xfrm>
          <a:off x="6096000" y="0"/>
          <a:ext cx="6015997" cy="3270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3487">
                  <a:extLst>
                    <a:ext uri="{9D8B030D-6E8A-4147-A177-3AD203B41FA5}">
                      <a16:colId xmlns:a16="http://schemas.microsoft.com/office/drawing/2014/main" val="634135947"/>
                    </a:ext>
                  </a:extLst>
                </a:gridCol>
                <a:gridCol w="1603452">
                  <a:extLst>
                    <a:ext uri="{9D8B030D-6E8A-4147-A177-3AD203B41FA5}">
                      <a16:colId xmlns:a16="http://schemas.microsoft.com/office/drawing/2014/main" val="2346608816"/>
                    </a:ext>
                  </a:extLst>
                </a:gridCol>
                <a:gridCol w="1763004">
                  <a:extLst>
                    <a:ext uri="{9D8B030D-6E8A-4147-A177-3AD203B41FA5}">
                      <a16:colId xmlns:a16="http://schemas.microsoft.com/office/drawing/2014/main" val="1974731152"/>
                    </a:ext>
                  </a:extLst>
                </a:gridCol>
                <a:gridCol w="1576054">
                  <a:extLst>
                    <a:ext uri="{9D8B030D-6E8A-4147-A177-3AD203B41FA5}">
                      <a16:colId xmlns:a16="http://schemas.microsoft.com/office/drawing/2014/main" val="1912356007"/>
                    </a:ext>
                  </a:extLst>
                </a:gridCol>
              </a:tblGrid>
              <a:tr h="348725">
                <a:tc>
                  <a:txBody>
                    <a:bodyPr/>
                    <a:lstStyle/>
                    <a:p>
                      <a:r>
                        <a:rPr lang="en-GB" sz="1000" dirty="0"/>
                        <a:t>Blood vessels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Arteries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Veins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Capillaries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507027"/>
                  </a:ext>
                </a:extLst>
              </a:tr>
              <a:tr h="1153475">
                <a:tc>
                  <a:txBody>
                    <a:bodyPr/>
                    <a:lstStyle/>
                    <a:p>
                      <a:r>
                        <a:rPr lang="en-GB" sz="1000" dirty="0"/>
                        <a:t>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Thick muscular and elastic walls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Small lumen (internal diameter)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Thin walls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Contain valves to prevent backflow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Large lumen (internal diameter)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Very thin walls (1 cell thick)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Small lumen (internal diameter)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202803"/>
                  </a:ext>
                </a:extLst>
              </a:tr>
              <a:tr h="1153475">
                <a:tc>
                  <a:txBody>
                    <a:bodyPr/>
                    <a:lstStyle/>
                    <a:p>
                      <a:r>
                        <a:rPr lang="en-GB" sz="1000" dirty="0"/>
                        <a:t>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high pressure away from heart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Carries oxygenated blood (except the pulmonary artery)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Used in redistribution of blood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low pressure towards the heart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Carries deoxygenated blood (except the pulmonary vein)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Allows gaseous exchange – very thin walls allow oxygen and carbon dioxide to pass through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0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Links smaller arteries with smaller veins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Carry blood at low pressure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703974"/>
                  </a:ext>
                </a:extLst>
              </a:tr>
            </a:tbl>
          </a:graphicData>
        </a:graphic>
      </p:graphicFrame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EA3C8FA3-DB09-4F54-A9D6-91524DB3C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3700051"/>
              </p:ext>
            </p:extLst>
          </p:nvPr>
        </p:nvGraphicFramePr>
        <p:xfrm>
          <a:off x="4770785" y="2061521"/>
          <a:ext cx="2637182" cy="1964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37182">
                  <a:extLst>
                    <a:ext uri="{9D8B030D-6E8A-4147-A177-3AD203B41FA5}">
                      <a16:colId xmlns:a16="http://schemas.microsoft.com/office/drawing/2014/main" val="634135947"/>
                    </a:ext>
                  </a:extLst>
                </a:gridCol>
              </a:tblGrid>
              <a:tr h="365903">
                <a:tc>
                  <a:txBody>
                    <a:bodyPr/>
                    <a:lstStyle/>
                    <a:p>
                      <a:r>
                        <a:rPr lang="en-GB" sz="1000" dirty="0"/>
                        <a:t>Changes in Heart Rate before and during exercise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507027"/>
                  </a:ext>
                </a:extLst>
              </a:tr>
              <a:tr h="506635">
                <a:tc>
                  <a:txBody>
                    <a:bodyPr/>
                    <a:lstStyle/>
                    <a:p>
                      <a:r>
                        <a:rPr lang="en-GB" sz="1000" dirty="0"/>
                        <a:t>Before:</a:t>
                      </a:r>
                    </a:p>
                    <a:p>
                      <a:r>
                        <a:rPr lang="en-GB" sz="1000" dirty="0"/>
                        <a:t>Increase in heart rate – this is called the </a:t>
                      </a:r>
                      <a:r>
                        <a:rPr lang="en-GB" sz="1000" b="1" dirty="0"/>
                        <a:t>anticipatory rise  </a:t>
                      </a:r>
                      <a:r>
                        <a:rPr lang="en-GB" sz="1000" dirty="0"/>
                        <a:t>due to release of adrenaline.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202803"/>
                  </a:ext>
                </a:extLst>
              </a:tr>
              <a:tr h="1019500">
                <a:tc>
                  <a:txBody>
                    <a:bodyPr/>
                    <a:lstStyle/>
                    <a:p>
                      <a:r>
                        <a:rPr lang="en-GB" sz="1000" dirty="0"/>
                        <a:t>During:</a:t>
                      </a:r>
                    </a:p>
                    <a:p>
                      <a:r>
                        <a:rPr lang="en-GB" sz="1000" dirty="0"/>
                        <a:t>When you start to exercise – </a:t>
                      </a:r>
                    </a:p>
                    <a:p>
                      <a:r>
                        <a:rPr lang="en-GB" sz="1000" dirty="0"/>
                        <a:t>Muscles need more oxygen which the blood transports</a:t>
                      </a:r>
                    </a:p>
                    <a:p>
                      <a:r>
                        <a:rPr lang="en-GB" sz="1000" dirty="0"/>
                        <a:t>Cardiac output increases by increasing heart rate or/and stroke volume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703974"/>
                  </a:ext>
                </a:extLst>
              </a:tr>
            </a:tbl>
          </a:graphicData>
        </a:graphic>
      </p:graphicFrame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BEE2C40-2BC6-45E6-B3BD-E3B0B6CD4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21" y="1814426"/>
            <a:ext cx="1530663" cy="3113214"/>
          </a:xfrm>
          <a:prstGeom prst="rect">
            <a:avLst/>
          </a:prstGeom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F93BA4F0-E17B-4EE0-8FA6-ACC11166C4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550388"/>
              </p:ext>
            </p:extLst>
          </p:nvPr>
        </p:nvGraphicFramePr>
        <p:xfrm>
          <a:off x="1915466" y="1381563"/>
          <a:ext cx="2868569" cy="35773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68569">
                  <a:extLst>
                    <a:ext uri="{9D8B030D-6E8A-4147-A177-3AD203B41FA5}">
                      <a16:colId xmlns:a16="http://schemas.microsoft.com/office/drawing/2014/main" val="634135947"/>
                    </a:ext>
                  </a:extLst>
                </a:gridCol>
              </a:tblGrid>
              <a:tr h="225952">
                <a:tc>
                  <a:txBody>
                    <a:bodyPr/>
                    <a:lstStyle/>
                    <a:p>
                      <a:r>
                        <a:rPr lang="en-GB" sz="1000" dirty="0"/>
                        <a:t>Cardiac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507027"/>
                  </a:ext>
                </a:extLst>
              </a:tr>
              <a:tr h="5083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Deoxygenated blood enters the right side of the heart via the </a:t>
                      </a:r>
                      <a:r>
                        <a:rPr lang="en-US" sz="1000" b="1" dirty="0"/>
                        <a:t>vena cava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202803"/>
                  </a:ext>
                </a:extLst>
              </a:tr>
              <a:tr h="5083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Heart contracts and pumps blood to the lungs via the </a:t>
                      </a:r>
                      <a:r>
                        <a:rPr lang="en-US" sz="1000" b="1" dirty="0"/>
                        <a:t>Pulmonary Artery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536399"/>
                  </a:ext>
                </a:extLst>
              </a:tr>
              <a:tr h="412900">
                <a:tc>
                  <a:txBody>
                    <a:bodyPr/>
                    <a:lstStyle/>
                    <a:p>
                      <a:r>
                        <a:rPr lang="en-GB" sz="1000" dirty="0"/>
                        <a:t>3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Blood becomes oxygenated in the lungs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705473"/>
                  </a:ext>
                </a:extLst>
              </a:tr>
              <a:tr h="595259">
                <a:tc>
                  <a:txBody>
                    <a:bodyPr/>
                    <a:lstStyle/>
                    <a:p>
                      <a:r>
                        <a:rPr lang="en-GB" sz="1000" dirty="0"/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Oxygenated blood returns to the heart via the </a:t>
                      </a:r>
                      <a:r>
                        <a:rPr lang="en-US" sz="1000" b="1" dirty="0"/>
                        <a:t>Pulmonary Vein </a:t>
                      </a:r>
                      <a:r>
                        <a:rPr lang="en-US" sz="1000" dirty="0"/>
                        <a:t>and fills the left 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548833"/>
                  </a:ext>
                </a:extLst>
              </a:tr>
              <a:tr h="595259">
                <a:tc>
                  <a:txBody>
                    <a:bodyPr/>
                    <a:lstStyle/>
                    <a:p>
                      <a:r>
                        <a:rPr lang="en-GB" sz="1000" dirty="0"/>
                        <a:t>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Heart contracts and pumps blood to the body via the  </a:t>
                      </a:r>
                      <a:r>
                        <a:rPr lang="en-US" sz="1000" b="1" dirty="0"/>
                        <a:t>Aorta</a:t>
                      </a:r>
                      <a:r>
                        <a:rPr lang="en-US" sz="1000" dirty="0"/>
                        <a:t> to deliver oxygen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185884"/>
                  </a:ext>
                </a:extLst>
              </a:tr>
              <a:tr h="632818">
                <a:tc>
                  <a:txBody>
                    <a:bodyPr/>
                    <a:lstStyle/>
                    <a:p>
                      <a:r>
                        <a:rPr lang="en-GB" sz="1000" dirty="0"/>
                        <a:t>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Deoxygenated blood returns to the heart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703974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ADCBC6-26E3-4CF6-97F2-74DF2F1B5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255301"/>
              </p:ext>
            </p:extLst>
          </p:nvPr>
        </p:nvGraphicFramePr>
        <p:xfrm>
          <a:off x="5128591" y="4176007"/>
          <a:ext cx="3205208" cy="9056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32279">
                  <a:extLst>
                    <a:ext uri="{9D8B030D-6E8A-4147-A177-3AD203B41FA5}">
                      <a16:colId xmlns:a16="http://schemas.microsoft.com/office/drawing/2014/main" val="3385762961"/>
                    </a:ext>
                  </a:extLst>
                </a:gridCol>
                <a:gridCol w="1672929">
                  <a:extLst>
                    <a:ext uri="{9D8B030D-6E8A-4147-A177-3AD203B41FA5}">
                      <a16:colId xmlns:a16="http://schemas.microsoft.com/office/drawing/2014/main" val="93020903"/>
                    </a:ext>
                  </a:extLst>
                </a:gridCol>
              </a:tblGrid>
              <a:tr h="345013">
                <a:tc>
                  <a:txBody>
                    <a:bodyPr/>
                    <a:lstStyle/>
                    <a:p>
                      <a:r>
                        <a:rPr lang="en-GB" sz="1000" dirty="0"/>
                        <a:t>Diastole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Systole (S = squeezes)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900347"/>
                  </a:ext>
                </a:extLst>
              </a:tr>
              <a:tr h="560645">
                <a:tc>
                  <a:txBody>
                    <a:bodyPr/>
                    <a:lstStyle/>
                    <a:p>
                      <a:r>
                        <a:rPr lang="en-GB" sz="1000" dirty="0"/>
                        <a:t>When the chamber relaxes and fills with blood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When the chamber contracts and ejects blood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21864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91D8885-7824-40B7-AA13-DB5C39D34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613648"/>
              </p:ext>
            </p:extLst>
          </p:nvPr>
        </p:nvGraphicFramePr>
        <p:xfrm>
          <a:off x="8004312" y="2948759"/>
          <a:ext cx="2637182" cy="11521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37182">
                  <a:extLst>
                    <a:ext uri="{9D8B030D-6E8A-4147-A177-3AD203B41FA5}">
                      <a16:colId xmlns:a16="http://schemas.microsoft.com/office/drawing/2014/main" val="999191913"/>
                    </a:ext>
                  </a:extLst>
                </a:gridCol>
              </a:tblGrid>
              <a:tr h="438932">
                <a:tc>
                  <a:txBody>
                    <a:bodyPr/>
                    <a:lstStyle/>
                    <a:p>
                      <a:r>
                        <a:rPr lang="en-GB" sz="1000" dirty="0"/>
                        <a:t>Cardiac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815287"/>
                  </a:ext>
                </a:extLst>
              </a:tr>
              <a:tr h="713263">
                <a:tc>
                  <a:txBody>
                    <a:bodyPr/>
                    <a:lstStyle/>
                    <a:p>
                      <a:r>
                        <a:rPr lang="en-GB" sz="1000" dirty="0"/>
                        <a:t>The cardiac cycle is the repeated contraction and relaxation of the heart.</a:t>
                      </a:r>
                    </a:p>
                    <a:p>
                      <a:r>
                        <a:rPr lang="en-GB" sz="1000" dirty="0"/>
                        <a:t>There are 2 phases: diastole and systole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247359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BEEB8BB-8172-4E3B-8FD7-01D05CAA4D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5939" y="4100955"/>
            <a:ext cx="3676062" cy="27570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02684A7-225D-47D6-AFBD-C9D30126E33A}"/>
              </a:ext>
            </a:extLst>
          </p:cNvPr>
          <p:cNvSpPr/>
          <p:nvPr/>
        </p:nvSpPr>
        <p:spPr>
          <a:xfrm>
            <a:off x="318052" y="-24051"/>
            <a:ext cx="5579166" cy="5049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Heart, Blood vessels, redistribution of blood, cardiac cycle, Systole/Diastole.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420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459</Words>
  <Application>Microsoft Office PowerPoint</Application>
  <PresentationFormat>Widescreen</PresentationFormat>
  <Paragraphs>71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Cann, Alexandra</dc:creator>
  <cp:lastModifiedBy>Crane, James</cp:lastModifiedBy>
  <cp:revision>19</cp:revision>
  <dcterms:created xsi:type="dcterms:W3CDTF">2020-01-20T15:50:12Z</dcterms:created>
  <dcterms:modified xsi:type="dcterms:W3CDTF">2021-03-19T07:33:58Z</dcterms:modified>
</cp:coreProperties>
</file>