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843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546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8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89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270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46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1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92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768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73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78738-295C-4A94-952B-536F8B2B234B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A7C8B-F59A-4FBA-84DF-B6ED5DEFC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757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3963863"/>
              </p:ext>
            </p:extLst>
          </p:nvPr>
        </p:nvGraphicFramePr>
        <p:xfrm>
          <a:off x="0" y="0"/>
          <a:ext cx="7757160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82653">
                  <a:extLst>
                    <a:ext uri="{9D8B030D-6E8A-4147-A177-3AD203B41FA5}">
                      <a16:colId xmlns:a16="http://schemas.microsoft.com/office/drawing/2014/main" val="3677131097"/>
                    </a:ext>
                  </a:extLst>
                </a:gridCol>
                <a:gridCol w="5774507">
                  <a:extLst>
                    <a:ext uri="{9D8B030D-6E8A-4147-A177-3AD203B41FA5}">
                      <a16:colId xmlns:a16="http://schemas.microsoft.com/office/drawing/2014/main" val="34925204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Functions</a:t>
                      </a:r>
                      <a:r>
                        <a:rPr lang="en-GB" sz="1000" baseline="0" dirty="0"/>
                        <a:t> of the Skeleton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Explanation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761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Movement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Skeleton</a:t>
                      </a:r>
                      <a:r>
                        <a:rPr lang="en-GB" sz="1000" baseline="0" dirty="0"/>
                        <a:t> and muscles work together to produce movement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2211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Mineral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long bones store mineral such as calcium and potassium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526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skeleton provides support of internal structures and organs.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377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Shape</a:t>
                      </a:r>
                      <a:r>
                        <a:rPr lang="en-GB" sz="1000" baseline="0" dirty="0"/>
                        <a:t> and Points of attachment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skeleton decides the height</a:t>
                      </a:r>
                      <a:r>
                        <a:rPr lang="en-GB" sz="1000" baseline="0" dirty="0"/>
                        <a:t> and shape of a person as well as providing points for muscles to attach to.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535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Blood</a:t>
                      </a:r>
                      <a:r>
                        <a:rPr lang="en-GB" sz="1000" baseline="0" dirty="0"/>
                        <a:t> Cell Production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Blood</a:t>
                      </a:r>
                      <a:r>
                        <a:rPr lang="en-GB" sz="1000" baseline="0" dirty="0"/>
                        <a:t> cells are produced in the marrow of long bones.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21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Protection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Skeleton protects vital organs e.g.</a:t>
                      </a:r>
                      <a:r>
                        <a:rPr lang="en-GB" sz="1000" baseline="0" dirty="0"/>
                        <a:t> brain protects the cranium. 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58374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460248"/>
              </p:ext>
            </p:extLst>
          </p:nvPr>
        </p:nvGraphicFramePr>
        <p:xfrm>
          <a:off x="8438608" y="1239310"/>
          <a:ext cx="3675016" cy="3616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71747">
                  <a:extLst>
                    <a:ext uri="{9D8B030D-6E8A-4147-A177-3AD203B41FA5}">
                      <a16:colId xmlns:a16="http://schemas.microsoft.com/office/drawing/2014/main" val="2552049523"/>
                    </a:ext>
                  </a:extLst>
                </a:gridCol>
                <a:gridCol w="1184366">
                  <a:extLst>
                    <a:ext uri="{9D8B030D-6E8A-4147-A177-3AD203B41FA5}">
                      <a16:colId xmlns:a16="http://schemas.microsoft.com/office/drawing/2014/main" val="1874506515"/>
                    </a:ext>
                  </a:extLst>
                </a:gridCol>
                <a:gridCol w="1018903">
                  <a:extLst>
                    <a:ext uri="{9D8B030D-6E8A-4147-A177-3AD203B41FA5}">
                      <a16:colId xmlns:a16="http://schemas.microsoft.com/office/drawing/2014/main" val="24649829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Joint Action (Type)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Agonist Muscle (working)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Antagonist Muscle (relaxing)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258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Extension @ Knee (Hinge)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Quadriceps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Hamstrings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623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Flexion @ Knee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Hamstrings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Quadriceps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132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Extension @ Elbow (Hinge)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Triceps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Biceps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0054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Flexion @ Elbow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Biceps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Triceps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397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Flexion @ Hip (Ball</a:t>
                      </a:r>
                      <a:r>
                        <a:rPr lang="en-GB" sz="1000" baseline="0" dirty="0"/>
                        <a:t> and Socket)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Hip Flexors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err="1"/>
                        <a:t>Gluteals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133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Extension @ 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err="1"/>
                        <a:t>Gluteals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Hip Flexors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40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Plantar Flexion @ Ankle (Hinge)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Gastrocnemius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Tibialis Anterior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8134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Dorsi Flexion</a:t>
                      </a:r>
                      <a:r>
                        <a:rPr lang="en-GB" sz="1000" baseline="0" dirty="0"/>
                        <a:t> @ Ankle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Tibialis Anterior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Gastrocnemius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54007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688172"/>
              </p:ext>
            </p:extLst>
          </p:nvPr>
        </p:nvGraphicFramePr>
        <p:xfrm>
          <a:off x="32657" y="2933199"/>
          <a:ext cx="5039360" cy="3362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07291">
                  <a:extLst>
                    <a:ext uri="{9D8B030D-6E8A-4147-A177-3AD203B41FA5}">
                      <a16:colId xmlns:a16="http://schemas.microsoft.com/office/drawing/2014/main" val="3450213103"/>
                    </a:ext>
                  </a:extLst>
                </a:gridCol>
                <a:gridCol w="4032069">
                  <a:extLst>
                    <a:ext uri="{9D8B030D-6E8A-4147-A177-3AD203B41FA5}">
                      <a16:colId xmlns:a16="http://schemas.microsoft.com/office/drawing/2014/main" val="14150301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Joint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Definition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466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Flexion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decreasing of the</a:t>
                      </a:r>
                      <a:r>
                        <a:rPr lang="en-GB" sz="1000" baseline="0" dirty="0"/>
                        <a:t> angle at a joint.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639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Extension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increasing of the angle at a joint.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2044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Rotation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movement of a limb around the long axis.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255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Circumduction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movement of </a:t>
                      </a:r>
                      <a:r>
                        <a:rPr lang="en-GB" sz="1000"/>
                        <a:t>a limb </a:t>
                      </a:r>
                      <a:r>
                        <a:rPr lang="en-GB" sz="1000" dirty="0"/>
                        <a:t>in a circular motion.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014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Abduction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movement of a limb AWAY</a:t>
                      </a:r>
                      <a:r>
                        <a:rPr lang="en-GB" sz="1000" baseline="0" dirty="0"/>
                        <a:t> from the midline of the body.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498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Adduction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movement of a limb TOWARDS the midline of the body.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174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Plantar Flexion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increasing of the ankle joint (pointing of the toes downwards).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415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Dorsi Flexion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decreasing</a:t>
                      </a:r>
                      <a:r>
                        <a:rPr lang="en-GB" sz="1000" baseline="0" dirty="0"/>
                        <a:t> of the ankle joint (bringing the toes upwards towards the shin).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746735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582153"/>
              </p:ext>
            </p:extLst>
          </p:nvPr>
        </p:nvGraphicFramePr>
        <p:xfrm>
          <a:off x="5338354" y="4881565"/>
          <a:ext cx="6624682" cy="2042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5601">
                  <a:extLst>
                    <a:ext uri="{9D8B030D-6E8A-4147-A177-3AD203B41FA5}">
                      <a16:colId xmlns:a16="http://schemas.microsoft.com/office/drawing/2014/main" val="3299124110"/>
                    </a:ext>
                  </a:extLst>
                </a:gridCol>
                <a:gridCol w="2970854">
                  <a:extLst>
                    <a:ext uri="{9D8B030D-6E8A-4147-A177-3AD203B41FA5}">
                      <a16:colId xmlns:a16="http://schemas.microsoft.com/office/drawing/2014/main" val="2049619572"/>
                    </a:ext>
                  </a:extLst>
                </a:gridCol>
                <a:gridCol w="2208227">
                  <a:extLst>
                    <a:ext uri="{9D8B030D-6E8A-4147-A177-3AD203B41FA5}">
                      <a16:colId xmlns:a16="http://schemas.microsoft.com/office/drawing/2014/main" val="9563883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Type of Muscular Contraction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Example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911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Isometric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muscle stays the same length as it contracts resulting in the body staying still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Handstand,</a:t>
                      </a:r>
                      <a:r>
                        <a:rPr lang="en-GB" sz="1000" baseline="0" dirty="0"/>
                        <a:t> plank </a:t>
                      </a:r>
                      <a:r>
                        <a:rPr lang="en-GB" sz="1000" dirty="0"/>
                        <a:t>(No movement occurs)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10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Isotonic</a:t>
                      </a:r>
                      <a:r>
                        <a:rPr lang="en-GB" sz="1000" baseline="0" dirty="0"/>
                        <a:t> CONCENTRIC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muscle SHORTENS as</a:t>
                      </a:r>
                      <a:r>
                        <a:rPr lang="en-GB" sz="1000" baseline="0" dirty="0"/>
                        <a:t> it contracts resulting in movement.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Flexion at the elbow in the biceps during the execution phase of a bicep curl.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5062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Isotonic ECCENTRIC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muscle LENGTHENS</a:t>
                      </a:r>
                      <a:r>
                        <a:rPr lang="en-GB" sz="1000" baseline="0" dirty="0"/>
                        <a:t> as it contracts resulting in movement.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Quadriceps during the downward phase of</a:t>
                      </a:r>
                      <a:r>
                        <a:rPr lang="en-GB" sz="1000" baseline="0" dirty="0"/>
                        <a:t> a squat during flexion at the knee. 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33203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630312"/>
              </p:ext>
            </p:extLst>
          </p:nvPr>
        </p:nvGraphicFramePr>
        <p:xfrm>
          <a:off x="3857897" y="2457126"/>
          <a:ext cx="4580711" cy="23348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90140">
                  <a:extLst>
                    <a:ext uri="{9D8B030D-6E8A-4147-A177-3AD203B41FA5}">
                      <a16:colId xmlns:a16="http://schemas.microsoft.com/office/drawing/2014/main" val="1294236697"/>
                    </a:ext>
                  </a:extLst>
                </a:gridCol>
                <a:gridCol w="3090571">
                  <a:extLst>
                    <a:ext uri="{9D8B030D-6E8A-4147-A177-3AD203B41FA5}">
                      <a16:colId xmlns:a16="http://schemas.microsoft.com/office/drawing/2014/main" val="4037415544"/>
                    </a:ext>
                  </a:extLst>
                </a:gridCol>
              </a:tblGrid>
              <a:tr h="375180">
                <a:tc>
                  <a:txBody>
                    <a:bodyPr/>
                    <a:lstStyle/>
                    <a:p>
                      <a:r>
                        <a:rPr lang="en-GB" sz="1000" dirty="0"/>
                        <a:t>Components of synovial joint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036586"/>
                  </a:ext>
                </a:extLst>
              </a:tr>
              <a:tr h="286522">
                <a:tc>
                  <a:txBody>
                    <a:bodyPr/>
                    <a:lstStyle/>
                    <a:p>
                      <a:r>
                        <a:rPr lang="en-GB" sz="1000" dirty="0"/>
                        <a:t>Cartilage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Reduces</a:t>
                      </a:r>
                      <a:r>
                        <a:rPr lang="en-GB" sz="1000" baseline="0" dirty="0"/>
                        <a:t> friction and absorbs shock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280074"/>
                  </a:ext>
                </a:extLst>
              </a:tr>
              <a:tr h="286522">
                <a:tc>
                  <a:txBody>
                    <a:bodyPr/>
                    <a:lstStyle/>
                    <a:p>
                      <a:r>
                        <a:rPr lang="en-GB" sz="1000" dirty="0"/>
                        <a:t>Ligament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Connects bone to bone and stabilises the joint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172322"/>
                  </a:ext>
                </a:extLst>
              </a:tr>
              <a:tr h="286522">
                <a:tc>
                  <a:txBody>
                    <a:bodyPr/>
                    <a:lstStyle/>
                    <a:p>
                      <a:r>
                        <a:rPr lang="en-GB" sz="1000" dirty="0"/>
                        <a:t>Joint Capsule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Seals the joint and provides stability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311919"/>
                  </a:ext>
                </a:extLst>
              </a:tr>
              <a:tr h="375180">
                <a:tc>
                  <a:txBody>
                    <a:bodyPr/>
                    <a:lstStyle/>
                    <a:p>
                      <a:r>
                        <a:rPr lang="en-GB" sz="1000" dirty="0"/>
                        <a:t>Synovial Fluid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Lubricates the joint,</a:t>
                      </a:r>
                      <a:r>
                        <a:rPr lang="en-GB" sz="1000" baseline="0" dirty="0"/>
                        <a:t> </a:t>
                      </a:r>
                      <a:r>
                        <a:rPr lang="en-GB" sz="1000" dirty="0"/>
                        <a:t>reduces</a:t>
                      </a:r>
                      <a:r>
                        <a:rPr lang="en-GB" sz="1000" baseline="0" dirty="0"/>
                        <a:t> friction and provides nutrients to the joint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864632"/>
                  </a:ext>
                </a:extLst>
              </a:tr>
              <a:tr h="286522">
                <a:tc>
                  <a:txBody>
                    <a:bodyPr/>
                    <a:lstStyle/>
                    <a:p>
                      <a:r>
                        <a:rPr lang="en-GB" sz="1000" dirty="0"/>
                        <a:t>Synovial Membrane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Secretes synovial fluid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310744"/>
                  </a:ext>
                </a:extLst>
              </a:tr>
              <a:tr h="375180">
                <a:tc>
                  <a:txBody>
                    <a:bodyPr/>
                    <a:lstStyle/>
                    <a:p>
                      <a:r>
                        <a:rPr lang="en-GB" sz="1000" dirty="0"/>
                        <a:t>Bursae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Acts as a cushion between bone and the tendons/muscles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550677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548271"/>
              </p:ext>
            </p:extLst>
          </p:nvPr>
        </p:nvGraphicFramePr>
        <p:xfrm>
          <a:off x="6466841" y="25295"/>
          <a:ext cx="5646783" cy="1188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33246">
                  <a:extLst>
                    <a:ext uri="{9D8B030D-6E8A-4147-A177-3AD203B41FA5}">
                      <a16:colId xmlns:a16="http://schemas.microsoft.com/office/drawing/2014/main" val="803233560"/>
                    </a:ext>
                  </a:extLst>
                </a:gridCol>
                <a:gridCol w="949870">
                  <a:extLst>
                    <a:ext uri="{9D8B030D-6E8A-4147-A177-3AD203B41FA5}">
                      <a16:colId xmlns:a16="http://schemas.microsoft.com/office/drawing/2014/main" val="842173451"/>
                    </a:ext>
                  </a:extLst>
                </a:gridCol>
                <a:gridCol w="4063667">
                  <a:extLst>
                    <a:ext uri="{9D8B030D-6E8A-4147-A177-3AD203B41FA5}">
                      <a16:colId xmlns:a16="http://schemas.microsoft.com/office/drawing/2014/main" val="26569623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Joint</a:t>
                      </a:r>
                      <a:r>
                        <a:rPr lang="en-GB" sz="1000" baseline="0" dirty="0"/>
                        <a:t> Type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Joint Actions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029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Hinge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Elbow, Knee and Ankle*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Flexion and Extension,</a:t>
                      </a:r>
                      <a:r>
                        <a:rPr lang="en-GB" sz="1000" baseline="0" dirty="0"/>
                        <a:t> *plantar Flexion and Dorsi Flexion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138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Ball and Socket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Hip and Shoulder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Flexion,</a:t>
                      </a:r>
                      <a:r>
                        <a:rPr lang="en-GB" sz="1000" baseline="0" dirty="0"/>
                        <a:t> Extension, Rotation, Abduction and Adduction (circumduction only available at shoulder)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87626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C52D6C8D-8030-4E2E-84CA-1FDBA6C8D917}"/>
              </a:ext>
            </a:extLst>
          </p:cNvPr>
          <p:cNvSpPr/>
          <p:nvPr/>
        </p:nvSpPr>
        <p:spPr>
          <a:xfrm>
            <a:off x="225287" y="6303550"/>
            <a:ext cx="5039360" cy="4174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Muscles, Movement and Joints</a:t>
            </a:r>
          </a:p>
        </p:txBody>
      </p:sp>
    </p:spTree>
    <p:extLst>
      <p:ext uri="{BB962C8B-B14F-4D97-AF65-F5344CB8AC3E}">
        <p14:creationId xmlns:p14="http://schemas.microsoft.com/office/powerpoint/2010/main" val="2305333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3920</TotalTime>
  <Words>462</Words>
  <Application>Microsoft Office PowerPoint</Application>
  <PresentationFormat>Widescreen</PresentationFormat>
  <Paragraphs>95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Durrington Mutli Academy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Movement and Joints</dc:title>
  <dc:creator>Crane, James</dc:creator>
  <cp:lastModifiedBy>Crane, James</cp:lastModifiedBy>
  <cp:revision>19</cp:revision>
  <dcterms:created xsi:type="dcterms:W3CDTF">2020-01-17T14:13:38Z</dcterms:created>
  <dcterms:modified xsi:type="dcterms:W3CDTF">2020-10-22T13:03:26Z</dcterms:modified>
</cp:coreProperties>
</file>