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FEF75-3ECE-4494-B6C5-1AEFC0F18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A33501-2F9F-49C7-BE77-AEE2CBE4D2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902849-6E05-4746-B982-00C1F96C2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BEFB-4E0E-4C10-9274-3396412F87D4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32620-EFA6-44B6-9B6A-A0252415C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E7211-89BC-45D4-B1F7-6FC427A73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D09F-6B89-47FD-979E-5FE02B3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745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A9F28-3D2A-445D-88C1-8CF2986F0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995936-AFC1-4EED-806C-C9B53D8CEB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F287C-4AE1-4072-8E96-4BF2B8DC0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BEFB-4E0E-4C10-9274-3396412F87D4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0C353-4EA0-4448-BD4A-484FD50F8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0F310-B142-4C0C-8C34-23FB5CCB4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D09F-6B89-47FD-979E-5FE02B3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91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A38D61-4944-43EF-B98F-1D6F6B09EF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718F9A-5DC0-4B2E-AC4D-FD000DED91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B9E55-9D54-4D0C-9AC1-EF6ACF5A5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BEFB-4E0E-4C10-9274-3396412F87D4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65F3B5-F1B8-4F89-93BC-2F890798F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32281-FBC6-47F1-9601-506EA4410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D09F-6B89-47FD-979E-5FE02B3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960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01A9B-4D7E-43D6-8751-FCC17E43A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67870-BA19-4A4C-834D-23CBE7A4F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31895-A192-4232-88AF-3F54419D7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BEFB-4E0E-4C10-9274-3396412F87D4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BA403-F118-4BF9-B6DA-0F20AFBC4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B1E22-D96C-4279-8B85-9C075FDE9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D09F-6B89-47FD-979E-5FE02B3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882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58227-C47B-475B-91B3-6954AC1EE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7AC7B-BDD3-4185-A781-63F0EC03E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4A754D-9AB2-4F41-AC76-E03F648C6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BEFB-4E0E-4C10-9274-3396412F87D4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3F684-8957-481A-884B-648965504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3EE45-7E9F-4A08-813B-CF976B34D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D09F-6B89-47FD-979E-5FE02B3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651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D8119-7F83-48EA-9542-5E70FF0CB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82CAFB-D421-43FA-82B6-5BF632ADD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E1D41B-FF48-45B6-90B8-B5EBD346AD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B3DA85-7E2D-4989-BE56-C067B0110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BEFB-4E0E-4C10-9274-3396412F87D4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F34E83-D98D-4456-AA29-A19EBEB1A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AB13C4-C42A-4C20-AAD0-649A18E8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D09F-6B89-47FD-979E-5FE02B3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74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6A68A-4C71-4368-8231-FB7727C53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FA97C-4EC0-4C73-A642-D99C07546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85A099-469F-42C0-809F-D58C087AD0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3EA100-A968-4E15-A00A-26E7321146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46794F-6B52-48A1-932E-5EE2930F9A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3C3913-717B-4A00-84FE-D3018521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BEFB-4E0E-4C10-9274-3396412F87D4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98BBD6-3265-4331-B0F8-25D14A6D7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66B3B4-D236-437D-B55C-ADFF26D63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D09F-6B89-47FD-979E-5FE02B3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90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1292A-259D-4F4E-B835-387D1C135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BA82B5-DCD1-4890-88A1-38C81802A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BEFB-4E0E-4C10-9274-3396412F87D4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0FD624-467E-4CEE-BFD3-119074D1F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51D9D6-A001-4927-8025-5115849AC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D09F-6B89-47FD-979E-5FE02B3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339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95447A-8437-4728-B4B8-8441E3741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BEFB-4E0E-4C10-9274-3396412F87D4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FA0326-D18E-4813-8DF4-66CD7356B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CF9B4E-55C1-4F3A-B45D-1B1897082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D09F-6B89-47FD-979E-5FE02B3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136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181C5-EAFA-4380-BC41-C5D9BA398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592BB-CCC3-4F2E-89FE-5D347CC03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2BDF8C-275F-497B-A68F-ABEFDDF7BB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58C045-9A28-45B6-8F28-5A9D39525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BEFB-4E0E-4C10-9274-3396412F87D4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42348F-0221-4F01-BA81-944D78BB6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A04F37-C8D6-4543-B650-2486AD8AD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D09F-6B89-47FD-979E-5FE02B3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80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BF166-7745-4F39-9F2B-82E1EE2A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F7D87B-3E06-4159-91C8-2A7C5EF3E6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DA3E4C-3D2C-4808-BEDF-5B8E526355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C539B0-92B9-49A0-871C-DF93CE2E1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BEFB-4E0E-4C10-9274-3396412F87D4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B003A8-731C-472F-A7AF-CE50CB5C5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7FC5DB-B149-4CFD-A5E7-3E2C7E349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D09F-6B89-47FD-979E-5FE02B3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102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A23153-67DC-4A7F-BA4F-F8D231123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25A452-6B67-47B8-9620-BDA2491D08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4912F-222A-4200-B320-F2B63D5E7E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FBEFB-4E0E-4C10-9274-3396412F87D4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919B7-7938-4770-9F50-817141B415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C133C6-DA4D-425B-B0D6-FD0A9DAF81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4D09F-6B89-47FD-979E-5FE02B3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784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1D59ECF-950F-4628-9008-125535A80C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527781"/>
              </p:ext>
            </p:extLst>
          </p:nvPr>
        </p:nvGraphicFramePr>
        <p:xfrm>
          <a:off x="0" y="1"/>
          <a:ext cx="5777948" cy="99048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45704">
                  <a:extLst>
                    <a:ext uri="{9D8B030D-6E8A-4147-A177-3AD203B41FA5}">
                      <a16:colId xmlns:a16="http://schemas.microsoft.com/office/drawing/2014/main" val="3564123744"/>
                    </a:ext>
                  </a:extLst>
                </a:gridCol>
                <a:gridCol w="2769705">
                  <a:extLst>
                    <a:ext uri="{9D8B030D-6E8A-4147-A177-3AD203B41FA5}">
                      <a16:colId xmlns:a16="http://schemas.microsoft.com/office/drawing/2014/main" val="1363531707"/>
                    </a:ext>
                  </a:extLst>
                </a:gridCol>
                <a:gridCol w="1762539">
                  <a:extLst>
                    <a:ext uri="{9D8B030D-6E8A-4147-A177-3AD203B41FA5}">
                      <a16:colId xmlns:a16="http://schemas.microsoft.com/office/drawing/2014/main" val="3574710544"/>
                    </a:ext>
                  </a:extLst>
                </a:gridCol>
              </a:tblGrid>
              <a:tr h="20754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Goal Setting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Sporting Example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504446"/>
                  </a:ext>
                </a:extLst>
              </a:tr>
              <a:tr h="35644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Performance Goals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Performance goals (personal performance/no social comparison)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Perform 3 successful serves a game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745082"/>
                  </a:ext>
                </a:extLst>
              </a:tr>
              <a:tr h="35040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Outcome Goals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Outcome goals (winning/result).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Win the 100m race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335308"/>
                  </a:ext>
                </a:extLst>
              </a:tr>
            </a:tbl>
          </a:graphicData>
        </a:graphic>
      </p:graphicFrame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4843874E-32A5-4892-98E1-29EC6B8FE1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6407790"/>
              </p:ext>
            </p:extLst>
          </p:nvPr>
        </p:nvGraphicFramePr>
        <p:xfrm>
          <a:off x="0" y="990490"/>
          <a:ext cx="3405809" cy="197319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4887">
                  <a:extLst>
                    <a:ext uri="{9D8B030D-6E8A-4147-A177-3AD203B41FA5}">
                      <a16:colId xmlns:a16="http://schemas.microsoft.com/office/drawing/2014/main" val="3564123744"/>
                    </a:ext>
                  </a:extLst>
                </a:gridCol>
                <a:gridCol w="2570922">
                  <a:extLst>
                    <a:ext uri="{9D8B030D-6E8A-4147-A177-3AD203B41FA5}">
                      <a16:colId xmlns:a16="http://schemas.microsoft.com/office/drawing/2014/main" val="1363531707"/>
                    </a:ext>
                  </a:extLst>
                </a:gridCol>
              </a:tblGrid>
              <a:tr h="21871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SMART Goals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Definition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504446"/>
                  </a:ext>
                </a:extLst>
              </a:tr>
              <a:tr h="31972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Specific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Specific to the sport or fitness goal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745082"/>
                  </a:ext>
                </a:extLst>
              </a:tr>
              <a:tr h="31430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Measurable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Able to measure any improvements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335308"/>
                  </a:ext>
                </a:extLst>
              </a:tr>
              <a:tr h="31430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Accepted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Accepted by performer and coach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429808"/>
                  </a:ext>
                </a:extLst>
              </a:tr>
              <a:tr h="31430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Realistic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The performer can actually achieve 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424720"/>
                  </a:ext>
                </a:extLst>
              </a:tr>
              <a:tr h="31430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Time Bound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Needs to be completed over a period of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6293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6DCF8173-8665-40A3-A843-F15387C48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904" y="5196428"/>
            <a:ext cx="2838450" cy="1609725"/>
          </a:xfrm>
          <a:prstGeom prst="rect">
            <a:avLst/>
          </a:prstGeom>
        </p:spPr>
      </p:pic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B3536BCC-0B84-4393-8415-FA09185A93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6687360"/>
              </p:ext>
            </p:extLst>
          </p:nvPr>
        </p:nvGraphicFramePr>
        <p:xfrm>
          <a:off x="-1" y="3089455"/>
          <a:ext cx="6424863" cy="1981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85177">
                  <a:extLst>
                    <a:ext uri="{9D8B030D-6E8A-4147-A177-3AD203B41FA5}">
                      <a16:colId xmlns:a16="http://schemas.microsoft.com/office/drawing/2014/main" val="3564123744"/>
                    </a:ext>
                  </a:extLst>
                </a:gridCol>
                <a:gridCol w="2753687">
                  <a:extLst>
                    <a:ext uri="{9D8B030D-6E8A-4147-A177-3AD203B41FA5}">
                      <a16:colId xmlns:a16="http://schemas.microsoft.com/office/drawing/2014/main" val="1363531707"/>
                    </a:ext>
                  </a:extLst>
                </a:gridCol>
                <a:gridCol w="2285999">
                  <a:extLst>
                    <a:ext uri="{9D8B030D-6E8A-4147-A177-3AD203B41FA5}">
                      <a16:colId xmlns:a16="http://schemas.microsoft.com/office/drawing/2014/main" val="3574710544"/>
                    </a:ext>
                  </a:extLst>
                </a:gridCol>
              </a:tblGrid>
              <a:tr h="20754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Basic Information Processing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Role of this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Sporting Example (Tennis)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504446"/>
                  </a:ext>
                </a:extLst>
              </a:tr>
              <a:tr h="35644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Information from the display (senses), selective attention.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Seeing the pace, height and spin on a serve.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745082"/>
                  </a:ext>
                </a:extLst>
              </a:tr>
              <a:tr h="35040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Decision Making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Selection of appropriate response from memory. The role of long term and short term memory.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Selecting what shot to play in return to a serve.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335308"/>
                  </a:ext>
                </a:extLst>
              </a:tr>
              <a:tr h="35040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Information sent to muscles to carry out the response.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Bicep, </a:t>
                      </a:r>
                      <a:r>
                        <a:rPr lang="en-GB" sz="1000" dirty="0" err="1"/>
                        <a:t>Tricep</a:t>
                      </a:r>
                      <a:r>
                        <a:rPr lang="en-GB" sz="1000" dirty="0"/>
                        <a:t>, Deltoid to carry out a forehand return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700122"/>
                  </a:ext>
                </a:extLst>
              </a:tr>
              <a:tr h="35040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 Received via self (intrinsic) and/or others (extrinsic).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Intrinsic, how did it feel on the racket. </a:t>
                      </a:r>
                    </a:p>
                    <a:p>
                      <a:pPr algn="ctr"/>
                      <a:r>
                        <a:rPr lang="en-GB" sz="1000" dirty="0"/>
                        <a:t>Extrinsic, did the shot go in.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951248"/>
                  </a:ext>
                </a:extLst>
              </a:tr>
            </a:tbl>
          </a:graphicData>
        </a:graphic>
      </p:graphicFrame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5926B1EE-E9FF-4CC9-B10C-471ADF01C2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024020"/>
              </p:ext>
            </p:extLst>
          </p:nvPr>
        </p:nvGraphicFramePr>
        <p:xfrm>
          <a:off x="4399547" y="1045369"/>
          <a:ext cx="7571874" cy="1828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04059">
                  <a:extLst>
                    <a:ext uri="{9D8B030D-6E8A-4147-A177-3AD203B41FA5}">
                      <a16:colId xmlns:a16="http://schemas.microsoft.com/office/drawing/2014/main" val="3564123744"/>
                    </a:ext>
                  </a:extLst>
                </a:gridCol>
                <a:gridCol w="2884376">
                  <a:extLst>
                    <a:ext uri="{9D8B030D-6E8A-4147-A177-3AD203B41FA5}">
                      <a16:colId xmlns:a16="http://schemas.microsoft.com/office/drawing/2014/main" val="1363531707"/>
                    </a:ext>
                  </a:extLst>
                </a:gridCol>
                <a:gridCol w="1245565">
                  <a:extLst>
                    <a:ext uri="{9D8B030D-6E8A-4147-A177-3AD203B41FA5}">
                      <a16:colId xmlns:a16="http://schemas.microsoft.com/office/drawing/2014/main" val="3574710544"/>
                    </a:ext>
                  </a:extLst>
                </a:gridCol>
                <a:gridCol w="2237874">
                  <a:extLst>
                    <a:ext uri="{9D8B030D-6E8A-4147-A177-3AD203B41FA5}">
                      <a16:colId xmlns:a16="http://schemas.microsoft.com/office/drawing/2014/main" val="57651866"/>
                    </a:ext>
                  </a:extLst>
                </a:gridCol>
              </a:tblGrid>
              <a:tr h="20754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Types of Guidance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Who it is good for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Example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504446"/>
                  </a:ext>
                </a:extLst>
              </a:tr>
              <a:tr h="356443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Visual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The performer seeing someone else perform the skill or action.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Beginners and Elite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Watching a teacher demonstrate a handstand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745082"/>
                  </a:ext>
                </a:extLst>
              </a:tr>
              <a:tr h="35040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Verbal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The performer being told and hearing what to do form a coach or teacher.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Beginners and Elite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Simple instructions needed for beginners, mixed with visual.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335308"/>
                  </a:ext>
                </a:extLst>
              </a:tr>
              <a:tr h="35040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Manual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Where a coach or teacher physically moves the student into the correct position.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Beginners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Teacher supporting a balance in gymnastics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700122"/>
                  </a:ext>
                </a:extLst>
              </a:tr>
              <a:tr h="28762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Mechanical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Use of an object or training aid to support the performer.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Beginners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Use of harness in trampolining.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95124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5669B606-56AD-49B9-8878-446CDC3557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6647504"/>
              </p:ext>
            </p:extLst>
          </p:nvPr>
        </p:nvGraphicFramePr>
        <p:xfrm>
          <a:off x="6545178" y="2963682"/>
          <a:ext cx="5426243" cy="361444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51285">
                  <a:extLst>
                    <a:ext uri="{9D8B030D-6E8A-4147-A177-3AD203B41FA5}">
                      <a16:colId xmlns:a16="http://schemas.microsoft.com/office/drawing/2014/main" val="3564123744"/>
                    </a:ext>
                  </a:extLst>
                </a:gridCol>
                <a:gridCol w="2598821">
                  <a:extLst>
                    <a:ext uri="{9D8B030D-6E8A-4147-A177-3AD203B41FA5}">
                      <a16:colId xmlns:a16="http://schemas.microsoft.com/office/drawing/2014/main" val="1363531707"/>
                    </a:ext>
                  </a:extLst>
                </a:gridCol>
                <a:gridCol w="1576137">
                  <a:extLst>
                    <a:ext uri="{9D8B030D-6E8A-4147-A177-3AD203B41FA5}">
                      <a16:colId xmlns:a16="http://schemas.microsoft.com/office/drawing/2014/main" val="3574710544"/>
                    </a:ext>
                  </a:extLst>
                </a:gridCol>
              </a:tblGrid>
              <a:tr h="39313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Types of 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Example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504446"/>
                  </a:ext>
                </a:extLst>
              </a:tr>
              <a:tr h="42805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Intrinsic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Feedback from within, for example kinaesthetic feel. (Elite performers develop ability to interpret sensory information)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How the shot felt as you hit the ball.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745082"/>
                  </a:ext>
                </a:extLst>
              </a:tr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Extrinsic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Feedback from an external source e.g. coach/teacher/peers (Beginners rely heavily on this feedback)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The coach telling you what you did well and what to improve 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335308"/>
                  </a:ext>
                </a:extLst>
              </a:tr>
              <a:tr h="51495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Positive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(Important for beginners) – Inform athletes what was correct about movement. Important for motivation.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Coach or teacher saying good shot.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700122"/>
                  </a:ext>
                </a:extLst>
              </a:tr>
              <a:tr h="47811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(Important for elite) - Inform athlete what was incorrect about movement. Must provide information on how to improve.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Coach or teacher saying what athlete needs to improve on.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951248"/>
                  </a:ext>
                </a:extLst>
              </a:tr>
              <a:tr h="47811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Knowledge of Results (KOR)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Feedback about the outcome. (Beginners need this feedback more)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Did the shot go in, what distance did you throw.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1587509"/>
                  </a:ext>
                </a:extLst>
              </a:tr>
              <a:tr h="47811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Knowledge of Performance (KOP)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Feedback about the quality of performance, for example technique. (Elite performers)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What went well or wrong with the technique of the serve.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0685673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5B7F4A3B-26CE-4642-9CAA-C9D6196C5FEC}"/>
              </a:ext>
            </a:extLst>
          </p:cNvPr>
          <p:cNvSpPr/>
          <p:nvPr/>
        </p:nvSpPr>
        <p:spPr>
          <a:xfrm>
            <a:off x="6414054" y="13253"/>
            <a:ext cx="4943061" cy="7288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Goal Setting, Information processing, Feedback, Guidance</a:t>
            </a:r>
          </a:p>
        </p:txBody>
      </p:sp>
    </p:spTree>
    <p:extLst>
      <p:ext uri="{BB962C8B-B14F-4D97-AF65-F5344CB8AC3E}">
        <p14:creationId xmlns:p14="http://schemas.microsoft.com/office/powerpoint/2010/main" val="2283473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503</Words>
  <Application>Microsoft Office PowerPoint</Application>
  <PresentationFormat>Widescreen</PresentationFormat>
  <Paragraphs>79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 Knowledge organiser</dc:title>
  <dc:creator>Poole, Nathan</dc:creator>
  <cp:lastModifiedBy>De Gruchy, Ryan</cp:lastModifiedBy>
  <cp:revision>11</cp:revision>
  <dcterms:created xsi:type="dcterms:W3CDTF">2020-01-20T15:44:02Z</dcterms:created>
  <dcterms:modified xsi:type="dcterms:W3CDTF">2020-03-05T07:48:35Z</dcterms:modified>
</cp:coreProperties>
</file>