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38D60-80A9-4EBC-9CA1-2308556F1B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BDBEB9-5A31-4F64-BAD0-664EC1A9F1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B4331-3699-4EE0-AE1E-2134B02A7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51C67D-9269-4E79-9A0A-3B5CB2F8F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7E737E-CE1A-4568-8F0B-9E5F4B725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32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635AF-81FA-477A-92D1-C42B954FF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7134E9-382B-44C4-8E0C-F35B53AB4B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CBEB62-71D2-45F5-BEDE-A07E75362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D50D1-333A-421A-B344-D0DFF208D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7DA8D-A4F1-4EFF-BD23-3A7581BDE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098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50B371-4E01-4132-AB76-80563E282C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87F399-7A56-41B3-9BF9-404E73EFE1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1BBE0E-3C10-431E-94D9-7F4DFC677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5D3FF-3AAE-436D-8759-74E087704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E8AE84-15F9-4F3B-8529-867D7516D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285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675FF-3C8D-42D6-A18E-AA79F6648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7A3FB-F6F3-424C-9DE3-B7C63EF019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A730BC-EE72-4554-B462-ED748BBA7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DAD2F2-2934-469C-95FA-72FB14EAB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F7BDF2-342F-418C-AF2E-DD8ADF62B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144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0ABFF-3953-473F-A096-E3F29C668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DE1D1C-6986-434D-B7C8-E3EE38469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2C7D58-2B7A-47BD-9BA0-47DFE3C01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105F7-E3BB-48EF-BFC1-2F269A4B8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9DB3B-AC2D-4EF4-BDA4-13A36CFC3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365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93D4D-E8E4-451B-8E05-9C84C7AD9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733BE-1996-4D3D-8669-6A1ABD0041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C21D2-A5EB-436A-A0D9-48450CBB38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B48603-2967-4FFC-A141-B23AC89D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33066D-BAFC-4316-B33D-0009C22BF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BBD442-7983-46A2-843F-1D08E23E0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124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30509-6F08-4620-BED7-06F19D18A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9D5E5-E49D-4F0D-9AFA-925886D8B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7E116C-6203-42B6-8770-3EDE40FA10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23C20F-E21E-4ACD-BA4C-4136FBB797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B4D526-AE71-40EE-AE84-2C5282897C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EB458E-749E-4737-92FB-433C6BF53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06FBF3-CF2E-4799-9796-BFEFA62B0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091AB6-DE3F-418C-93D1-56DAB5114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837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1DCB3-ADE3-4BBC-A050-35F72E03E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837FBD-2860-4F14-8AE3-4F0E7579C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FDF3FD-E386-4D39-9F36-2B4E3EC04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C14FA5-7DE0-4201-B3E8-A62213827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49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7746B8-73D1-47CE-B2C4-3B0F6C65C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64B8B9-4DA5-4979-9F1D-F1F6DE3FE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743CBF-75B5-4FF4-9E99-2A15EADAC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288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4BADD-DD13-4E64-BE85-D82A05656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A7675-AC7B-458B-8263-5EED033D9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6A646F-5F86-4D03-BE45-91A97EF42D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77178D-58FB-45D1-8F17-75F9E5FA4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5A89B2-A789-46CD-9A78-FABE1CFAC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605213-1F70-40FD-8319-0BF2BE7D2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364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0E37-017E-4E89-ABA1-05E6E96DF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8C0878-D045-406A-B88C-1FD6D60155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E2DD50-B175-4095-87C1-8C03CDC4B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D57472-CB08-48FE-AD33-1817BB137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26135F-C04F-40CC-A941-731C02503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CBCFE0-529B-4883-AA9E-40DDDA1A9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51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1D036D-39AA-4653-B602-3D2B62243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7EDC1-2607-4CB2-9A82-52676BFFAA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3D182-0431-4E85-BC63-D057DD5251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07E0B-6882-45D9-B1C3-DA48CE079D22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D1F310-AB7D-4AD5-BE8F-918BABBED1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63081-8062-41C0-BFD5-3A7DA2807C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A76CB-FA32-4BF3-904E-12D55049A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468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E8084E9-7E5C-4EAC-86C0-59FBD79FFD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370205"/>
              </p:ext>
            </p:extLst>
          </p:nvPr>
        </p:nvGraphicFramePr>
        <p:xfrm>
          <a:off x="203199" y="310830"/>
          <a:ext cx="11776767" cy="369749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77677">
                  <a:extLst>
                    <a:ext uri="{9D8B030D-6E8A-4147-A177-3AD203B41FA5}">
                      <a16:colId xmlns:a16="http://schemas.microsoft.com/office/drawing/2014/main" val="1007792079"/>
                    </a:ext>
                  </a:extLst>
                </a:gridCol>
                <a:gridCol w="1177677">
                  <a:extLst>
                    <a:ext uri="{9D8B030D-6E8A-4147-A177-3AD203B41FA5}">
                      <a16:colId xmlns:a16="http://schemas.microsoft.com/office/drawing/2014/main" val="1204088444"/>
                    </a:ext>
                  </a:extLst>
                </a:gridCol>
                <a:gridCol w="1177677">
                  <a:extLst>
                    <a:ext uri="{9D8B030D-6E8A-4147-A177-3AD203B41FA5}">
                      <a16:colId xmlns:a16="http://schemas.microsoft.com/office/drawing/2014/main" val="725159489"/>
                    </a:ext>
                  </a:extLst>
                </a:gridCol>
                <a:gridCol w="822700">
                  <a:extLst>
                    <a:ext uri="{9D8B030D-6E8A-4147-A177-3AD203B41FA5}">
                      <a16:colId xmlns:a16="http://schemas.microsoft.com/office/drawing/2014/main" val="1997543461"/>
                    </a:ext>
                  </a:extLst>
                </a:gridCol>
                <a:gridCol w="1532653">
                  <a:extLst>
                    <a:ext uri="{9D8B030D-6E8A-4147-A177-3AD203B41FA5}">
                      <a16:colId xmlns:a16="http://schemas.microsoft.com/office/drawing/2014/main" val="1460565648"/>
                    </a:ext>
                  </a:extLst>
                </a:gridCol>
                <a:gridCol w="1402222">
                  <a:extLst>
                    <a:ext uri="{9D8B030D-6E8A-4147-A177-3AD203B41FA5}">
                      <a16:colId xmlns:a16="http://schemas.microsoft.com/office/drawing/2014/main" val="4146728354"/>
                    </a:ext>
                  </a:extLst>
                </a:gridCol>
                <a:gridCol w="953131">
                  <a:extLst>
                    <a:ext uri="{9D8B030D-6E8A-4147-A177-3AD203B41FA5}">
                      <a16:colId xmlns:a16="http://schemas.microsoft.com/office/drawing/2014/main" val="1806387170"/>
                    </a:ext>
                  </a:extLst>
                </a:gridCol>
                <a:gridCol w="1227063">
                  <a:extLst>
                    <a:ext uri="{9D8B030D-6E8A-4147-A177-3AD203B41FA5}">
                      <a16:colId xmlns:a16="http://schemas.microsoft.com/office/drawing/2014/main" val="475030242"/>
                    </a:ext>
                  </a:extLst>
                </a:gridCol>
                <a:gridCol w="1128290">
                  <a:extLst>
                    <a:ext uri="{9D8B030D-6E8A-4147-A177-3AD203B41FA5}">
                      <a16:colId xmlns:a16="http://schemas.microsoft.com/office/drawing/2014/main" val="2728995001"/>
                    </a:ext>
                  </a:extLst>
                </a:gridCol>
                <a:gridCol w="1177677">
                  <a:extLst>
                    <a:ext uri="{9D8B030D-6E8A-4147-A177-3AD203B41FA5}">
                      <a16:colId xmlns:a16="http://schemas.microsoft.com/office/drawing/2014/main" val="2220502500"/>
                    </a:ext>
                  </a:extLst>
                </a:gridCol>
              </a:tblGrid>
              <a:tr h="390078"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Impact on performer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Impact on official</a:t>
                      </a:r>
                    </a:p>
                    <a:p>
                      <a:pPr algn="ctr"/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Impact on spectator</a:t>
                      </a:r>
                    </a:p>
                    <a:p>
                      <a:pPr algn="ctr"/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Impact on sponsor</a:t>
                      </a:r>
                    </a:p>
                    <a:p>
                      <a:pPr algn="ctr"/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Impact on Sport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7206387"/>
                  </a:ext>
                </a:extLst>
              </a:tr>
              <a:tr h="360660">
                <a:tc>
                  <a:txBody>
                    <a:bodyPr/>
                    <a:lstStyle/>
                    <a:p>
                      <a:r>
                        <a:rPr lang="en-GB" sz="1000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Negative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Negative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Negative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Negative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Negative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5857888"/>
                  </a:ext>
                </a:extLst>
              </a:tr>
              <a:tr h="294059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-Can train full time.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-paid millions to endorse products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-equipment to aid performance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-withdrawal of sponsorship can cause financial difficulties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-increased pressure to win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-no privacy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000" dirty="0"/>
                        <a:t>-restricted to sponsors clothing/ equipment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-sponsor can provide kit</a:t>
                      </a:r>
                    </a:p>
                    <a:p>
                      <a:r>
                        <a:rPr lang="en-GB" sz="1000" dirty="0"/>
                        <a:t>-media support correct decisions</a:t>
                      </a:r>
                    </a:p>
                    <a:p>
                      <a:r>
                        <a:rPr lang="en-GB" sz="1000" dirty="0"/>
                        <a:t>-can become a role 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-poor decisions highlighted, which undermine official</a:t>
                      </a:r>
                    </a:p>
                    <a:p>
                      <a:r>
                        <a:rPr lang="en-GB" sz="1000" dirty="0"/>
                        <a:t>-have to wear the sponsors logo</a:t>
                      </a:r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-more money in sport = more events</a:t>
                      </a:r>
                    </a:p>
                    <a:p>
                      <a:r>
                        <a:rPr lang="en-GB" sz="1000" dirty="0"/>
                        <a:t>-teams play at higher standard due to funds available – increases excitement levels</a:t>
                      </a:r>
                    </a:p>
                    <a:p>
                      <a:r>
                        <a:rPr lang="en-GB" sz="1000" dirty="0"/>
                        <a:t>-quality of facilities increases (new stadiums)</a:t>
                      </a:r>
                    </a:p>
                    <a:p>
                      <a:r>
                        <a:rPr lang="en-GB" sz="1000" dirty="0"/>
                        <a:t>-improved technology at home and in stadiums (instant replays)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-more emphasis on sponsors could mean more breaks for adverts</a:t>
                      </a:r>
                    </a:p>
                    <a:p>
                      <a:r>
                        <a:rPr lang="en-GB" sz="1000" dirty="0"/>
                        <a:t>-less tickets available as more are given to sponsors</a:t>
                      </a:r>
                    </a:p>
                    <a:p>
                      <a:r>
                        <a:rPr lang="en-GB" sz="1000" dirty="0"/>
                        <a:t>-expensive team merchandise regularly changing </a:t>
                      </a:r>
                    </a:p>
                    <a:p>
                      <a:r>
                        <a:rPr lang="en-GB" sz="1000" dirty="0"/>
                        <a:t>-kick off times dictated by sponsors</a:t>
                      </a:r>
                    </a:p>
                    <a:p>
                      <a:r>
                        <a:rPr lang="en-GB" sz="1000" dirty="0"/>
                        <a:t>-expensive to watch (subscriptions)</a:t>
                      </a:r>
                    </a:p>
                    <a:p>
                      <a:r>
                        <a:rPr lang="en-GB" sz="1000" dirty="0"/>
                        <a:t>-less people watching live due to watching at home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-Name linked with sporting success</a:t>
                      </a:r>
                    </a:p>
                    <a:p>
                      <a:r>
                        <a:rPr lang="en-GB" sz="1000" dirty="0"/>
                        <a:t>-advertised to wider audience </a:t>
                      </a:r>
                    </a:p>
                    <a:p>
                      <a:r>
                        <a:rPr lang="en-GB" sz="1000" dirty="0"/>
                        <a:t>-increased income</a:t>
                      </a:r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-scandal in sport could reflect poorly on sponsor</a:t>
                      </a:r>
                    </a:p>
                    <a:p>
                      <a:r>
                        <a:rPr lang="en-GB" sz="1000" dirty="0"/>
                        <a:t>-lack of success may reflect poorly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-increased funds, where they can improve facilities, coaching and structure of sport</a:t>
                      </a:r>
                    </a:p>
                    <a:p>
                      <a:r>
                        <a:rPr lang="en-GB" sz="1000" dirty="0"/>
                        <a:t>-sports adapted to become more entertaining for spectators e.g. T20</a:t>
                      </a:r>
                    </a:p>
                    <a:p>
                      <a:r>
                        <a:rPr lang="en-GB" sz="1000" dirty="0"/>
                        <a:t>-sports and leagues can attract top players due to increased finances e.g. IPL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-sport becomes slaves to sponsors</a:t>
                      </a:r>
                    </a:p>
                    <a:p>
                      <a:r>
                        <a:rPr lang="en-GB" sz="1000" dirty="0"/>
                        <a:t>-minority sports get less sponsorship so struggle to grow</a:t>
                      </a:r>
                    </a:p>
                    <a:p>
                      <a:r>
                        <a:rPr lang="en-GB" sz="1000" dirty="0"/>
                        <a:t>-sponsors might not be appropriate e.g. McDonalds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682261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ACF975AF-6934-4223-BD2A-30A5F6AEBFD5}"/>
              </a:ext>
            </a:extLst>
          </p:cNvPr>
          <p:cNvSpPr/>
          <p:nvPr/>
        </p:nvSpPr>
        <p:spPr>
          <a:xfrm>
            <a:off x="410817" y="0"/>
            <a:ext cx="2716696" cy="2813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Commercialisation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8755498-A4B0-4C5B-905E-C4702E37A5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75850"/>
              </p:ext>
            </p:extLst>
          </p:nvPr>
        </p:nvGraphicFramePr>
        <p:xfrm>
          <a:off x="7924802" y="4195130"/>
          <a:ext cx="4170017" cy="1559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24374">
                  <a:extLst>
                    <a:ext uri="{9D8B030D-6E8A-4147-A177-3AD203B41FA5}">
                      <a16:colId xmlns:a16="http://schemas.microsoft.com/office/drawing/2014/main" val="2678343739"/>
                    </a:ext>
                  </a:extLst>
                </a:gridCol>
                <a:gridCol w="3145643">
                  <a:extLst>
                    <a:ext uri="{9D8B030D-6E8A-4147-A177-3AD203B41FA5}">
                      <a16:colId xmlns:a16="http://schemas.microsoft.com/office/drawing/2014/main" val="17232839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Key Word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Definition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5383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Commercialisation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The process by which a new product is introduced to the market in a way designed to make a profit.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095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Media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The main ways in which people communicate (TV, radio, newspapers, social media, internet)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460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Sponsorship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Where a company pays money to a team/individual in return for advertising their goods.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809696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68C49E6-1118-42B9-A3DD-AE20017F61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420965"/>
              </p:ext>
            </p:extLst>
          </p:nvPr>
        </p:nvGraphicFramePr>
        <p:xfrm>
          <a:off x="203199" y="4195130"/>
          <a:ext cx="4064001" cy="2352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562805046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11061540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3013752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Reasons for Sponsoring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Recipients of Sponsorship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Types of Sponsorship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6610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Publicity = increased sales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Teams (O2 England Rugby)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Equipment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0619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Association with success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Individuals (Nadal Nike)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Clothing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212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Support (local community)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Events (London Marathon Virgin)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Transport/Travel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373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Tax Deductible (lower tax bill)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Sport (The FA Vauxhall)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Entry Fees and Expenses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9938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Training/facilities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593263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DEFB3242-A630-4B35-976C-E716086DA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404" y="4228951"/>
            <a:ext cx="3505398" cy="262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343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420</Words>
  <Application>Microsoft Office PowerPoint</Application>
  <PresentationFormat>Widescreen</PresentationFormat>
  <Paragraphs>73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Aston, Jennifer</dc:creator>
  <cp:lastModifiedBy>Crane, James</cp:lastModifiedBy>
  <cp:revision>17</cp:revision>
  <dcterms:created xsi:type="dcterms:W3CDTF">2020-01-20T16:24:09Z</dcterms:created>
  <dcterms:modified xsi:type="dcterms:W3CDTF">2020-01-22T15:59:05Z</dcterms:modified>
</cp:coreProperties>
</file>