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C3DF2-F19B-4D33-BFDB-D76F7855A0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44B0547-91B5-4E48-9C2B-91ACC3C180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192729-F690-4FFA-BD17-8C693771E7C1}"/>
              </a:ext>
            </a:extLst>
          </p:cNvPr>
          <p:cNvSpPr>
            <a:spLocks noGrp="1"/>
          </p:cNvSpPr>
          <p:nvPr>
            <p:ph type="dt" sz="half" idx="10"/>
          </p:nvPr>
        </p:nvSpPr>
        <p:spPr/>
        <p:txBody>
          <a:bodyPr/>
          <a:lstStyle/>
          <a:p>
            <a:fld id="{FF8DB28C-FF32-48F3-BDB4-0BF1982EB887}" type="datetimeFigureOut">
              <a:rPr lang="en-GB" smtClean="0"/>
              <a:t>22/01/2020</a:t>
            </a:fld>
            <a:endParaRPr lang="en-GB"/>
          </a:p>
        </p:txBody>
      </p:sp>
      <p:sp>
        <p:nvSpPr>
          <p:cNvPr id="5" name="Footer Placeholder 4">
            <a:extLst>
              <a:ext uri="{FF2B5EF4-FFF2-40B4-BE49-F238E27FC236}">
                <a16:creationId xmlns:a16="http://schemas.microsoft.com/office/drawing/2014/main" id="{24DEF08B-902B-4B2E-B0E4-FE8E6DE5E2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8C2D62-3CCD-4B7D-8C4B-DF0C34978137}"/>
              </a:ext>
            </a:extLst>
          </p:cNvPr>
          <p:cNvSpPr>
            <a:spLocks noGrp="1"/>
          </p:cNvSpPr>
          <p:nvPr>
            <p:ph type="sldNum" sz="quarter" idx="12"/>
          </p:nvPr>
        </p:nvSpPr>
        <p:spPr/>
        <p:txBody>
          <a:bodyPr/>
          <a:lstStyle/>
          <a:p>
            <a:fld id="{5D164B75-DBFA-426D-8136-0102F4C18801}" type="slidenum">
              <a:rPr lang="en-GB" smtClean="0"/>
              <a:t>‹#›</a:t>
            </a:fld>
            <a:endParaRPr lang="en-GB"/>
          </a:p>
        </p:txBody>
      </p:sp>
    </p:spTree>
    <p:extLst>
      <p:ext uri="{BB962C8B-B14F-4D97-AF65-F5344CB8AC3E}">
        <p14:creationId xmlns:p14="http://schemas.microsoft.com/office/powerpoint/2010/main" val="2764270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D664D-2899-4964-B5D1-A5AABD98AEF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0CE41A9-2D1E-46E7-8B97-10D211937CA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BA2760-078F-4837-8C37-2AE0F40A7044}"/>
              </a:ext>
            </a:extLst>
          </p:cNvPr>
          <p:cNvSpPr>
            <a:spLocks noGrp="1"/>
          </p:cNvSpPr>
          <p:nvPr>
            <p:ph type="dt" sz="half" idx="10"/>
          </p:nvPr>
        </p:nvSpPr>
        <p:spPr/>
        <p:txBody>
          <a:bodyPr/>
          <a:lstStyle/>
          <a:p>
            <a:fld id="{FF8DB28C-FF32-48F3-BDB4-0BF1982EB887}" type="datetimeFigureOut">
              <a:rPr lang="en-GB" smtClean="0"/>
              <a:t>22/01/2020</a:t>
            </a:fld>
            <a:endParaRPr lang="en-GB"/>
          </a:p>
        </p:txBody>
      </p:sp>
      <p:sp>
        <p:nvSpPr>
          <p:cNvPr id="5" name="Footer Placeholder 4">
            <a:extLst>
              <a:ext uri="{FF2B5EF4-FFF2-40B4-BE49-F238E27FC236}">
                <a16:creationId xmlns:a16="http://schemas.microsoft.com/office/drawing/2014/main" id="{7FE6D35C-8B91-42E6-A0FF-7B106BD330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F4937A-47FF-476B-ABA4-1A146D668AA4}"/>
              </a:ext>
            </a:extLst>
          </p:cNvPr>
          <p:cNvSpPr>
            <a:spLocks noGrp="1"/>
          </p:cNvSpPr>
          <p:nvPr>
            <p:ph type="sldNum" sz="quarter" idx="12"/>
          </p:nvPr>
        </p:nvSpPr>
        <p:spPr/>
        <p:txBody>
          <a:bodyPr/>
          <a:lstStyle/>
          <a:p>
            <a:fld id="{5D164B75-DBFA-426D-8136-0102F4C18801}" type="slidenum">
              <a:rPr lang="en-GB" smtClean="0"/>
              <a:t>‹#›</a:t>
            </a:fld>
            <a:endParaRPr lang="en-GB"/>
          </a:p>
        </p:txBody>
      </p:sp>
    </p:spTree>
    <p:extLst>
      <p:ext uri="{BB962C8B-B14F-4D97-AF65-F5344CB8AC3E}">
        <p14:creationId xmlns:p14="http://schemas.microsoft.com/office/powerpoint/2010/main" val="4123661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418FED6-1DC0-4328-9472-82794A3A2A1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70E2811-41FE-4B83-802B-283CCB7C142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A5E305-0707-47E0-A778-45B04F55032C}"/>
              </a:ext>
            </a:extLst>
          </p:cNvPr>
          <p:cNvSpPr>
            <a:spLocks noGrp="1"/>
          </p:cNvSpPr>
          <p:nvPr>
            <p:ph type="dt" sz="half" idx="10"/>
          </p:nvPr>
        </p:nvSpPr>
        <p:spPr/>
        <p:txBody>
          <a:bodyPr/>
          <a:lstStyle/>
          <a:p>
            <a:fld id="{FF8DB28C-FF32-48F3-BDB4-0BF1982EB887}" type="datetimeFigureOut">
              <a:rPr lang="en-GB" smtClean="0"/>
              <a:t>22/01/2020</a:t>
            </a:fld>
            <a:endParaRPr lang="en-GB"/>
          </a:p>
        </p:txBody>
      </p:sp>
      <p:sp>
        <p:nvSpPr>
          <p:cNvPr id="5" name="Footer Placeholder 4">
            <a:extLst>
              <a:ext uri="{FF2B5EF4-FFF2-40B4-BE49-F238E27FC236}">
                <a16:creationId xmlns:a16="http://schemas.microsoft.com/office/drawing/2014/main" id="{14109C90-A3F0-4807-9EB3-42A2F3CA3A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44EA52-3ABA-4115-BB44-6BC860EC046E}"/>
              </a:ext>
            </a:extLst>
          </p:cNvPr>
          <p:cNvSpPr>
            <a:spLocks noGrp="1"/>
          </p:cNvSpPr>
          <p:nvPr>
            <p:ph type="sldNum" sz="quarter" idx="12"/>
          </p:nvPr>
        </p:nvSpPr>
        <p:spPr/>
        <p:txBody>
          <a:bodyPr/>
          <a:lstStyle/>
          <a:p>
            <a:fld id="{5D164B75-DBFA-426D-8136-0102F4C18801}" type="slidenum">
              <a:rPr lang="en-GB" smtClean="0"/>
              <a:t>‹#›</a:t>
            </a:fld>
            <a:endParaRPr lang="en-GB"/>
          </a:p>
        </p:txBody>
      </p:sp>
    </p:spTree>
    <p:extLst>
      <p:ext uri="{BB962C8B-B14F-4D97-AF65-F5344CB8AC3E}">
        <p14:creationId xmlns:p14="http://schemas.microsoft.com/office/powerpoint/2010/main" val="2691883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4FC69-CD0B-4A58-BDD5-138970FC690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21EB198-67E4-4D5E-80AE-52A28C819B1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3BB6D2-5CA4-448E-AF3A-C9207E3A9E5A}"/>
              </a:ext>
            </a:extLst>
          </p:cNvPr>
          <p:cNvSpPr>
            <a:spLocks noGrp="1"/>
          </p:cNvSpPr>
          <p:nvPr>
            <p:ph type="dt" sz="half" idx="10"/>
          </p:nvPr>
        </p:nvSpPr>
        <p:spPr/>
        <p:txBody>
          <a:bodyPr/>
          <a:lstStyle/>
          <a:p>
            <a:fld id="{FF8DB28C-FF32-48F3-BDB4-0BF1982EB887}" type="datetimeFigureOut">
              <a:rPr lang="en-GB" smtClean="0"/>
              <a:t>22/01/2020</a:t>
            </a:fld>
            <a:endParaRPr lang="en-GB"/>
          </a:p>
        </p:txBody>
      </p:sp>
      <p:sp>
        <p:nvSpPr>
          <p:cNvPr id="5" name="Footer Placeholder 4">
            <a:extLst>
              <a:ext uri="{FF2B5EF4-FFF2-40B4-BE49-F238E27FC236}">
                <a16:creationId xmlns:a16="http://schemas.microsoft.com/office/drawing/2014/main" id="{A479587E-7966-492E-BD74-9F71EE9C5E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4D8942-0822-46B6-A2DE-7F4C414F2E14}"/>
              </a:ext>
            </a:extLst>
          </p:cNvPr>
          <p:cNvSpPr>
            <a:spLocks noGrp="1"/>
          </p:cNvSpPr>
          <p:nvPr>
            <p:ph type="sldNum" sz="quarter" idx="12"/>
          </p:nvPr>
        </p:nvSpPr>
        <p:spPr/>
        <p:txBody>
          <a:bodyPr/>
          <a:lstStyle/>
          <a:p>
            <a:fld id="{5D164B75-DBFA-426D-8136-0102F4C18801}" type="slidenum">
              <a:rPr lang="en-GB" smtClean="0"/>
              <a:t>‹#›</a:t>
            </a:fld>
            <a:endParaRPr lang="en-GB"/>
          </a:p>
        </p:txBody>
      </p:sp>
    </p:spTree>
    <p:extLst>
      <p:ext uri="{BB962C8B-B14F-4D97-AF65-F5344CB8AC3E}">
        <p14:creationId xmlns:p14="http://schemas.microsoft.com/office/powerpoint/2010/main" val="752082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9794F-BF11-48AF-8DA1-B2AD625539F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ABE4B0C-B865-4918-8C07-84DD96999A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77F27F4-CEC6-4EA5-9539-AFE9A55D9092}"/>
              </a:ext>
            </a:extLst>
          </p:cNvPr>
          <p:cNvSpPr>
            <a:spLocks noGrp="1"/>
          </p:cNvSpPr>
          <p:nvPr>
            <p:ph type="dt" sz="half" idx="10"/>
          </p:nvPr>
        </p:nvSpPr>
        <p:spPr/>
        <p:txBody>
          <a:bodyPr/>
          <a:lstStyle/>
          <a:p>
            <a:fld id="{FF8DB28C-FF32-48F3-BDB4-0BF1982EB887}" type="datetimeFigureOut">
              <a:rPr lang="en-GB" smtClean="0"/>
              <a:t>22/01/2020</a:t>
            </a:fld>
            <a:endParaRPr lang="en-GB"/>
          </a:p>
        </p:txBody>
      </p:sp>
      <p:sp>
        <p:nvSpPr>
          <p:cNvPr id="5" name="Footer Placeholder 4">
            <a:extLst>
              <a:ext uri="{FF2B5EF4-FFF2-40B4-BE49-F238E27FC236}">
                <a16:creationId xmlns:a16="http://schemas.microsoft.com/office/drawing/2014/main" id="{284FB382-9396-4461-A02E-DD0679228C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C91A76-E6F3-43E0-971F-A3537FFEE9CE}"/>
              </a:ext>
            </a:extLst>
          </p:cNvPr>
          <p:cNvSpPr>
            <a:spLocks noGrp="1"/>
          </p:cNvSpPr>
          <p:nvPr>
            <p:ph type="sldNum" sz="quarter" idx="12"/>
          </p:nvPr>
        </p:nvSpPr>
        <p:spPr/>
        <p:txBody>
          <a:bodyPr/>
          <a:lstStyle/>
          <a:p>
            <a:fld id="{5D164B75-DBFA-426D-8136-0102F4C18801}" type="slidenum">
              <a:rPr lang="en-GB" smtClean="0"/>
              <a:t>‹#›</a:t>
            </a:fld>
            <a:endParaRPr lang="en-GB"/>
          </a:p>
        </p:txBody>
      </p:sp>
    </p:spTree>
    <p:extLst>
      <p:ext uri="{BB962C8B-B14F-4D97-AF65-F5344CB8AC3E}">
        <p14:creationId xmlns:p14="http://schemas.microsoft.com/office/powerpoint/2010/main" val="2926828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1557F-4CAE-4FD2-86F9-B58CB01CCA9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45ADAE-7F20-4C27-A17F-DEF2F70EB07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4A0F2E7-6EE5-4FD7-A43F-50A50976A47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AABE29D-435C-41C2-9DC3-C07FC987065E}"/>
              </a:ext>
            </a:extLst>
          </p:cNvPr>
          <p:cNvSpPr>
            <a:spLocks noGrp="1"/>
          </p:cNvSpPr>
          <p:nvPr>
            <p:ph type="dt" sz="half" idx="10"/>
          </p:nvPr>
        </p:nvSpPr>
        <p:spPr/>
        <p:txBody>
          <a:bodyPr/>
          <a:lstStyle/>
          <a:p>
            <a:fld id="{FF8DB28C-FF32-48F3-BDB4-0BF1982EB887}" type="datetimeFigureOut">
              <a:rPr lang="en-GB" smtClean="0"/>
              <a:t>22/01/2020</a:t>
            </a:fld>
            <a:endParaRPr lang="en-GB"/>
          </a:p>
        </p:txBody>
      </p:sp>
      <p:sp>
        <p:nvSpPr>
          <p:cNvPr id="6" name="Footer Placeholder 5">
            <a:extLst>
              <a:ext uri="{FF2B5EF4-FFF2-40B4-BE49-F238E27FC236}">
                <a16:creationId xmlns:a16="http://schemas.microsoft.com/office/drawing/2014/main" id="{F3EA484C-B484-41DF-99C2-6A435B076D7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CC8718F-2F3E-4E8F-A82B-772C5892087E}"/>
              </a:ext>
            </a:extLst>
          </p:cNvPr>
          <p:cNvSpPr>
            <a:spLocks noGrp="1"/>
          </p:cNvSpPr>
          <p:nvPr>
            <p:ph type="sldNum" sz="quarter" idx="12"/>
          </p:nvPr>
        </p:nvSpPr>
        <p:spPr/>
        <p:txBody>
          <a:bodyPr/>
          <a:lstStyle/>
          <a:p>
            <a:fld id="{5D164B75-DBFA-426D-8136-0102F4C18801}" type="slidenum">
              <a:rPr lang="en-GB" smtClean="0"/>
              <a:t>‹#›</a:t>
            </a:fld>
            <a:endParaRPr lang="en-GB"/>
          </a:p>
        </p:txBody>
      </p:sp>
    </p:spTree>
    <p:extLst>
      <p:ext uri="{BB962C8B-B14F-4D97-AF65-F5344CB8AC3E}">
        <p14:creationId xmlns:p14="http://schemas.microsoft.com/office/powerpoint/2010/main" val="1958094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F8779-A1BF-4096-AF50-B2D505F778B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740907-1C48-4D4E-B472-539403C239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54C601A-8902-47E5-98F4-3EED9896175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97C0F51-7655-4D13-8639-5D9CBCF0A8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5328E07-E58B-4739-9D4C-1D8B27F118B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A396273-C1B7-424A-9CAC-0D7AE0C8F034}"/>
              </a:ext>
            </a:extLst>
          </p:cNvPr>
          <p:cNvSpPr>
            <a:spLocks noGrp="1"/>
          </p:cNvSpPr>
          <p:nvPr>
            <p:ph type="dt" sz="half" idx="10"/>
          </p:nvPr>
        </p:nvSpPr>
        <p:spPr/>
        <p:txBody>
          <a:bodyPr/>
          <a:lstStyle/>
          <a:p>
            <a:fld id="{FF8DB28C-FF32-48F3-BDB4-0BF1982EB887}" type="datetimeFigureOut">
              <a:rPr lang="en-GB" smtClean="0"/>
              <a:t>22/01/2020</a:t>
            </a:fld>
            <a:endParaRPr lang="en-GB"/>
          </a:p>
        </p:txBody>
      </p:sp>
      <p:sp>
        <p:nvSpPr>
          <p:cNvPr id="8" name="Footer Placeholder 7">
            <a:extLst>
              <a:ext uri="{FF2B5EF4-FFF2-40B4-BE49-F238E27FC236}">
                <a16:creationId xmlns:a16="http://schemas.microsoft.com/office/drawing/2014/main" id="{36C76D7F-DA70-4BB7-BAD4-A944929E05F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E6CE1F5-B70F-423F-902C-21BFF8863B05}"/>
              </a:ext>
            </a:extLst>
          </p:cNvPr>
          <p:cNvSpPr>
            <a:spLocks noGrp="1"/>
          </p:cNvSpPr>
          <p:nvPr>
            <p:ph type="sldNum" sz="quarter" idx="12"/>
          </p:nvPr>
        </p:nvSpPr>
        <p:spPr/>
        <p:txBody>
          <a:bodyPr/>
          <a:lstStyle/>
          <a:p>
            <a:fld id="{5D164B75-DBFA-426D-8136-0102F4C18801}" type="slidenum">
              <a:rPr lang="en-GB" smtClean="0"/>
              <a:t>‹#›</a:t>
            </a:fld>
            <a:endParaRPr lang="en-GB"/>
          </a:p>
        </p:txBody>
      </p:sp>
    </p:spTree>
    <p:extLst>
      <p:ext uri="{BB962C8B-B14F-4D97-AF65-F5344CB8AC3E}">
        <p14:creationId xmlns:p14="http://schemas.microsoft.com/office/powerpoint/2010/main" val="3191551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69EAC-AC91-4072-9B34-6A3FC3C436B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7F77302-36EE-4EFB-A020-A838B6A0EB7D}"/>
              </a:ext>
            </a:extLst>
          </p:cNvPr>
          <p:cNvSpPr>
            <a:spLocks noGrp="1"/>
          </p:cNvSpPr>
          <p:nvPr>
            <p:ph type="dt" sz="half" idx="10"/>
          </p:nvPr>
        </p:nvSpPr>
        <p:spPr/>
        <p:txBody>
          <a:bodyPr/>
          <a:lstStyle/>
          <a:p>
            <a:fld id="{FF8DB28C-FF32-48F3-BDB4-0BF1982EB887}" type="datetimeFigureOut">
              <a:rPr lang="en-GB" smtClean="0"/>
              <a:t>22/01/2020</a:t>
            </a:fld>
            <a:endParaRPr lang="en-GB"/>
          </a:p>
        </p:txBody>
      </p:sp>
      <p:sp>
        <p:nvSpPr>
          <p:cNvPr id="4" name="Footer Placeholder 3">
            <a:extLst>
              <a:ext uri="{FF2B5EF4-FFF2-40B4-BE49-F238E27FC236}">
                <a16:creationId xmlns:a16="http://schemas.microsoft.com/office/drawing/2014/main" id="{17CD8B6D-DC9C-4F6E-8462-8BBDCBF8A75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A4029A9-AA5C-42E9-9CC5-9AA609F58425}"/>
              </a:ext>
            </a:extLst>
          </p:cNvPr>
          <p:cNvSpPr>
            <a:spLocks noGrp="1"/>
          </p:cNvSpPr>
          <p:nvPr>
            <p:ph type="sldNum" sz="quarter" idx="12"/>
          </p:nvPr>
        </p:nvSpPr>
        <p:spPr/>
        <p:txBody>
          <a:bodyPr/>
          <a:lstStyle/>
          <a:p>
            <a:fld id="{5D164B75-DBFA-426D-8136-0102F4C18801}" type="slidenum">
              <a:rPr lang="en-GB" smtClean="0"/>
              <a:t>‹#›</a:t>
            </a:fld>
            <a:endParaRPr lang="en-GB"/>
          </a:p>
        </p:txBody>
      </p:sp>
    </p:spTree>
    <p:extLst>
      <p:ext uri="{BB962C8B-B14F-4D97-AF65-F5344CB8AC3E}">
        <p14:creationId xmlns:p14="http://schemas.microsoft.com/office/powerpoint/2010/main" val="2094316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49DDD2-4058-49E7-B0B4-48E4AEF9ADDC}"/>
              </a:ext>
            </a:extLst>
          </p:cNvPr>
          <p:cNvSpPr>
            <a:spLocks noGrp="1"/>
          </p:cNvSpPr>
          <p:nvPr>
            <p:ph type="dt" sz="half" idx="10"/>
          </p:nvPr>
        </p:nvSpPr>
        <p:spPr/>
        <p:txBody>
          <a:bodyPr/>
          <a:lstStyle/>
          <a:p>
            <a:fld id="{FF8DB28C-FF32-48F3-BDB4-0BF1982EB887}" type="datetimeFigureOut">
              <a:rPr lang="en-GB" smtClean="0"/>
              <a:t>22/01/2020</a:t>
            </a:fld>
            <a:endParaRPr lang="en-GB"/>
          </a:p>
        </p:txBody>
      </p:sp>
      <p:sp>
        <p:nvSpPr>
          <p:cNvPr id="3" name="Footer Placeholder 2">
            <a:extLst>
              <a:ext uri="{FF2B5EF4-FFF2-40B4-BE49-F238E27FC236}">
                <a16:creationId xmlns:a16="http://schemas.microsoft.com/office/drawing/2014/main" id="{85004696-8B0C-42A7-80AF-6ACE95BA0F7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76BC673-F0F9-473A-9BFB-38E5A8FC2685}"/>
              </a:ext>
            </a:extLst>
          </p:cNvPr>
          <p:cNvSpPr>
            <a:spLocks noGrp="1"/>
          </p:cNvSpPr>
          <p:nvPr>
            <p:ph type="sldNum" sz="quarter" idx="12"/>
          </p:nvPr>
        </p:nvSpPr>
        <p:spPr/>
        <p:txBody>
          <a:bodyPr/>
          <a:lstStyle/>
          <a:p>
            <a:fld id="{5D164B75-DBFA-426D-8136-0102F4C18801}" type="slidenum">
              <a:rPr lang="en-GB" smtClean="0"/>
              <a:t>‹#›</a:t>
            </a:fld>
            <a:endParaRPr lang="en-GB"/>
          </a:p>
        </p:txBody>
      </p:sp>
    </p:spTree>
    <p:extLst>
      <p:ext uri="{BB962C8B-B14F-4D97-AF65-F5344CB8AC3E}">
        <p14:creationId xmlns:p14="http://schemas.microsoft.com/office/powerpoint/2010/main" val="1983817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BD2C-0EE4-4885-91EB-20E165D8FF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1D18445-9C07-448D-A99D-A7A1186AD5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543F211-819B-4FB0-898E-7CA20429D1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91F6A69-EE35-4B77-959F-AC89A2570FCA}"/>
              </a:ext>
            </a:extLst>
          </p:cNvPr>
          <p:cNvSpPr>
            <a:spLocks noGrp="1"/>
          </p:cNvSpPr>
          <p:nvPr>
            <p:ph type="dt" sz="half" idx="10"/>
          </p:nvPr>
        </p:nvSpPr>
        <p:spPr/>
        <p:txBody>
          <a:bodyPr/>
          <a:lstStyle/>
          <a:p>
            <a:fld id="{FF8DB28C-FF32-48F3-BDB4-0BF1982EB887}" type="datetimeFigureOut">
              <a:rPr lang="en-GB" smtClean="0"/>
              <a:t>22/01/2020</a:t>
            </a:fld>
            <a:endParaRPr lang="en-GB"/>
          </a:p>
        </p:txBody>
      </p:sp>
      <p:sp>
        <p:nvSpPr>
          <p:cNvPr id="6" name="Footer Placeholder 5">
            <a:extLst>
              <a:ext uri="{FF2B5EF4-FFF2-40B4-BE49-F238E27FC236}">
                <a16:creationId xmlns:a16="http://schemas.microsoft.com/office/drawing/2014/main" id="{3844D460-BA0B-49F7-84CF-9AEB9447A54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8FE006-9F2D-410D-820A-9F28279BDC36}"/>
              </a:ext>
            </a:extLst>
          </p:cNvPr>
          <p:cNvSpPr>
            <a:spLocks noGrp="1"/>
          </p:cNvSpPr>
          <p:nvPr>
            <p:ph type="sldNum" sz="quarter" idx="12"/>
          </p:nvPr>
        </p:nvSpPr>
        <p:spPr/>
        <p:txBody>
          <a:bodyPr/>
          <a:lstStyle/>
          <a:p>
            <a:fld id="{5D164B75-DBFA-426D-8136-0102F4C18801}" type="slidenum">
              <a:rPr lang="en-GB" smtClean="0"/>
              <a:t>‹#›</a:t>
            </a:fld>
            <a:endParaRPr lang="en-GB"/>
          </a:p>
        </p:txBody>
      </p:sp>
    </p:spTree>
    <p:extLst>
      <p:ext uri="{BB962C8B-B14F-4D97-AF65-F5344CB8AC3E}">
        <p14:creationId xmlns:p14="http://schemas.microsoft.com/office/powerpoint/2010/main" val="4066344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A3B1F-CB4E-4BB7-B27F-60A717E220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928A6C2-DC5A-4671-8EE6-7946101D6E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758EE5D-C8E1-4486-B318-A88701EC0D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C92409A-92AB-4373-B33B-9721245757C1}"/>
              </a:ext>
            </a:extLst>
          </p:cNvPr>
          <p:cNvSpPr>
            <a:spLocks noGrp="1"/>
          </p:cNvSpPr>
          <p:nvPr>
            <p:ph type="dt" sz="half" idx="10"/>
          </p:nvPr>
        </p:nvSpPr>
        <p:spPr/>
        <p:txBody>
          <a:bodyPr/>
          <a:lstStyle/>
          <a:p>
            <a:fld id="{FF8DB28C-FF32-48F3-BDB4-0BF1982EB887}" type="datetimeFigureOut">
              <a:rPr lang="en-GB" smtClean="0"/>
              <a:t>22/01/2020</a:t>
            </a:fld>
            <a:endParaRPr lang="en-GB"/>
          </a:p>
        </p:txBody>
      </p:sp>
      <p:sp>
        <p:nvSpPr>
          <p:cNvPr id="6" name="Footer Placeholder 5">
            <a:extLst>
              <a:ext uri="{FF2B5EF4-FFF2-40B4-BE49-F238E27FC236}">
                <a16:creationId xmlns:a16="http://schemas.microsoft.com/office/drawing/2014/main" id="{2E0D2FFE-8746-4199-9CCB-2A1BDDAE70E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C35BC8F-671D-43E4-B0CD-A31F0389C62B}"/>
              </a:ext>
            </a:extLst>
          </p:cNvPr>
          <p:cNvSpPr>
            <a:spLocks noGrp="1"/>
          </p:cNvSpPr>
          <p:nvPr>
            <p:ph type="sldNum" sz="quarter" idx="12"/>
          </p:nvPr>
        </p:nvSpPr>
        <p:spPr/>
        <p:txBody>
          <a:bodyPr/>
          <a:lstStyle/>
          <a:p>
            <a:fld id="{5D164B75-DBFA-426D-8136-0102F4C18801}" type="slidenum">
              <a:rPr lang="en-GB" smtClean="0"/>
              <a:t>‹#›</a:t>
            </a:fld>
            <a:endParaRPr lang="en-GB"/>
          </a:p>
        </p:txBody>
      </p:sp>
    </p:spTree>
    <p:extLst>
      <p:ext uri="{BB962C8B-B14F-4D97-AF65-F5344CB8AC3E}">
        <p14:creationId xmlns:p14="http://schemas.microsoft.com/office/powerpoint/2010/main" val="2623198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C53143-482C-457B-BCFE-A9596A884E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1FBB161-FBE0-4C5B-87FE-A87B801FF2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FF6808-B712-42AC-BDC5-2506BAD93F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8DB28C-FF32-48F3-BDB4-0BF1982EB887}" type="datetimeFigureOut">
              <a:rPr lang="en-GB" smtClean="0"/>
              <a:t>22/01/2020</a:t>
            </a:fld>
            <a:endParaRPr lang="en-GB"/>
          </a:p>
        </p:txBody>
      </p:sp>
      <p:sp>
        <p:nvSpPr>
          <p:cNvPr id="5" name="Footer Placeholder 4">
            <a:extLst>
              <a:ext uri="{FF2B5EF4-FFF2-40B4-BE49-F238E27FC236}">
                <a16:creationId xmlns:a16="http://schemas.microsoft.com/office/drawing/2014/main" id="{FD33F020-9427-47CC-96FA-E9D7FF42C5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70BF4B5-C95A-407B-8FC1-15A65CE5B2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164B75-DBFA-426D-8136-0102F4C18801}" type="slidenum">
              <a:rPr lang="en-GB" smtClean="0"/>
              <a:t>‹#›</a:t>
            </a:fld>
            <a:endParaRPr lang="en-GB"/>
          </a:p>
        </p:txBody>
      </p:sp>
    </p:spTree>
    <p:extLst>
      <p:ext uri="{BB962C8B-B14F-4D97-AF65-F5344CB8AC3E}">
        <p14:creationId xmlns:p14="http://schemas.microsoft.com/office/powerpoint/2010/main" val="3030403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B7A8B-116B-41DB-8BDC-EA8035092D1E}"/>
              </a:ext>
            </a:extLst>
          </p:cNvPr>
          <p:cNvSpPr>
            <a:spLocks noGrp="1"/>
          </p:cNvSpPr>
          <p:nvPr>
            <p:ph type="ctrTitle"/>
          </p:nvPr>
        </p:nvSpPr>
        <p:spPr/>
        <p:txBody>
          <a:bodyPr/>
          <a:lstStyle/>
          <a:p>
            <a:r>
              <a:rPr lang="en-GB" dirty="0"/>
              <a:t>Performance enhancing drugs</a:t>
            </a:r>
          </a:p>
        </p:txBody>
      </p:sp>
      <p:sp>
        <p:nvSpPr>
          <p:cNvPr id="3" name="Subtitle 2">
            <a:extLst>
              <a:ext uri="{FF2B5EF4-FFF2-40B4-BE49-F238E27FC236}">
                <a16:creationId xmlns:a16="http://schemas.microsoft.com/office/drawing/2014/main" id="{75DFFB8D-1703-4091-A553-E563D9828AF2}"/>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663733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19095-BD67-489D-9973-1BC1EA315D8A}"/>
              </a:ext>
            </a:extLst>
          </p:cNvPr>
          <p:cNvSpPr>
            <a:spLocks noGrp="1"/>
          </p:cNvSpPr>
          <p:nvPr>
            <p:ph type="title"/>
          </p:nvPr>
        </p:nvSpPr>
        <p:spPr/>
        <p:txBody>
          <a:bodyPr/>
          <a:lstStyle/>
          <a:p>
            <a:endParaRPr lang="en-GB" dirty="0"/>
          </a:p>
        </p:txBody>
      </p:sp>
      <p:graphicFrame>
        <p:nvGraphicFramePr>
          <p:cNvPr id="4" name="Content Placeholder 3">
            <a:extLst>
              <a:ext uri="{FF2B5EF4-FFF2-40B4-BE49-F238E27FC236}">
                <a16:creationId xmlns:a16="http://schemas.microsoft.com/office/drawing/2014/main" id="{7F865BE7-5826-494F-8ECC-943DEF689DF1}"/>
              </a:ext>
            </a:extLst>
          </p:cNvPr>
          <p:cNvGraphicFramePr>
            <a:graphicFrameLocks noGrp="1"/>
          </p:cNvGraphicFramePr>
          <p:nvPr>
            <p:ph idx="1"/>
            <p:extLst>
              <p:ext uri="{D42A27DB-BD31-4B8C-83A1-F6EECF244321}">
                <p14:modId xmlns:p14="http://schemas.microsoft.com/office/powerpoint/2010/main" val="3371043856"/>
              </p:ext>
            </p:extLst>
          </p:nvPr>
        </p:nvGraphicFramePr>
        <p:xfrm>
          <a:off x="172277" y="-1"/>
          <a:ext cx="7474227" cy="6724836"/>
        </p:xfrm>
        <a:graphic>
          <a:graphicData uri="http://schemas.openxmlformats.org/drawingml/2006/table">
            <a:tbl>
              <a:tblPr firstRow="1" bandRow="1">
                <a:tableStyleId>{073A0DAA-6AF3-43AB-8588-CEC1D06C72B9}</a:tableStyleId>
              </a:tblPr>
              <a:tblGrid>
                <a:gridCol w="1006591">
                  <a:extLst>
                    <a:ext uri="{9D8B030D-6E8A-4147-A177-3AD203B41FA5}">
                      <a16:colId xmlns:a16="http://schemas.microsoft.com/office/drawing/2014/main" val="1185117377"/>
                    </a:ext>
                  </a:extLst>
                </a:gridCol>
                <a:gridCol w="1932191">
                  <a:extLst>
                    <a:ext uri="{9D8B030D-6E8A-4147-A177-3AD203B41FA5}">
                      <a16:colId xmlns:a16="http://schemas.microsoft.com/office/drawing/2014/main" val="2599384332"/>
                    </a:ext>
                  </a:extLst>
                </a:gridCol>
                <a:gridCol w="1874342">
                  <a:extLst>
                    <a:ext uri="{9D8B030D-6E8A-4147-A177-3AD203B41FA5}">
                      <a16:colId xmlns:a16="http://schemas.microsoft.com/office/drawing/2014/main" val="3510222172"/>
                    </a:ext>
                  </a:extLst>
                </a:gridCol>
                <a:gridCol w="1550383">
                  <a:extLst>
                    <a:ext uri="{9D8B030D-6E8A-4147-A177-3AD203B41FA5}">
                      <a16:colId xmlns:a16="http://schemas.microsoft.com/office/drawing/2014/main" val="1584469890"/>
                    </a:ext>
                  </a:extLst>
                </a:gridCol>
                <a:gridCol w="1110720">
                  <a:extLst>
                    <a:ext uri="{9D8B030D-6E8A-4147-A177-3AD203B41FA5}">
                      <a16:colId xmlns:a16="http://schemas.microsoft.com/office/drawing/2014/main" val="2665089378"/>
                    </a:ext>
                  </a:extLst>
                </a:gridCol>
              </a:tblGrid>
              <a:tr h="370237">
                <a:tc>
                  <a:txBody>
                    <a:bodyPr/>
                    <a:lstStyle/>
                    <a:p>
                      <a:r>
                        <a:rPr lang="en-GB" sz="800" dirty="0"/>
                        <a:t>Performance enhancing drug</a:t>
                      </a:r>
                    </a:p>
                  </a:txBody>
                  <a:tcPr/>
                </a:tc>
                <a:tc>
                  <a:txBody>
                    <a:bodyPr/>
                    <a:lstStyle/>
                    <a:p>
                      <a:r>
                        <a:rPr lang="en-GB" sz="800" dirty="0"/>
                        <a:t>Description </a:t>
                      </a:r>
                    </a:p>
                  </a:txBody>
                  <a:tcPr/>
                </a:tc>
                <a:tc>
                  <a:txBody>
                    <a:bodyPr/>
                    <a:lstStyle/>
                    <a:p>
                      <a:r>
                        <a:rPr lang="en-GB" sz="800" dirty="0"/>
                        <a:t>Reasons </a:t>
                      </a:r>
                    </a:p>
                  </a:txBody>
                  <a:tcPr/>
                </a:tc>
                <a:tc>
                  <a:txBody>
                    <a:bodyPr/>
                    <a:lstStyle/>
                    <a:p>
                      <a:r>
                        <a:rPr lang="en-GB" sz="800" dirty="0"/>
                        <a:t>Side effects</a:t>
                      </a:r>
                    </a:p>
                  </a:txBody>
                  <a:tcPr/>
                </a:tc>
                <a:tc>
                  <a:txBody>
                    <a:bodyPr/>
                    <a:lstStyle/>
                    <a:p>
                      <a:r>
                        <a:rPr lang="en-GB" sz="800" dirty="0"/>
                        <a:t>Sporting examples</a:t>
                      </a:r>
                    </a:p>
                  </a:txBody>
                  <a:tcPr/>
                </a:tc>
                <a:extLst>
                  <a:ext uri="{0D108BD9-81ED-4DB2-BD59-A6C34878D82A}">
                    <a16:rowId xmlns:a16="http://schemas.microsoft.com/office/drawing/2014/main" val="2194650473"/>
                  </a:ext>
                </a:extLst>
              </a:tr>
              <a:tr h="1224629">
                <a:tc>
                  <a:txBody>
                    <a:bodyPr/>
                    <a:lstStyle/>
                    <a:p>
                      <a:r>
                        <a:rPr lang="en-GB" sz="800" dirty="0"/>
                        <a:t>Blood doping </a:t>
                      </a:r>
                    </a:p>
                  </a:txBody>
                  <a:tcPr/>
                </a:tc>
                <a:tc>
                  <a:txBody>
                    <a:bodyPr/>
                    <a:lstStyle/>
                    <a:p>
                      <a:pPr marL="342900" indent="-342900">
                        <a:buAutoNum type="arabicParenR"/>
                      </a:pPr>
                      <a:r>
                        <a:rPr lang="en-GB" sz="800" dirty="0"/>
                        <a:t>Performer removes blood a few weeks before competition</a:t>
                      </a:r>
                    </a:p>
                    <a:p>
                      <a:pPr marL="342900" indent="-342900">
                        <a:buAutoNum type="arabicParenR"/>
                      </a:pPr>
                      <a:r>
                        <a:rPr lang="en-GB" sz="800" dirty="0"/>
                        <a:t>Blood is frozen and stored</a:t>
                      </a:r>
                    </a:p>
                    <a:p>
                      <a:pPr marL="342900" indent="-342900">
                        <a:buAutoNum type="arabicParenR"/>
                      </a:pPr>
                      <a:r>
                        <a:rPr lang="en-GB" sz="800" dirty="0"/>
                        <a:t>During this time body replaces the removed blood</a:t>
                      </a:r>
                    </a:p>
                    <a:p>
                      <a:pPr marL="342900" indent="-342900">
                        <a:buAutoNum type="arabicParenR"/>
                      </a:pPr>
                      <a:r>
                        <a:rPr lang="en-GB" sz="800" dirty="0"/>
                        <a:t>Just before competition stored blood re-injected into the performer</a:t>
                      </a:r>
                    </a:p>
                  </a:txBody>
                  <a:tcPr/>
                </a:tc>
                <a:tc>
                  <a:txBody>
                    <a:bodyPr/>
                    <a:lstStyle/>
                    <a:p>
                      <a:pPr marL="171450" indent="-171450">
                        <a:buFont typeface="Arial" panose="020B0604020202020204" pitchFamily="34" charset="0"/>
                        <a:buChar char="•"/>
                      </a:pPr>
                      <a:r>
                        <a:rPr lang="en-GB" sz="800" dirty="0"/>
                        <a:t>Increase red blood cells</a:t>
                      </a:r>
                    </a:p>
                    <a:p>
                      <a:pPr marL="171450" indent="-171450">
                        <a:buFont typeface="Arial" panose="020B0604020202020204" pitchFamily="34" charset="0"/>
                        <a:buChar char="•"/>
                      </a:pPr>
                      <a:r>
                        <a:rPr lang="en-GB" sz="800" dirty="0"/>
                        <a:t>Increase in oxygen-carrying capacity</a:t>
                      </a:r>
                    </a:p>
                  </a:txBody>
                  <a:tcPr/>
                </a:tc>
                <a:tc>
                  <a:txBody>
                    <a:bodyPr/>
                    <a:lstStyle/>
                    <a:p>
                      <a:pPr marL="171450" indent="-171450">
                        <a:buFont typeface="Arial" panose="020B0604020202020204" pitchFamily="34" charset="0"/>
                        <a:buChar char="•"/>
                      </a:pPr>
                      <a:r>
                        <a:rPr lang="en-GB" sz="800" dirty="0"/>
                        <a:t>Infection from equipment</a:t>
                      </a:r>
                    </a:p>
                    <a:p>
                      <a:pPr marL="171450" indent="-171450">
                        <a:buFont typeface="Arial" panose="020B0604020202020204" pitchFamily="34" charset="0"/>
                        <a:buChar char="•"/>
                      </a:pPr>
                      <a:r>
                        <a:rPr lang="en-GB" sz="800" dirty="0"/>
                        <a:t>Increased thickness (viscosity) of the blood</a:t>
                      </a:r>
                    </a:p>
                    <a:p>
                      <a:pPr marL="171450" indent="-171450">
                        <a:buFont typeface="Arial" panose="020B0604020202020204" pitchFamily="34" charset="0"/>
                        <a:buChar char="•"/>
                      </a:pPr>
                      <a:r>
                        <a:rPr lang="en-GB" sz="800" dirty="0"/>
                        <a:t>Deep vein thrombosis due to blood clots</a:t>
                      </a:r>
                    </a:p>
                    <a:p>
                      <a:pPr marL="171450" indent="-171450">
                        <a:buFont typeface="Arial" panose="020B0604020202020204" pitchFamily="34" charset="0"/>
                        <a:buChar char="•"/>
                      </a:pPr>
                      <a:r>
                        <a:rPr lang="en-GB" sz="800" dirty="0"/>
                        <a:t>Stroke as a result of blood clots</a:t>
                      </a:r>
                    </a:p>
                  </a:txBody>
                  <a:tcPr/>
                </a:tc>
                <a:tc>
                  <a:txBody>
                    <a:bodyPr/>
                    <a:lstStyle/>
                    <a:p>
                      <a:pPr marL="171450" indent="-171450">
                        <a:buFont typeface="Arial" panose="020B0604020202020204" pitchFamily="34" charset="0"/>
                        <a:buChar char="•"/>
                      </a:pPr>
                      <a:r>
                        <a:rPr lang="en-GB" sz="800" dirty="0"/>
                        <a:t>Long-distance cyclists</a:t>
                      </a:r>
                    </a:p>
                    <a:p>
                      <a:pPr marL="171450" indent="-171450">
                        <a:buFont typeface="Arial" panose="020B0604020202020204" pitchFamily="34" charset="0"/>
                        <a:buChar char="•"/>
                      </a:pPr>
                      <a:r>
                        <a:rPr lang="en-GB" sz="800" dirty="0"/>
                        <a:t>Long-distance runners</a:t>
                      </a:r>
                    </a:p>
                    <a:p>
                      <a:pPr marL="171450" indent="-171450">
                        <a:buFont typeface="Arial" panose="020B0604020202020204" pitchFamily="34" charset="0"/>
                        <a:buChar char="•"/>
                      </a:pPr>
                      <a:r>
                        <a:rPr lang="en-GB" sz="800" dirty="0"/>
                        <a:t>Games players where the game can last for hours</a:t>
                      </a:r>
                    </a:p>
                  </a:txBody>
                  <a:tcPr/>
                </a:tc>
                <a:extLst>
                  <a:ext uri="{0D108BD9-81ED-4DB2-BD59-A6C34878D82A}">
                    <a16:rowId xmlns:a16="http://schemas.microsoft.com/office/drawing/2014/main" val="301070081"/>
                  </a:ext>
                </a:extLst>
              </a:tr>
              <a:tr h="939831">
                <a:tc>
                  <a:txBody>
                    <a:bodyPr/>
                    <a:lstStyle/>
                    <a:p>
                      <a:r>
                        <a:rPr lang="en-GB" sz="800" dirty="0"/>
                        <a:t>Beta blockers</a:t>
                      </a:r>
                    </a:p>
                  </a:txBody>
                  <a:tcPr/>
                </a:tc>
                <a:tc>
                  <a:txBody>
                    <a:bodyPr/>
                    <a:lstStyle/>
                    <a:p>
                      <a:r>
                        <a:rPr lang="en-GB" sz="800" dirty="0"/>
                        <a:t>Designed to treat various health issues, particularly those associated with the heart such as high blood pressure. They work by blocking the effects of adrenaline, so helping slow down the heart rate.</a:t>
                      </a:r>
                    </a:p>
                  </a:txBody>
                  <a:tcPr/>
                </a:tc>
                <a:tc>
                  <a:txBody>
                    <a:bodyPr/>
                    <a:lstStyle/>
                    <a:p>
                      <a:pPr marL="285750" indent="-285750">
                        <a:buFont typeface="Arial" panose="020B0604020202020204" pitchFamily="34" charset="0"/>
                        <a:buChar char="•"/>
                      </a:pPr>
                      <a:r>
                        <a:rPr lang="en-GB" sz="800" dirty="0"/>
                        <a:t>Reduce performers anxiety</a:t>
                      </a:r>
                    </a:p>
                    <a:p>
                      <a:pPr marL="285750" indent="-285750">
                        <a:buFont typeface="Arial" panose="020B0604020202020204" pitchFamily="34" charset="0"/>
                        <a:buChar char="•"/>
                      </a:pPr>
                      <a:r>
                        <a:rPr lang="en-GB" sz="800" dirty="0"/>
                        <a:t>Allow performer to remain in control</a:t>
                      </a:r>
                    </a:p>
                    <a:p>
                      <a:pPr marL="285750" indent="-285750">
                        <a:buFont typeface="Arial" panose="020B0604020202020204" pitchFamily="34" charset="0"/>
                        <a:buChar char="•"/>
                      </a:pPr>
                      <a:r>
                        <a:rPr lang="en-GB" sz="800" dirty="0"/>
                        <a:t>Improve fine motor control/preciseness</a:t>
                      </a:r>
                    </a:p>
                  </a:txBody>
                  <a:tcPr/>
                </a:tc>
                <a:tc>
                  <a:txBody>
                    <a:bodyPr/>
                    <a:lstStyle/>
                    <a:p>
                      <a:pPr marL="171450" indent="-171450">
                        <a:buFont typeface="Arial" panose="020B0604020202020204" pitchFamily="34" charset="0"/>
                        <a:buChar char="•"/>
                      </a:pPr>
                      <a:r>
                        <a:rPr lang="en-GB" sz="800" dirty="0"/>
                        <a:t>Nausea</a:t>
                      </a:r>
                    </a:p>
                    <a:p>
                      <a:pPr marL="171450" indent="-171450">
                        <a:buFont typeface="Arial" panose="020B0604020202020204" pitchFamily="34" charset="0"/>
                        <a:buChar char="•"/>
                      </a:pPr>
                      <a:r>
                        <a:rPr lang="en-GB" sz="800" dirty="0"/>
                        <a:t>Weakness</a:t>
                      </a:r>
                    </a:p>
                    <a:p>
                      <a:pPr marL="171450" indent="-171450">
                        <a:buFont typeface="Arial" panose="020B0604020202020204" pitchFamily="34" charset="0"/>
                        <a:buChar char="•"/>
                      </a:pPr>
                      <a:r>
                        <a:rPr lang="en-GB" sz="800" dirty="0"/>
                        <a:t>Heart problems</a:t>
                      </a:r>
                    </a:p>
                    <a:p>
                      <a:pPr marL="171450" indent="-171450">
                        <a:buFont typeface="Arial" panose="020B0604020202020204" pitchFamily="34" charset="0"/>
                        <a:buChar char="•"/>
                      </a:pPr>
                      <a:r>
                        <a:rPr lang="en-GB" sz="800" dirty="0"/>
                        <a:t>Slowing heart rate</a:t>
                      </a:r>
                    </a:p>
                  </a:txBody>
                  <a:tcPr/>
                </a:tc>
                <a:tc>
                  <a:txBody>
                    <a:bodyPr/>
                    <a:lstStyle/>
                    <a:p>
                      <a:pPr marL="171450" indent="-171450">
                        <a:buFont typeface="Arial" panose="020B0604020202020204" pitchFamily="34" charset="0"/>
                        <a:buChar char="•"/>
                      </a:pPr>
                      <a:r>
                        <a:rPr lang="en-GB" sz="800" dirty="0"/>
                        <a:t>Target shooting</a:t>
                      </a:r>
                    </a:p>
                    <a:p>
                      <a:pPr marL="171450" indent="-171450">
                        <a:buFont typeface="Arial" panose="020B0604020202020204" pitchFamily="34" charset="0"/>
                        <a:buChar char="•"/>
                      </a:pPr>
                      <a:r>
                        <a:rPr lang="en-GB" sz="800" dirty="0"/>
                        <a:t>Gymnastics </a:t>
                      </a:r>
                    </a:p>
                  </a:txBody>
                  <a:tcPr/>
                </a:tc>
                <a:extLst>
                  <a:ext uri="{0D108BD9-81ED-4DB2-BD59-A6C34878D82A}">
                    <a16:rowId xmlns:a16="http://schemas.microsoft.com/office/drawing/2014/main" val="3122823615"/>
                  </a:ext>
                </a:extLst>
              </a:tr>
              <a:tr h="655033">
                <a:tc>
                  <a:txBody>
                    <a:bodyPr/>
                    <a:lstStyle/>
                    <a:p>
                      <a:r>
                        <a:rPr lang="en-GB" sz="800" dirty="0"/>
                        <a:t>Stimulants </a:t>
                      </a:r>
                    </a:p>
                  </a:txBody>
                  <a:tcPr/>
                </a:tc>
                <a:tc>
                  <a:txBody>
                    <a:bodyPr/>
                    <a:lstStyle/>
                    <a:p>
                      <a:r>
                        <a:rPr lang="en-GB" sz="800" dirty="0"/>
                        <a:t>Increase brain activity and make an individual feel more awake and alert.</a:t>
                      </a:r>
                    </a:p>
                  </a:txBody>
                  <a:tcPr/>
                </a:tc>
                <a:tc>
                  <a:txBody>
                    <a:bodyPr/>
                    <a:lstStyle/>
                    <a:p>
                      <a:pPr marL="171450" indent="-171450">
                        <a:buFont typeface="Arial" panose="020B0604020202020204" pitchFamily="34" charset="0"/>
                        <a:buChar char="•"/>
                      </a:pPr>
                      <a:r>
                        <a:rPr lang="en-GB" sz="800" dirty="0"/>
                        <a:t>Increase alertness</a:t>
                      </a:r>
                    </a:p>
                    <a:p>
                      <a:pPr marL="171450" indent="-171450">
                        <a:buFont typeface="Arial" panose="020B0604020202020204" pitchFamily="34" charset="0"/>
                        <a:buChar char="•"/>
                      </a:pPr>
                      <a:r>
                        <a:rPr lang="en-GB" sz="800" dirty="0"/>
                        <a:t>Reduce tiredness</a:t>
                      </a:r>
                    </a:p>
                    <a:p>
                      <a:pPr marL="171450" indent="-171450">
                        <a:buFont typeface="Arial" panose="020B0604020202020204" pitchFamily="34" charset="0"/>
                        <a:buChar char="•"/>
                      </a:pPr>
                      <a:r>
                        <a:rPr lang="en-GB" sz="800" dirty="0"/>
                        <a:t>Increase heart rate</a:t>
                      </a:r>
                    </a:p>
                  </a:txBody>
                  <a:tcPr/>
                </a:tc>
                <a:tc>
                  <a:txBody>
                    <a:bodyPr/>
                    <a:lstStyle/>
                    <a:p>
                      <a:pPr marL="171450" indent="-171450">
                        <a:buFont typeface="Arial" panose="020B0604020202020204" pitchFamily="34" charset="0"/>
                        <a:buChar char="•"/>
                      </a:pPr>
                      <a:r>
                        <a:rPr lang="en-GB" sz="800" dirty="0"/>
                        <a:t>Insomnia</a:t>
                      </a:r>
                    </a:p>
                    <a:p>
                      <a:pPr marL="171450" indent="-171450">
                        <a:buFont typeface="Arial" panose="020B0604020202020204" pitchFamily="34" charset="0"/>
                        <a:buChar char="•"/>
                      </a:pPr>
                      <a:r>
                        <a:rPr lang="en-GB" sz="800" dirty="0"/>
                        <a:t>Anxiety</a:t>
                      </a:r>
                    </a:p>
                    <a:p>
                      <a:pPr marL="171450" indent="-171450">
                        <a:buFont typeface="Arial" panose="020B0604020202020204" pitchFamily="34" charset="0"/>
                        <a:buChar char="•"/>
                      </a:pPr>
                      <a:r>
                        <a:rPr lang="en-GB" sz="800" dirty="0"/>
                        <a:t>Aggression </a:t>
                      </a:r>
                    </a:p>
                  </a:txBody>
                  <a:tcPr/>
                </a:tc>
                <a:tc>
                  <a:txBody>
                    <a:bodyPr/>
                    <a:lstStyle/>
                    <a:p>
                      <a:pPr marL="171450" indent="-171450">
                        <a:buFont typeface="Arial" panose="020B0604020202020204" pitchFamily="34" charset="0"/>
                        <a:buChar char="•"/>
                      </a:pPr>
                      <a:r>
                        <a:rPr lang="en-GB" sz="800" dirty="0"/>
                        <a:t>Rugby</a:t>
                      </a:r>
                    </a:p>
                    <a:p>
                      <a:pPr marL="171450" indent="-171450">
                        <a:buFont typeface="Arial" panose="020B0604020202020204" pitchFamily="34" charset="0"/>
                        <a:buChar char="•"/>
                      </a:pPr>
                      <a:r>
                        <a:rPr lang="en-GB" sz="800" dirty="0"/>
                        <a:t>Boxing</a:t>
                      </a:r>
                    </a:p>
                    <a:p>
                      <a:pPr marL="171450" indent="-171450">
                        <a:buFont typeface="Arial" panose="020B0604020202020204" pitchFamily="34" charset="0"/>
                        <a:buChar char="•"/>
                      </a:pPr>
                      <a:r>
                        <a:rPr lang="en-GB" sz="800" dirty="0"/>
                        <a:t>Long distance cycling</a:t>
                      </a:r>
                    </a:p>
                  </a:txBody>
                  <a:tcPr/>
                </a:tc>
                <a:extLst>
                  <a:ext uri="{0D108BD9-81ED-4DB2-BD59-A6C34878D82A}">
                    <a16:rowId xmlns:a16="http://schemas.microsoft.com/office/drawing/2014/main" val="2489411788"/>
                  </a:ext>
                </a:extLst>
              </a:tr>
              <a:tr h="673825">
                <a:tc>
                  <a:txBody>
                    <a:bodyPr/>
                    <a:lstStyle/>
                    <a:p>
                      <a:r>
                        <a:rPr lang="en-GB" sz="800" dirty="0"/>
                        <a:t>Narcotic analgesics</a:t>
                      </a:r>
                    </a:p>
                  </a:txBody>
                  <a:tcPr/>
                </a:tc>
                <a:tc>
                  <a:txBody>
                    <a:bodyPr/>
                    <a:lstStyle/>
                    <a:p>
                      <a:r>
                        <a:rPr lang="en-GB" sz="800" dirty="0"/>
                        <a:t>Designed to temporarily relieve pain. Act on the brain and spinal cord to dampen effect of painful stimuli</a:t>
                      </a:r>
                    </a:p>
                  </a:txBody>
                  <a:tcPr/>
                </a:tc>
                <a:tc>
                  <a:txBody>
                    <a:bodyPr/>
                    <a:lstStyle/>
                    <a:p>
                      <a:pPr marL="285750" indent="-285750">
                        <a:buFont typeface="Arial" panose="020B0604020202020204" pitchFamily="34" charset="0"/>
                        <a:buChar char="•"/>
                      </a:pPr>
                      <a:r>
                        <a:rPr lang="en-GB" sz="800" dirty="0"/>
                        <a:t>Increase performers pain threshold</a:t>
                      </a:r>
                    </a:p>
                    <a:p>
                      <a:pPr marL="285750" indent="-285750">
                        <a:buFont typeface="Arial" panose="020B0604020202020204" pitchFamily="34" charset="0"/>
                        <a:buChar char="•"/>
                      </a:pPr>
                      <a:r>
                        <a:rPr lang="en-GB" sz="800" dirty="0"/>
                        <a:t>Mask injuries so performer can continue to compete</a:t>
                      </a:r>
                    </a:p>
                    <a:p>
                      <a:pPr marL="285750" indent="-285750">
                        <a:buFont typeface="Arial" panose="020B0604020202020204" pitchFamily="34" charset="0"/>
                        <a:buChar char="•"/>
                      </a:pPr>
                      <a:r>
                        <a:rPr lang="en-GB" sz="800" dirty="0"/>
                        <a:t>Give a sense of being invincible</a:t>
                      </a:r>
                    </a:p>
                  </a:txBody>
                  <a:tcPr/>
                </a:tc>
                <a:tc>
                  <a:txBody>
                    <a:bodyPr/>
                    <a:lstStyle/>
                    <a:p>
                      <a:pPr marL="285750" indent="-285750">
                        <a:buFont typeface="Arial" panose="020B0604020202020204" pitchFamily="34" charset="0"/>
                        <a:buChar char="•"/>
                      </a:pPr>
                      <a:r>
                        <a:rPr lang="en-GB" sz="800" dirty="0"/>
                        <a:t>Nausea</a:t>
                      </a:r>
                    </a:p>
                    <a:p>
                      <a:pPr marL="285750" indent="-285750">
                        <a:buFont typeface="Arial" panose="020B0604020202020204" pitchFamily="34" charset="0"/>
                        <a:buChar char="•"/>
                      </a:pPr>
                      <a:r>
                        <a:rPr lang="en-GB" sz="800" dirty="0"/>
                        <a:t>Anxiety</a:t>
                      </a:r>
                    </a:p>
                    <a:p>
                      <a:pPr marL="285750" indent="-285750">
                        <a:buFont typeface="Arial" panose="020B0604020202020204" pitchFamily="34" charset="0"/>
                        <a:buChar char="•"/>
                      </a:pPr>
                      <a:r>
                        <a:rPr lang="en-GB" sz="800" dirty="0"/>
                        <a:t>Kidney/liver damage</a:t>
                      </a:r>
                    </a:p>
                    <a:p>
                      <a:pPr marL="285750" indent="-285750">
                        <a:buFont typeface="Arial" panose="020B0604020202020204" pitchFamily="34" charset="0"/>
                        <a:buChar char="•"/>
                      </a:pPr>
                      <a:r>
                        <a:rPr lang="en-GB" sz="800" dirty="0"/>
                        <a:t>Addiction </a:t>
                      </a:r>
                    </a:p>
                  </a:txBody>
                  <a:tcPr/>
                </a:tc>
                <a:tc>
                  <a:txBody>
                    <a:bodyPr/>
                    <a:lstStyle/>
                    <a:p>
                      <a:pPr marL="285750" indent="-285750">
                        <a:buFont typeface="Arial" panose="020B0604020202020204" pitchFamily="34" charset="0"/>
                        <a:buChar char="•"/>
                      </a:pPr>
                      <a:r>
                        <a:rPr lang="en-GB" sz="800" dirty="0"/>
                        <a:t>Sprinting</a:t>
                      </a:r>
                    </a:p>
                    <a:p>
                      <a:pPr marL="285750" indent="-285750">
                        <a:buFont typeface="Arial" panose="020B0604020202020204" pitchFamily="34" charset="0"/>
                        <a:buChar char="•"/>
                      </a:pPr>
                      <a:r>
                        <a:rPr lang="en-GB" sz="800" dirty="0"/>
                        <a:t>Boxing</a:t>
                      </a:r>
                    </a:p>
                    <a:p>
                      <a:pPr marL="285750" indent="-285750">
                        <a:buFont typeface="Arial" panose="020B0604020202020204" pitchFamily="34" charset="0"/>
                        <a:buChar char="•"/>
                      </a:pPr>
                      <a:r>
                        <a:rPr lang="en-GB" sz="800" dirty="0"/>
                        <a:t>Football </a:t>
                      </a:r>
                    </a:p>
                  </a:txBody>
                  <a:tcPr/>
                </a:tc>
                <a:extLst>
                  <a:ext uri="{0D108BD9-81ED-4DB2-BD59-A6C34878D82A}">
                    <a16:rowId xmlns:a16="http://schemas.microsoft.com/office/drawing/2014/main" val="4287088000"/>
                  </a:ext>
                </a:extLst>
              </a:tr>
              <a:tr h="939831">
                <a:tc>
                  <a:txBody>
                    <a:bodyPr/>
                    <a:lstStyle/>
                    <a:p>
                      <a:r>
                        <a:rPr lang="en-GB" sz="800" dirty="0"/>
                        <a:t>Anabolic agents</a:t>
                      </a:r>
                    </a:p>
                  </a:txBody>
                  <a:tcPr/>
                </a:tc>
                <a:tc>
                  <a:txBody>
                    <a:bodyPr/>
                    <a:lstStyle/>
                    <a:p>
                      <a:r>
                        <a:rPr lang="en-GB" sz="800" dirty="0"/>
                        <a:t>They have the same chemical structure as the male hormone testosterone.</a:t>
                      </a:r>
                    </a:p>
                  </a:txBody>
                  <a:tcPr/>
                </a:tc>
                <a:tc>
                  <a:txBody>
                    <a:bodyPr/>
                    <a:lstStyle/>
                    <a:p>
                      <a:pPr marL="285750" indent="-285750">
                        <a:buFont typeface="Arial" panose="020B0604020202020204" pitchFamily="34" charset="0"/>
                        <a:buChar char="•"/>
                      </a:pPr>
                      <a:r>
                        <a:rPr lang="en-GB" sz="800" dirty="0"/>
                        <a:t>Allow them to train harder for longer, increasing power and strength</a:t>
                      </a:r>
                    </a:p>
                    <a:p>
                      <a:pPr marL="285750" indent="-285750">
                        <a:buFont typeface="Arial" panose="020B0604020202020204" pitchFamily="34" charset="0"/>
                        <a:buChar char="•"/>
                      </a:pPr>
                      <a:r>
                        <a:rPr lang="en-GB" sz="800" dirty="0"/>
                        <a:t>Speed up recovery time</a:t>
                      </a:r>
                    </a:p>
                    <a:p>
                      <a:pPr marL="285750" indent="-285750">
                        <a:buFont typeface="Arial" panose="020B0604020202020204" pitchFamily="34" charset="0"/>
                        <a:buChar char="•"/>
                      </a:pPr>
                      <a:r>
                        <a:rPr lang="en-GB" sz="800" dirty="0"/>
                        <a:t>Increase protein synthesis helping to develop lean muscle mass</a:t>
                      </a:r>
                    </a:p>
                  </a:txBody>
                  <a:tcPr/>
                </a:tc>
                <a:tc>
                  <a:txBody>
                    <a:bodyPr/>
                    <a:lstStyle/>
                    <a:p>
                      <a:pPr marL="285750" indent="-285750">
                        <a:buFont typeface="Arial" panose="020B0604020202020204" pitchFamily="34" charset="0"/>
                        <a:buChar char="•"/>
                      </a:pPr>
                      <a:r>
                        <a:rPr lang="en-GB" sz="800" dirty="0"/>
                        <a:t>Liver damage</a:t>
                      </a:r>
                    </a:p>
                    <a:p>
                      <a:pPr marL="285750" indent="-285750">
                        <a:buFont typeface="Arial" panose="020B0604020202020204" pitchFamily="34" charset="0"/>
                        <a:buChar char="•"/>
                      </a:pPr>
                      <a:r>
                        <a:rPr lang="en-GB" sz="800" dirty="0"/>
                        <a:t>Skin problems including acne</a:t>
                      </a:r>
                    </a:p>
                    <a:p>
                      <a:pPr marL="285750" indent="-285750">
                        <a:buFont typeface="Arial" panose="020B0604020202020204" pitchFamily="34" charset="0"/>
                        <a:buChar char="•"/>
                      </a:pPr>
                      <a:r>
                        <a:rPr lang="en-GB" sz="800" dirty="0"/>
                        <a:t>Mood swings including increased aggression</a:t>
                      </a:r>
                    </a:p>
                  </a:txBody>
                  <a:tcPr/>
                </a:tc>
                <a:tc>
                  <a:txBody>
                    <a:bodyPr/>
                    <a:lstStyle/>
                    <a:p>
                      <a:pPr marL="285750" indent="-285750">
                        <a:buFont typeface="Arial" panose="020B0604020202020204" pitchFamily="34" charset="0"/>
                        <a:buChar char="•"/>
                      </a:pPr>
                      <a:r>
                        <a:rPr lang="en-GB" sz="800" dirty="0"/>
                        <a:t>Sprinting</a:t>
                      </a:r>
                    </a:p>
                    <a:p>
                      <a:pPr marL="285750" indent="-285750">
                        <a:buFont typeface="Arial" panose="020B0604020202020204" pitchFamily="34" charset="0"/>
                        <a:buChar char="•"/>
                      </a:pPr>
                      <a:r>
                        <a:rPr lang="en-GB" sz="800" dirty="0"/>
                        <a:t>Weight lifting</a:t>
                      </a:r>
                    </a:p>
                  </a:txBody>
                  <a:tcPr/>
                </a:tc>
                <a:extLst>
                  <a:ext uri="{0D108BD9-81ED-4DB2-BD59-A6C34878D82A}">
                    <a16:rowId xmlns:a16="http://schemas.microsoft.com/office/drawing/2014/main" val="476391594"/>
                  </a:ext>
                </a:extLst>
              </a:tr>
              <a:tr h="655033">
                <a:tc>
                  <a:txBody>
                    <a:bodyPr/>
                    <a:lstStyle/>
                    <a:p>
                      <a:r>
                        <a:rPr lang="en-GB" sz="800" dirty="0"/>
                        <a:t>Diuretics</a:t>
                      </a:r>
                    </a:p>
                  </a:txBody>
                  <a:tcPr/>
                </a:tc>
                <a:tc>
                  <a:txBody>
                    <a:bodyPr/>
                    <a:lstStyle/>
                    <a:p>
                      <a:r>
                        <a:rPr lang="en-GB" sz="800" dirty="0"/>
                        <a:t>Increase rate of urination which increases the amount of fluid the body loses.</a:t>
                      </a:r>
                    </a:p>
                  </a:txBody>
                  <a:tcPr/>
                </a:tc>
                <a:tc>
                  <a:txBody>
                    <a:bodyPr/>
                    <a:lstStyle/>
                    <a:p>
                      <a:pPr marL="285750" indent="-285750">
                        <a:buFont typeface="Arial" panose="020B0604020202020204" pitchFamily="34" charset="0"/>
                        <a:buChar char="•"/>
                      </a:pPr>
                      <a:r>
                        <a:rPr lang="en-GB" sz="800" dirty="0"/>
                        <a:t>Achieve quick weight loss</a:t>
                      </a:r>
                    </a:p>
                    <a:p>
                      <a:pPr marL="285750" indent="-285750">
                        <a:buFont typeface="Arial" panose="020B0604020202020204" pitchFamily="34" charset="0"/>
                        <a:buChar char="•"/>
                      </a:pPr>
                      <a:r>
                        <a:rPr lang="en-GB" sz="800" dirty="0"/>
                        <a:t>Mask or hide other PEDs the performer may have taken making them harder to detect</a:t>
                      </a:r>
                    </a:p>
                  </a:txBody>
                  <a:tcPr/>
                </a:tc>
                <a:tc>
                  <a:txBody>
                    <a:bodyPr/>
                    <a:lstStyle/>
                    <a:p>
                      <a:pPr marL="285750" indent="-285750">
                        <a:buFont typeface="Arial" panose="020B0604020202020204" pitchFamily="34" charset="0"/>
                        <a:buChar char="•"/>
                      </a:pPr>
                      <a:r>
                        <a:rPr lang="en-GB" sz="800" dirty="0"/>
                        <a:t>Dehydration</a:t>
                      </a:r>
                    </a:p>
                    <a:p>
                      <a:pPr marL="285750" indent="-285750">
                        <a:buFont typeface="Arial" panose="020B0604020202020204" pitchFamily="34" charset="0"/>
                        <a:buChar char="•"/>
                      </a:pPr>
                      <a:r>
                        <a:rPr lang="en-GB" sz="800" dirty="0"/>
                        <a:t>Nausea</a:t>
                      </a:r>
                    </a:p>
                    <a:p>
                      <a:pPr marL="285750" indent="-285750">
                        <a:buFont typeface="Arial" panose="020B0604020202020204" pitchFamily="34" charset="0"/>
                        <a:buChar char="•"/>
                      </a:pPr>
                      <a:r>
                        <a:rPr lang="en-GB" sz="800" dirty="0"/>
                        <a:t>Heart/kidney failure</a:t>
                      </a:r>
                    </a:p>
                  </a:txBody>
                  <a:tcPr/>
                </a:tc>
                <a:tc>
                  <a:txBody>
                    <a:bodyPr/>
                    <a:lstStyle/>
                    <a:p>
                      <a:pPr marL="285750" indent="-285750">
                        <a:buFont typeface="Arial" panose="020B0604020202020204" pitchFamily="34" charset="0"/>
                        <a:buChar char="•"/>
                      </a:pPr>
                      <a:r>
                        <a:rPr lang="en-GB" sz="800" dirty="0"/>
                        <a:t>Horse racing</a:t>
                      </a:r>
                    </a:p>
                    <a:p>
                      <a:pPr marL="285750" indent="-285750">
                        <a:buFont typeface="Arial" panose="020B0604020202020204" pitchFamily="34" charset="0"/>
                        <a:buChar char="•"/>
                      </a:pPr>
                      <a:r>
                        <a:rPr lang="en-GB" sz="800" dirty="0"/>
                        <a:t>Boxing </a:t>
                      </a:r>
                    </a:p>
                  </a:txBody>
                  <a:tcPr/>
                </a:tc>
                <a:extLst>
                  <a:ext uri="{0D108BD9-81ED-4DB2-BD59-A6C34878D82A}">
                    <a16:rowId xmlns:a16="http://schemas.microsoft.com/office/drawing/2014/main" val="2761745838"/>
                  </a:ext>
                </a:extLst>
              </a:tr>
              <a:tr h="512635">
                <a:tc rowSpan="2">
                  <a:txBody>
                    <a:bodyPr/>
                    <a:lstStyle/>
                    <a:p>
                      <a:r>
                        <a:rPr lang="en-GB" sz="800" dirty="0"/>
                        <a:t>Peptide hormones</a:t>
                      </a:r>
                    </a:p>
                  </a:txBody>
                  <a:tcPr/>
                </a:tc>
                <a:tc>
                  <a:txBody>
                    <a:bodyPr/>
                    <a:lstStyle/>
                    <a:p>
                      <a:r>
                        <a:rPr lang="en-GB" sz="800" dirty="0"/>
                        <a:t>EPO</a:t>
                      </a:r>
                    </a:p>
                  </a:txBody>
                  <a:tcPr/>
                </a:tc>
                <a:tc>
                  <a:txBody>
                    <a:bodyPr/>
                    <a:lstStyle/>
                    <a:p>
                      <a:pPr marL="171450" indent="-171450">
                        <a:buFont typeface="Arial" panose="020B0604020202020204" pitchFamily="34" charset="0"/>
                        <a:buChar char="•"/>
                      </a:pPr>
                      <a:r>
                        <a:rPr lang="en-GB" sz="800" dirty="0"/>
                        <a:t>Increase red blood cell production</a:t>
                      </a:r>
                    </a:p>
                    <a:p>
                      <a:pPr marL="171450" indent="-171450">
                        <a:buFont typeface="Arial" panose="020B0604020202020204" pitchFamily="34" charset="0"/>
                        <a:buChar char="•"/>
                      </a:pPr>
                      <a:r>
                        <a:rPr lang="en-GB" sz="800" dirty="0"/>
                        <a:t>Increase oxygen delivery to working muscles</a:t>
                      </a:r>
                    </a:p>
                  </a:txBody>
                  <a:tcPr/>
                </a:tc>
                <a:tc>
                  <a:txBody>
                    <a:bodyPr/>
                    <a:lstStyle/>
                    <a:p>
                      <a:pPr marL="171450" indent="-171450">
                        <a:buFont typeface="Arial" panose="020B0604020202020204" pitchFamily="34" charset="0"/>
                        <a:buChar char="•"/>
                      </a:pPr>
                      <a:r>
                        <a:rPr lang="en-GB" sz="800" dirty="0"/>
                        <a:t>Increased thickness of blood</a:t>
                      </a:r>
                    </a:p>
                    <a:p>
                      <a:pPr marL="171450" indent="-171450">
                        <a:buFont typeface="Arial" panose="020B0604020202020204" pitchFamily="34" charset="0"/>
                        <a:buChar char="•"/>
                      </a:pPr>
                      <a:r>
                        <a:rPr lang="en-GB" sz="800" dirty="0"/>
                        <a:t>Blood clots</a:t>
                      </a:r>
                    </a:p>
                    <a:p>
                      <a:pPr marL="171450" indent="-171450">
                        <a:buFont typeface="Arial" panose="020B0604020202020204" pitchFamily="34" charset="0"/>
                        <a:buChar char="•"/>
                      </a:pPr>
                      <a:r>
                        <a:rPr lang="en-GB" sz="800" dirty="0"/>
                        <a:t>Increased risk of heart attack</a:t>
                      </a:r>
                    </a:p>
                  </a:txBody>
                  <a:tcPr/>
                </a:tc>
                <a:tc>
                  <a:txBody>
                    <a:bodyPr/>
                    <a:lstStyle/>
                    <a:p>
                      <a:pPr marL="171450" indent="-171450">
                        <a:buFont typeface="Arial" panose="020B0604020202020204" pitchFamily="34" charset="0"/>
                        <a:buChar char="•"/>
                      </a:pPr>
                      <a:r>
                        <a:rPr lang="en-GB" sz="800" dirty="0"/>
                        <a:t>Rugby</a:t>
                      </a:r>
                    </a:p>
                    <a:p>
                      <a:pPr marL="171450" indent="-171450">
                        <a:buFont typeface="Arial" panose="020B0604020202020204" pitchFamily="34" charset="0"/>
                        <a:buChar char="•"/>
                      </a:pPr>
                      <a:r>
                        <a:rPr lang="en-GB" sz="800" dirty="0"/>
                        <a:t>Distance cycling</a:t>
                      </a:r>
                    </a:p>
                    <a:p>
                      <a:pPr marL="171450" indent="-171450">
                        <a:buFont typeface="Arial" panose="020B0604020202020204" pitchFamily="34" charset="0"/>
                        <a:buChar char="•"/>
                      </a:pPr>
                      <a:r>
                        <a:rPr lang="en-GB" sz="800" dirty="0"/>
                        <a:t>Distance running</a:t>
                      </a:r>
                    </a:p>
                  </a:txBody>
                  <a:tcPr/>
                </a:tc>
                <a:extLst>
                  <a:ext uri="{0D108BD9-81ED-4DB2-BD59-A6C34878D82A}">
                    <a16:rowId xmlns:a16="http://schemas.microsoft.com/office/drawing/2014/main" val="2703756954"/>
                  </a:ext>
                </a:extLst>
              </a:tr>
              <a:tr h="655033">
                <a:tc vMerge="1">
                  <a:txBody>
                    <a:bodyPr/>
                    <a:lstStyle/>
                    <a:p>
                      <a:endParaRPr lang="en-GB" dirty="0"/>
                    </a:p>
                  </a:txBody>
                  <a:tcPr/>
                </a:tc>
                <a:tc>
                  <a:txBody>
                    <a:bodyPr/>
                    <a:lstStyle/>
                    <a:p>
                      <a:r>
                        <a:rPr lang="en-GB" sz="800" dirty="0"/>
                        <a:t>HGH-human growth hormones</a:t>
                      </a:r>
                    </a:p>
                  </a:txBody>
                  <a:tcPr/>
                </a:tc>
                <a:tc>
                  <a:txBody>
                    <a:bodyPr/>
                    <a:lstStyle/>
                    <a:p>
                      <a:pPr marL="171450" indent="-171450">
                        <a:buFont typeface="Arial" panose="020B0604020202020204" pitchFamily="34" charset="0"/>
                        <a:buChar char="•"/>
                      </a:pPr>
                      <a:r>
                        <a:rPr lang="en-GB" sz="800" dirty="0"/>
                        <a:t>Help increase muscle mass</a:t>
                      </a:r>
                    </a:p>
                    <a:p>
                      <a:pPr marL="171450" indent="-171450">
                        <a:buFont typeface="Arial" panose="020B0604020202020204" pitchFamily="34" charset="0"/>
                        <a:buChar char="•"/>
                      </a:pPr>
                      <a:r>
                        <a:rPr lang="en-GB" sz="800" dirty="0"/>
                        <a:t>Burn more fat</a:t>
                      </a:r>
                    </a:p>
                  </a:txBody>
                  <a:tcPr/>
                </a:tc>
                <a:tc>
                  <a:txBody>
                    <a:bodyPr/>
                    <a:lstStyle/>
                    <a:p>
                      <a:pPr marL="171450" indent="-171450">
                        <a:buFont typeface="Arial" panose="020B0604020202020204" pitchFamily="34" charset="0"/>
                        <a:buChar char="•"/>
                      </a:pPr>
                      <a:r>
                        <a:rPr lang="en-GB" sz="800" dirty="0"/>
                        <a:t>Arthritis</a:t>
                      </a:r>
                    </a:p>
                    <a:p>
                      <a:pPr marL="171450" indent="-171450">
                        <a:buFont typeface="Arial" panose="020B0604020202020204" pitchFamily="34" charset="0"/>
                        <a:buChar char="•"/>
                      </a:pPr>
                      <a:r>
                        <a:rPr lang="en-GB" sz="800" dirty="0"/>
                        <a:t>Heart failure</a:t>
                      </a:r>
                    </a:p>
                    <a:p>
                      <a:pPr marL="171450" indent="-171450">
                        <a:buFont typeface="Arial" panose="020B0604020202020204" pitchFamily="34" charset="0"/>
                        <a:buChar char="•"/>
                      </a:pPr>
                      <a:r>
                        <a:rPr lang="en-GB" sz="800" dirty="0"/>
                        <a:t>Abnormal growth in hands and feet</a:t>
                      </a:r>
                    </a:p>
                  </a:txBody>
                  <a:tcPr/>
                </a:tc>
                <a:tc>
                  <a:txBody>
                    <a:bodyPr/>
                    <a:lstStyle/>
                    <a:p>
                      <a:pPr marL="171450" indent="-171450">
                        <a:buFont typeface="Arial" panose="020B0604020202020204" pitchFamily="34" charset="0"/>
                        <a:buChar char="•"/>
                      </a:pPr>
                      <a:r>
                        <a:rPr lang="en-GB" sz="800" dirty="0"/>
                        <a:t>Sprinting</a:t>
                      </a:r>
                    </a:p>
                    <a:p>
                      <a:pPr marL="171450" indent="-171450">
                        <a:buFont typeface="Arial" panose="020B0604020202020204" pitchFamily="34" charset="0"/>
                        <a:buChar char="•"/>
                      </a:pPr>
                      <a:r>
                        <a:rPr lang="en-GB" sz="800" dirty="0"/>
                        <a:t>weightlifting</a:t>
                      </a:r>
                    </a:p>
                  </a:txBody>
                  <a:tcPr/>
                </a:tc>
                <a:extLst>
                  <a:ext uri="{0D108BD9-81ED-4DB2-BD59-A6C34878D82A}">
                    <a16:rowId xmlns:a16="http://schemas.microsoft.com/office/drawing/2014/main" val="963931248"/>
                  </a:ext>
                </a:extLst>
              </a:tr>
            </a:tbl>
          </a:graphicData>
        </a:graphic>
      </p:graphicFrame>
      <p:pic>
        <p:nvPicPr>
          <p:cNvPr id="3" name="Picture 2">
            <a:extLst>
              <a:ext uri="{FF2B5EF4-FFF2-40B4-BE49-F238E27FC236}">
                <a16:creationId xmlns:a16="http://schemas.microsoft.com/office/drawing/2014/main" id="{9905046C-0D4B-436A-A7CE-E13A03B21BC1}"/>
              </a:ext>
            </a:extLst>
          </p:cNvPr>
          <p:cNvPicPr>
            <a:picLocks noChangeAspect="1"/>
          </p:cNvPicPr>
          <p:nvPr/>
        </p:nvPicPr>
        <p:blipFill>
          <a:blip r:embed="rId2"/>
          <a:stretch>
            <a:fillRect/>
          </a:stretch>
        </p:blipFill>
        <p:spPr>
          <a:xfrm>
            <a:off x="7646505" y="644066"/>
            <a:ext cx="4545496" cy="1914310"/>
          </a:xfrm>
          <a:prstGeom prst="rect">
            <a:avLst/>
          </a:prstGeom>
        </p:spPr>
      </p:pic>
      <p:pic>
        <p:nvPicPr>
          <p:cNvPr id="5" name="Picture 4">
            <a:extLst>
              <a:ext uri="{FF2B5EF4-FFF2-40B4-BE49-F238E27FC236}">
                <a16:creationId xmlns:a16="http://schemas.microsoft.com/office/drawing/2014/main" id="{56FBD802-56AA-49E3-86B8-7F34AB857A09}"/>
              </a:ext>
            </a:extLst>
          </p:cNvPr>
          <p:cNvPicPr>
            <a:picLocks noChangeAspect="1"/>
          </p:cNvPicPr>
          <p:nvPr/>
        </p:nvPicPr>
        <p:blipFill>
          <a:blip r:embed="rId3"/>
          <a:stretch>
            <a:fillRect/>
          </a:stretch>
        </p:blipFill>
        <p:spPr>
          <a:xfrm>
            <a:off x="7782636" y="2716758"/>
            <a:ext cx="4237087" cy="2542252"/>
          </a:xfrm>
          <a:prstGeom prst="rect">
            <a:avLst/>
          </a:prstGeom>
        </p:spPr>
      </p:pic>
      <p:pic>
        <p:nvPicPr>
          <p:cNvPr id="6" name="Picture 5">
            <a:extLst>
              <a:ext uri="{FF2B5EF4-FFF2-40B4-BE49-F238E27FC236}">
                <a16:creationId xmlns:a16="http://schemas.microsoft.com/office/drawing/2014/main" id="{32F6725D-765B-468A-86D5-79501DC447F1}"/>
              </a:ext>
            </a:extLst>
          </p:cNvPr>
          <p:cNvPicPr>
            <a:picLocks noChangeAspect="1"/>
          </p:cNvPicPr>
          <p:nvPr/>
        </p:nvPicPr>
        <p:blipFill>
          <a:blip r:embed="rId4"/>
          <a:stretch>
            <a:fillRect/>
          </a:stretch>
        </p:blipFill>
        <p:spPr>
          <a:xfrm>
            <a:off x="7782636" y="5255280"/>
            <a:ext cx="4395597" cy="1237595"/>
          </a:xfrm>
          <a:prstGeom prst="rect">
            <a:avLst/>
          </a:prstGeom>
        </p:spPr>
      </p:pic>
      <p:sp>
        <p:nvSpPr>
          <p:cNvPr id="7" name="Rectangle 6">
            <a:extLst>
              <a:ext uri="{FF2B5EF4-FFF2-40B4-BE49-F238E27FC236}">
                <a16:creationId xmlns:a16="http://schemas.microsoft.com/office/drawing/2014/main" id="{D9F2A28A-9187-47A9-900A-7AB8E018750B}"/>
              </a:ext>
            </a:extLst>
          </p:cNvPr>
          <p:cNvSpPr/>
          <p:nvPr/>
        </p:nvSpPr>
        <p:spPr>
          <a:xfrm>
            <a:off x="7906727" y="109674"/>
            <a:ext cx="3988904" cy="51090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a:t>Performance Enhancing Drugs</a:t>
            </a:r>
          </a:p>
        </p:txBody>
      </p:sp>
    </p:spTree>
    <p:extLst>
      <p:ext uri="{BB962C8B-B14F-4D97-AF65-F5344CB8AC3E}">
        <p14:creationId xmlns:p14="http://schemas.microsoft.com/office/powerpoint/2010/main" val="12068756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381</Words>
  <Application>Microsoft Office PowerPoint</Application>
  <PresentationFormat>Widescreen</PresentationFormat>
  <Paragraphs>92</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Performance enhancing drugs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enhancing drugs</dc:title>
  <dc:creator>Wallis-Tayler, Louise</dc:creator>
  <cp:lastModifiedBy>Crane, James</cp:lastModifiedBy>
  <cp:revision>10</cp:revision>
  <dcterms:created xsi:type="dcterms:W3CDTF">2020-01-20T15:47:39Z</dcterms:created>
  <dcterms:modified xsi:type="dcterms:W3CDTF">2020-01-22T16:12:25Z</dcterms:modified>
</cp:coreProperties>
</file>