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F16F8-F38D-4F20-8515-6CAC8D2B56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8D2869-B7A7-4929-90E5-8FEC3D380B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6E1B39-9CE4-4DCC-8C3B-68BBB9D3A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9FC81-3E9B-41C3-B860-2BDC067D6C25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4529B1-67AD-41AD-96F0-4CDB29A9D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5F49D4-C57D-4D6B-858A-B4ED0A6EC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BB343-FC7E-477B-B71F-A34D35BD62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416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DB009-1113-420D-B728-3440F0776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0833E7-926C-4A23-BFCC-83EEE26C7A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DFD5EB-709A-4B80-8A63-EAC2F884A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9FC81-3E9B-41C3-B860-2BDC067D6C25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2D4AD7-B486-4C0E-94D2-D66D2E104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7A614B-5827-4D6F-BDAA-2E001FFCE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BB343-FC7E-477B-B71F-A34D35BD62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2138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FFFD25-91A1-4105-9AB9-DEA6328B1C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EFEB70-745F-42BE-9F3B-F273AFC78D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A30E06-0DC4-4E2C-BC07-CDDD1C3EC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9FC81-3E9B-41C3-B860-2BDC067D6C25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2C8709-F310-456A-B42B-6215E8C5F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E896DB-DC97-4B9E-97C6-331326869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BB343-FC7E-477B-B71F-A34D35BD62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4340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C1A5B-2894-4690-AEB6-EF0C550F5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3BDCC7-D5C6-4BF9-ABA0-03AFCB3A8E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BF49D1-1BB3-4637-BFB8-7711ECC09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9FC81-3E9B-41C3-B860-2BDC067D6C25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2AC5E5-340B-467B-8AA7-3357B6BA3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CCDF78-DF14-4581-881D-A92874AF1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BB343-FC7E-477B-B71F-A34D35BD62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2287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2315D-C6F9-4AB3-9EFB-DEFCE13AC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DE1F2D-8487-44FF-8506-683DDCC99D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2C734-BC79-44B9-9BC9-7ED4AB9C9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9FC81-3E9B-41C3-B860-2BDC067D6C25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A31316-FC4F-4DBA-807A-29A68E59B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D9F788-5188-4D5F-A1A1-27480F6EA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BB343-FC7E-477B-B71F-A34D35BD62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940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A14D5A-F2CF-494F-9B02-FEF86C5CF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08ABF6-817F-4789-B2FD-2AB880D0BA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1B7916-6A60-4DC0-912A-BD83DCCC46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5730CB-432F-4D82-815A-A2F527F12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9FC81-3E9B-41C3-B860-2BDC067D6C25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B52C49-C9A7-4777-BAD5-EE0769DCE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560874-E897-4B85-8F2A-1DF32EFDE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BB343-FC7E-477B-B71F-A34D35BD62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413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5F0956-78D0-4948-9573-A867630A08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8065FA-3B88-4DDB-8325-C4DEB3C81C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C31D9A-C661-458A-9411-E39B129D28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6828BB-0E62-440C-AD63-4513EFA63B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5A86E4F-8BDA-4E4B-AD71-C0D5C39142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91B2D-21F9-4D55-B21B-8106851A2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9FC81-3E9B-41C3-B860-2BDC067D6C25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F163C60-A3F0-4AE4-B0A1-A346A6723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DE8D7A-D8CE-4410-8A69-DB1209692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BB343-FC7E-477B-B71F-A34D35BD62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167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B82726-76CE-4C99-A333-F9C696360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C55752-1860-4827-B44C-6A24EA762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9FC81-3E9B-41C3-B860-2BDC067D6C25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D4BEEB-6DCE-4213-A9FD-701056AA0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2B4FA3-6B45-4F09-86C9-050A5E66D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BB343-FC7E-477B-B71F-A34D35BD62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087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790EFD-C829-453B-AEC2-E666D9C59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9FC81-3E9B-41C3-B860-2BDC067D6C25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3753AB-B26E-4046-908A-A4182B8DC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466049-79FF-4003-A3FA-1CE691A46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BB343-FC7E-477B-B71F-A34D35BD62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373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70F1AC-612A-41C8-AB12-3BF00329E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7ED4FD-2745-4C18-91B8-15144BE55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A3C855-9D78-4F30-B3FE-E97C885885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A72FBA-EE9C-468F-A3EA-12F5DDE13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9FC81-3E9B-41C3-B860-2BDC067D6C25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090B60-3056-4029-849B-104E0132F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9CAFF3-67AC-4979-81F1-0D86FF037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BB343-FC7E-477B-B71F-A34D35BD62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837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496E9-0F1C-414A-8995-461E8EC38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F2BE56-61BB-4C4C-AAE4-28DAC9CEDC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08D3C8-32B1-42F6-A17F-372ED1DF0A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C4C84D-9409-4C82-9E02-9320CAF89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9FC81-3E9B-41C3-B860-2BDC067D6C25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EE2CDA-D2EE-44B3-9E96-E53121B1A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B7CE4B-C5E4-489B-B078-47BD6E3C1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BB343-FC7E-477B-B71F-A34D35BD62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0643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F6B9F5-7FDD-473A-A193-833D87E6A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6DE161-AEFC-4973-A1E5-5521889E27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8982F4-5388-4B71-9108-2DC59EB13B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9FC81-3E9B-41C3-B860-2BDC067D6C25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630028-51D1-42C8-AB92-8007B2CF4C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F58440-A1DB-40C8-9B69-1E6E0A3DF9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CBB343-FC7E-477B-B71F-A34D35BD62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1177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D16F844-7B43-4A11-817E-0FBF33FBD3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306945"/>
              </p:ext>
            </p:extLst>
          </p:nvPr>
        </p:nvGraphicFramePr>
        <p:xfrm>
          <a:off x="135835" y="471298"/>
          <a:ext cx="7444408" cy="2651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64507">
                  <a:extLst>
                    <a:ext uri="{9D8B030D-6E8A-4147-A177-3AD203B41FA5}">
                      <a16:colId xmlns:a16="http://schemas.microsoft.com/office/drawing/2014/main" val="909137925"/>
                    </a:ext>
                  </a:extLst>
                </a:gridCol>
                <a:gridCol w="1736841">
                  <a:extLst>
                    <a:ext uri="{9D8B030D-6E8A-4147-A177-3AD203B41FA5}">
                      <a16:colId xmlns:a16="http://schemas.microsoft.com/office/drawing/2014/main" val="787513362"/>
                    </a:ext>
                  </a:extLst>
                </a:gridCol>
                <a:gridCol w="2239617">
                  <a:extLst>
                    <a:ext uri="{9D8B030D-6E8A-4147-A177-3AD203B41FA5}">
                      <a16:colId xmlns:a16="http://schemas.microsoft.com/office/drawing/2014/main" val="2530698107"/>
                    </a:ext>
                  </a:extLst>
                </a:gridCol>
                <a:gridCol w="2703443">
                  <a:extLst>
                    <a:ext uri="{9D8B030D-6E8A-4147-A177-3AD203B41FA5}">
                      <a16:colId xmlns:a16="http://schemas.microsoft.com/office/drawing/2014/main" val="26175745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Blood Vessels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Structure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Functions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Relevance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23236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Arteries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Thick muscular and elastic walls.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Small internal diameter (lumen)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Carry blood at high pressure away from the heart.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Mainly carry oxygenated blood (exception: pulmonary artery carries deoxygenated blood to lungs from heart)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000" dirty="0"/>
                        <a:t>Blood pressure increases during exercise. Muscles in the artery walls contract and relax automatically.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000" dirty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000" dirty="0"/>
                        <a:t>When the muscles relax, the arteries dilate.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81601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Capillaries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Very thin walls (only one-cell thick)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Small internal diameter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Link smaller arteries with smaller veins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Carry blood at a very low pressure.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000" dirty="0"/>
                        <a:t>Capillaries allow gaseous exchange.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000" dirty="0"/>
                        <a:t>Walls are very thin to allow gases and nutrients to pass through them.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45974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Veins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Thin walls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Large lumen (internal diameter)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Contain valves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Carry blood at a low pressure towards the heart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Mainly carry deoxygenated blood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000" dirty="0"/>
                        <a:t>The wide internal diameter allows blood to pass through easier. The valves help return the blood to the heart by preventing backflow due to low pressure.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774234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F8657B6-EF9D-4DB8-9198-B0980FFB81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9537261"/>
              </p:ext>
            </p:extLst>
          </p:nvPr>
        </p:nvGraphicFramePr>
        <p:xfrm>
          <a:off x="135835" y="3229075"/>
          <a:ext cx="4422913" cy="355717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30453">
                  <a:extLst>
                    <a:ext uri="{9D8B030D-6E8A-4147-A177-3AD203B41FA5}">
                      <a16:colId xmlns:a16="http://schemas.microsoft.com/office/drawing/2014/main" val="909137925"/>
                    </a:ext>
                  </a:extLst>
                </a:gridCol>
                <a:gridCol w="3292460">
                  <a:extLst>
                    <a:ext uri="{9D8B030D-6E8A-4147-A177-3AD203B41FA5}">
                      <a16:colId xmlns:a16="http://schemas.microsoft.com/office/drawing/2014/main" val="787513362"/>
                    </a:ext>
                  </a:extLst>
                </a:gridCol>
              </a:tblGrid>
              <a:tr h="345256">
                <a:tc>
                  <a:txBody>
                    <a:bodyPr/>
                    <a:lstStyle/>
                    <a:p>
                      <a:r>
                        <a:rPr lang="en-GB" sz="1000" dirty="0"/>
                        <a:t>Lung Volumes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Definition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2323657"/>
                  </a:ext>
                </a:extLst>
              </a:tr>
              <a:tr h="368904">
                <a:tc>
                  <a:txBody>
                    <a:bodyPr/>
                    <a:lstStyle/>
                    <a:p>
                      <a:r>
                        <a:rPr lang="en-GB" sz="1000" dirty="0"/>
                        <a:t>Lung Volume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The capacity of the lungs. (how much air they can hold)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8160140"/>
                  </a:ext>
                </a:extLst>
              </a:tr>
              <a:tr h="392174">
                <a:tc>
                  <a:txBody>
                    <a:bodyPr/>
                    <a:lstStyle/>
                    <a:p>
                      <a:r>
                        <a:rPr lang="en-GB" sz="1000" dirty="0"/>
                        <a:t>Tidal Volume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The amount of air inspired (inhaled) or expired (exhaled) in a normal breath.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When the body is at rest, breathing is slower than when exercising.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b="1" dirty="0"/>
                        <a:t>During Exercise -  </a:t>
                      </a:r>
                      <a:r>
                        <a:rPr lang="en-GB" sz="1000" b="0" dirty="0"/>
                        <a:t>You need to get more oxygen into the lungs so it can diffuse into the blood stream. You need to breathe out the additional CO2 produced during exercise. </a:t>
                      </a:r>
                      <a:endParaRPr lang="en-GB" sz="1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4597448"/>
                  </a:ext>
                </a:extLst>
              </a:tr>
              <a:tr h="510790">
                <a:tc>
                  <a:txBody>
                    <a:bodyPr/>
                    <a:lstStyle/>
                    <a:p>
                      <a:r>
                        <a:rPr lang="en-GB" sz="1000" dirty="0"/>
                        <a:t>Inspiratory reserve volume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The extra amount of air that can be forcibly breathed in, in addition to tidal volume.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7742346"/>
                  </a:ext>
                </a:extLst>
              </a:tr>
              <a:tr h="510790">
                <a:tc>
                  <a:txBody>
                    <a:bodyPr/>
                    <a:lstStyle/>
                    <a:p>
                      <a:r>
                        <a:rPr lang="en-GB" sz="1000" dirty="0"/>
                        <a:t>Expiratory reserve volume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The additional amount of air that can be forcibly breathed out, in addition to tidal volume.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123022"/>
                  </a:ext>
                </a:extLst>
              </a:tr>
              <a:tr h="510790">
                <a:tc>
                  <a:txBody>
                    <a:bodyPr/>
                    <a:lstStyle/>
                    <a:p>
                      <a:r>
                        <a:rPr lang="en-GB" sz="1000" dirty="0"/>
                        <a:t>Residual volume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The amount of air that always remains in the lungs, even after the forced maximal exhalation.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7508489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54B02D6-5744-4FFC-A5A8-8F9D20408F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6010126"/>
              </p:ext>
            </p:extLst>
          </p:nvPr>
        </p:nvGraphicFramePr>
        <p:xfrm>
          <a:off x="7760803" y="471298"/>
          <a:ext cx="4295363" cy="234456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29355">
                  <a:extLst>
                    <a:ext uri="{9D8B030D-6E8A-4147-A177-3AD203B41FA5}">
                      <a16:colId xmlns:a16="http://schemas.microsoft.com/office/drawing/2014/main" val="909137925"/>
                    </a:ext>
                  </a:extLst>
                </a:gridCol>
                <a:gridCol w="1833004">
                  <a:extLst>
                    <a:ext uri="{9D8B030D-6E8A-4147-A177-3AD203B41FA5}">
                      <a16:colId xmlns:a16="http://schemas.microsoft.com/office/drawing/2014/main" val="787513362"/>
                    </a:ext>
                  </a:extLst>
                </a:gridCol>
                <a:gridCol w="1833004">
                  <a:extLst>
                    <a:ext uri="{9D8B030D-6E8A-4147-A177-3AD203B41FA5}">
                      <a16:colId xmlns:a16="http://schemas.microsoft.com/office/drawing/2014/main" val="3220486519"/>
                    </a:ext>
                  </a:extLst>
                </a:gridCol>
              </a:tblGrid>
              <a:tr h="227880">
                <a:tc>
                  <a:txBody>
                    <a:bodyPr/>
                    <a:lstStyle/>
                    <a:p>
                      <a:r>
                        <a:rPr lang="en-GB" sz="1000" dirty="0"/>
                        <a:t>Spirometer Trace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Explanation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2323657"/>
                  </a:ext>
                </a:extLst>
              </a:tr>
              <a:tr h="1795924">
                <a:tc>
                  <a:txBody>
                    <a:bodyPr/>
                    <a:lstStyle/>
                    <a:p>
                      <a:r>
                        <a:rPr lang="en-GB" sz="1000" dirty="0"/>
                        <a:t>Spirometer Trace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A machine that is used to measure lung volumes.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GB" sz="1000" dirty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As the individual breathes in and out a line is drawn by a spirometer, showing the depth and rate of breathing. This is called a spirometer trace.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8160140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EC5568F-9D77-4A9C-8911-F8999C5E0C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1498412"/>
              </p:ext>
            </p:extLst>
          </p:nvPr>
        </p:nvGraphicFramePr>
        <p:xfrm>
          <a:off x="4654826" y="3229075"/>
          <a:ext cx="4422913" cy="155762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30453">
                  <a:extLst>
                    <a:ext uri="{9D8B030D-6E8A-4147-A177-3AD203B41FA5}">
                      <a16:colId xmlns:a16="http://schemas.microsoft.com/office/drawing/2014/main" val="909137925"/>
                    </a:ext>
                  </a:extLst>
                </a:gridCol>
                <a:gridCol w="3292460">
                  <a:extLst>
                    <a:ext uri="{9D8B030D-6E8A-4147-A177-3AD203B41FA5}">
                      <a16:colId xmlns:a16="http://schemas.microsoft.com/office/drawing/2014/main" val="787513362"/>
                    </a:ext>
                  </a:extLst>
                </a:gridCol>
              </a:tblGrid>
              <a:tr h="345256">
                <a:tc>
                  <a:txBody>
                    <a:bodyPr/>
                    <a:lstStyle/>
                    <a:p>
                      <a:r>
                        <a:rPr lang="en-GB" sz="1000" dirty="0"/>
                        <a:t>Mechanics of breathing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Inhaling and exhaling at rest.</a:t>
                      </a:r>
                    </a:p>
                    <a:p>
                      <a:r>
                        <a:rPr lang="en-GB" sz="1000" dirty="0"/>
                        <a:t>Explanation during Inspiration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2323657"/>
                  </a:ext>
                </a:extLst>
              </a:tr>
              <a:tr h="368904">
                <a:tc>
                  <a:txBody>
                    <a:bodyPr/>
                    <a:lstStyle/>
                    <a:p>
                      <a:r>
                        <a:rPr lang="en-GB" sz="1000" dirty="0"/>
                        <a:t>Intercostal muscles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000" dirty="0"/>
                        <a:t>The intercostal muscles contract, raising the rib cage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8160140"/>
                  </a:ext>
                </a:extLst>
              </a:tr>
              <a:tr h="368904">
                <a:tc>
                  <a:txBody>
                    <a:bodyPr/>
                    <a:lstStyle/>
                    <a:p>
                      <a:r>
                        <a:rPr lang="en-GB" sz="1000" dirty="0"/>
                        <a:t>Diaphragm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000" dirty="0"/>
                        <a:t>Flattens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9188403"/>
                  </a:ext>
                </a:extLst>
              </a:tr>
              <a:tr h="368904">
                <a:tc>
                  <a:txBody>
                    <a:bodyPr/>
                    <a:lstStyle/>
                    <a:p>
                      <a:r>
                        <a:rPr lang="en-GB" sz="1000" dirty="0"/>
                        <a:t>Chest Cavity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000" dirty="0"/>
                        <a:t>Volume increases, reducing the pressure in the lungs causing the air to rush in.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16780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F028953F-AF27-4E2C-BA85-DF1EA78C09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0910417"/>
              </p:ext>
            </p:extLst>
          </p:nvPr>
        </p:nvGraphicFramePr>
        <p:xfrm>
          <a:off x="4654825" y="4892716"/>
          <a:ext cx="4422913" cy="155762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30453">
                  <a:extLst>
                    <a:ext uri="{9D8B030D-6E8A-4147-A177-3AD203B41FA5}">
                      <a16:colId xmlns:a16="http://schemas.microsoft.com/office/drawing/2014/main" val="909137925"/>
                    </a:ext>
                  </a:extLst>
                </a:gridCol>
                <a:gridCol w="3292460">
                  <a:extLst>
                    <a:ext uri="{9D8B030D-6E8A-4147-A177-3AD203B41FA5}">
                      <a16:colId xmlns:a16="http://schemas.microsoft.com/office/drawing/2014/main" val="787513362"/>
                    </a:ext>
                  </a:extLst>
                </a:gridCol>
              </a:tblGrid>
              <a:tr h="345256">
                <a:tc>
                  <a:txBody>
                    <a:bodyPr/>
                    <a:lstStyle/>
                    <a:p>
                      <a:r>
                        <a:rPr lang="en-GB" sz="1000" dirty="0"/>
                        <a:t>Mechanics of breathing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Inhaling and exhaling at rest.</a:t>
                      </a:r>
                    </a:p>
                    <a:p>
                      <a:r>
                        <a:rPr lang="en-GB" sz="1000" dirty="0"/>
                        <a:t>Explanation during Expiration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2323657"/>
                  </a:ext>
                </a:extLst>
              </a:tr>
              <a:tr h="368904">
                <a:tc>
                  <a:txBody>
                    <a:bodyPr/>
                    <a:lstStyle/>
                    <a:p>
                      <a:r>
                        <a:rPr lang="en-GB" sz="1000" dirty="0"/>
                        <a:t>Intercostal muscles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000" dirty="0"/>
                        <a:t>Intercostal muscles contract, lowering the rib cage.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8160140"/>
                  </a:ext>
                </a:extLst>
              </a:tr>
              <a:tr h="368904">
                <a:tc>
                  <a:txBody>
                    <a:bodyPr/>
                    <a:lstStyle/>
                    <a:p>
                      <a:r>
                        <a:rPr lang="en-GB" sz="1000" dirty="0"/>
                        <a:t>Diaphragm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000" dirty="0"/>
                        <a:t>Rises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9188403"/>
                  </a:ext>
                </a:extLst>
              </a:tr>
              <a:tr h="368904">
                <a:tc>
                  <a:txBody>
                    <a:bodyPr/>
                    <a:lstStyle/>
                    <a:p>
                      <a:r>
                        <a:rPr lang="en-GB" sz="1000" dirty="0"/>
                        <a:t>Chest Cavity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000" dirty="0"/>
                        <a:t>The volume in the chest cavity decreases, increasing air pressure in the lungs forcing air out.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16780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C8A7F918-0B55-458D-9859-05A59AEEB2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8899708"/>
              </p:ext>
            </p:extLst>
          </p:nvPr>
        </p:nvGraphicFramePr>
        <p:xfrm>
          <a:off x="9101045" y="2255520"/>
          <a:ext cx="2955120" cy="23469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10363">
                  <a:extLst>
                    <a:ext uri="{9D8B030D-6E8A-4147-A177-3AD203B41FA5}">
                      <a16:colId xmlns:a16="http://schemas.microsoft.com/office/drawing/2014/main" val="909137925"/>
                    </a:ext>
                  </a:extLst>
                </a:gridCol>
                <a:gridCol w="1944757">
                  <a:extLst>
                    <a:ext uri="{9D8B030D-6E8A-4147-A177-3AD203B41FA5}">
                      <a16:colId xmlns:a16="http://schemas.microsoft.com/office/drawing/2014/main" val="787513362"/>
                    </a:ext>
                  </a:extLst>
                </a:gridCol>
              </a:tblGrid>
              <a:tr h="345256">
                <a:tc>
                  <a:txBody>
                    <a:bodyPr/>
                    <a:lstStyle/>
                    <a:p>
                      <a:r>
                        <a:rPr lang="en-GB" sz="1000" dirty="0"/>
                        <a:t>Mechanics of breathing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Inhaling and exhaling during exercise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2323657"/>
                  </a:ext>
                </a:extLst>
              </a:tr>
              <a:tr h="368904">
                <a:tc>
                  <a:txBody>
                    <a:bodyPr/>
                    <a:lstStyle/>
                    <a:p>
                      <a:r>
                        <a:rPr lang="en-GB" sz="1000" dirty="0"/>
                        <a:t>Mechanics of breathing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000" dirty="0"/>
                        <a:t>Are the same at rest. The breathing rate and depth increases.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8160140"/>
                  </a:ext>
                </a:extLst>
              </a:tr>
              <a:tr h="368904">
                <a:tc>
                  <a:txBody>
                    <a:bodyPr/>
                    <a:lstStyle/>
                    <a:p>
                      <a:r>
                        <a:rPr lang="en-GB" sz="1000" dirty="0"/>
                        <a:t>During Inspiration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000" dirty="0"/>
                        <a:t>The pectoral and sternocleidomastoid increase </a:t>
                      </a:r>
                      <a:r>
                        <a:rPr lang="en-GB" sz="1000"/>
                        <a:t>the capacity </a:t>
                      </a:r>
                      <a:r>
                        <a:rPr lang="en-GB" sz="1000" dirty="0"/>
                        <a:t>of the lungs (maximising oxygen intake).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9188403"/>
                  </a:ext>
                </a:extLst>
              </a:tr>
              <a:tr h="368904">
                <a:tc>
                  <a:txBody>
                    <a:bodyPr/>
                    <a:lstStyle/>
                    <a:p>
                      <a:r>
                        <a:rPr lang="en-GB" sz="1000" dirty="0"/>
                        <a:t>During Expiration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000" dirty="0"/>
                        <a:t>The rib cage is pulled down quicker, due to the use of the abdominal muscles, which forces the air out faster.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16780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AC0CC060-4F1C-45DB-8AD5-C28FDB8B5184}"/>
              </a:ext>
            </a:extLst>
          </p:cNvPr>
          <p:cNvSpPr/>
          <p:nvPr/>
        </p:nvSpPr>
        <p:spPr>
          <a:xfrm>
            <a:off x="135835" y="42379"/>
            <a:ext cx="4793974" cy="3652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Respiratory System and </a:t>
            </a:r>
            <a:r>
              <a:rPr lang="en-GB"/>
              <a:t>Blood Vessels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1B8F583-39C8-462A-9ED8-55626D5DAF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0585" y="4782244"/>
            <a:ext cx="3025580" cy="1909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451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C9FD0C-EAC8-4176-94C7-86C92D4F0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827D9B-5D81-4006-9F5D-4A09792C72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51546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521</Words>
  <Application>Microsoft Office PowerPoint</Application>
  <PresentationFormat>Widescreen</PresentationFormat>
  <Paragraphs>73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Trafford, Maisie</dc:creator>
  <cp:lastModifiedBy>Crane, James</cp:lastModifiedBy>
  <cp:revision>8</cp:revision>
  <cp:lastPrinted>2020-01-24T07:56:58Z</cp:lastPrinted>
  <dcterms:created xsi:type="dcterms:W3CDTF">2020-01-20T16:07:54Z</dcterms:created>
  <dcterms:modified xsi:type="dcterms:W3CDTF">2020-02-27T11:56:47Z</dcterms:modified>
</cp:coreProperties>
</file>