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6858000" cy="9906000" type="A4"/>
  <p:notesSz cx="10693400" cy="15125700"/>
  <p:defaultTextStyle>
    <a:defPPr>
      <a:defRPr lang="en-US"/>
    </a:defPPr>
    <a:lvl1pPr marL="0" algn="l" defTabSz="593628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814" algn="l" defTabSz="593628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628" algn="l" defTabSz="593628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443" algn="l" defTabSz="593628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257" algn="l" defTabSz="593628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071" algn="l" defTabSz="593628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0885" algn="l" defTabSz="593628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7700" algn="l" defTabSz="593628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4514" algn="l" defTabSz="593628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6" userDrawn="1">
          <p15:clr>
            <a:srgbClr val="A4A3A4"/>
          </p15:clr>
        </p15:guide>
        <p15:guide id="2" pos="1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E9F"/>
    <a:srgbClr val="212851"/>
    <a:srgbClr val="F3A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2430" y="-432"/>
      </p:cViewPr>
      <p:guideLst>
        <p:guide orient="horz" pos="1886"/>
        <p:guide pos="1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A7C64-9F9F-4727-9E03-0C3F992F45AC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9813" y="1890713"/>
            <a:ext cx="35337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EB186-29D2-4FBD-BC9E-DEBDB2E5F9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3628" rtl="0" eaLnBrk="1" latinLnBrk="0" hangingPunct="1">
      <a:defRPr sz="779" kern="1200">
        <a:solidFill>
          <a:schemeClr val="tx1"/>
        </a:solidFill>
        <a:latin typeface="+mn-lt"/>
        <a:ea typeface="+mn-ea"/>
        <a:cs typeface="+mn-cs"/>
      </a:defRPr>
    </a:lvl1pPr>
    <a:lvl2pPr marL="296814" algn="l" defTabSz="593628" rtl="0" eaLnBrk="1" latinLnBrk="0" hangingPunct="1">
      <a:defRPr sz="779" kern="1200">
        <a:solidFill>
          <a:schemeClr val="tx1"/>
        </a:solidFill>
        <a:latin typeface="+mn-lt"/>
        <a:ea typeface="+mn-ea"/>
        <a:cs typeface="+mn-cs"/>
      </a:defRPr>
    </a:lvl2pPr>
    <a:lvl3pPr marL="593628" algn="l" defTabSz="593628" rtl="0" eaLnBrk="1" latinLnBrk="0" hangingPunct="1">
      <a:defRPr sz="779" kern="1200">
        <a:solidFill>
          <a:schemeClr val="tx1"/>
        </a:solidFill>
        <a:latin typeface="+mn-lt"/>
        <a:ea typeface="+mn-ea"/>
        <a:cs typeface="+mn-cs"/>
      </a:defRPr>
    </a:lvl3pPr>
    <a:lvl4pPr marL="890443" algn="l" defTabSz="593628" rtl="0" eaLnBrk="1" latinLnBrk="0" hangingPunct="1">
      <a:defRPr sz="779" kern="1200">
        <a:solidFill>
          <a:schemeClr val="tx1"/>
        </a:solidFill>
        <a:latin typeface="+mn-lt"/>
        <a:ea typeface="+mn-ea"/>
        <a:cs typeface="+mn-cs"/>
      </a:defRPr>
    </a:lvl4pPr>
    <a:lvl5pPr marL="1187257" algn="l" defTabSz="593628" rtl="0" eaLnBrk="1" latinLnBrk="0" hangingPunct="1">
      <a:defRPr sz="779" kern="1200">
        <a:solidFill>
          <a:schemeClr val="tx1"/>
        </a:solidFill>
        <a:latin typeface="+mn-lt"/>
        <a:ea typeface="+mn-ea"/>
        <a:cs typeface="+mn-cs"/>
      </a:defRPr>
    </a:lvl5pPr>
    <a:lvl6pPr marL="1484071" algn="l" defTabSz="593628" rtl="0" eaLnBrk="1" latinLnBrk="0" hangingPunct="1">
      <a:defRPr sz="779" kern="1200">
        <a:solidFill>
          <a:schemeClr val="tx1"/>
        </a:solidFill>
        <a:latin typeface="+mn-lt"/>
        <a:ea typeface="+mn-ea"/>
        <a:cs typeface="+mn-cs"/>
      </a:defRPr>
    </a:lvl6pPr>
    <a:lvl7pPr marL="1780885" algn="l" defTabSz="593628" rtl="0" eaLnBrk="1" latinLnBrk="0" hangingPunct="1">
      <a:defRPr sz="779" kern="1200">
        <a:solidFill>
          <a:schemeClr val="tx1"/>
        </a:solidFill>
        <a:latin typeface="+mn-lt"/>
        <a:ea typeface="+mn-ea"/>
        <a:cs typeface="+mn-cs"/>
      </a:defRPr>
    </a:lvl7pPr>
    <a:lvl8pPr marL="2077700" algn="l" defTabSz="593628" rtl="0" eaLnBrk="1" latinLnBrk="0" hangingPunct="1">
      <a:defRPr sz="779" kern="1200">
        <a:solidFill>
          <a:schemeClr val="tx1"/>
        </a:solidFill>
        <a:latin typeface="+mn-lt"/>
        <a:ea typeface="+mn-ea"/>
        <a:cs typeface="+mn-cs"/>
      </a:defRPr>
    </a:lvl8pPr>
    <a:lvl9pPr marL="2374514" algn="l" defTabSz="593628" rtl="0" eaLnBrk="1" latinLnBrk="0" hangingPunct="1">
      <a:defRPr sz="7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9813" y="1890713"/>
            <a:ext cx="3533775" cy="510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EB186-29D2-4FBD-BC9E-DEBDB2E5F9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9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1" y="3070863"/>
            <a:ext cx="58293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3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4050" y="4340794"/>
            <a:ext cx="4909899" cy="403139"/>
          </a:xfrm>
        </p:spPr>
        <p:txBody>
          <a:bodyPr lIns="0" tIns="0" rIns="0" bIns="0"/>
          <a:lstStyle>
            <a:lvl1pPr>
              <a:defRPr sz="2565" b="0" i="0">
                <a:solidFill>
                  <a:schemeClr val="bg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4050" y="4340794"/>
            <a:ext cx="4909899" cy="403139"/>
          </a:xfrm>
        </p:spPr>
        <p:txBody>
          <a:bodyPr lIns="0" tIns="0" rIns="0" bIns="0"/>
          <a:lstStyle>
            <a:lvl1pPr>
              <a:defRPr sz="2565" b="0" i="0">
                <a:solidFill>
                  <a:schemeClr val="bg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2" y="2278382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1" y="2278382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4" y="3328"/>
            <a:ext cx="6857186" cy="9902672"/>
          </a:xfrm>
          <a:custGeom>
            <a:avLst/>
            <a:gdLst/>
            <a:ahLst/>
            <a:cxnLst/>
            <a:rect l="l" t="t" r="r" b="b"/>
            <a:pathLst>
              <a:path w="10692130" h="15120619">
                <a:moveTo>
                  <a:pt x="0" y="15120010"/>
                </a:moveTo>
                <a:lnTo>
                  <a:pt x="10692003" y="15120010"/>
                </a:lnTo>
                <a:lnTo>
                  <a:pt x="10692003" y="0"/>
                </a:lnTo>
                <a:lnTo>
                  <a:pt x="0" y="0"/>
                </a:lnTo>
                <a:lnTo>
                  <a:pt x="0" y="15120010"/>
                </a:lnTo>
                <a:close/>
              </a:path>
            </a:pathLst>
          </a:custGeom>
          <a:solidFill>
            <a:srgbClr val="F3A3C7"/>
          </a:solidFill>
        </p:spPr>
        <p:txBody>
          <a:bodyPr wrap="square" lIns="0" tIns="0" rIns="0" bIns="0" rtlCol="0"/>
          <a:lstStyle/>
          <a:p>
            <a:endParaRPr sz="11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4050" y="4340794"/>
            <a:ext cx="4909899" cy="403139"/>
          </a:xfrm>
        </p:spPr>
        <p:txBody>
          <a:bodyPr lIns="0" tIns="0" rIns="0" bIns="0"/>
          <a:lstStyle>
            <a:lvl1pPr>
              <a:defRPr sz="2565" b="0" i="0">
                <a:solidFill>
                  <a:schemeClr val="bg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88603" y="801377"/>
            <a:ext cx="332719" cy="367212"/>
          </a:xfrm>
          <a:custGeom>
            <a:avLst/>
            <a:gdLst/>
            <a:ahLst/>
            <a:cxnLst/>
            <a:rect l="l" t="t" r="r" b="b"/>
            <a:pathLst>
              <a:path w="518795" h="560705">
                <a:moveTo>
                  <a:pt x="0" y="0"/>
                </a:moveTo>
                <a:lnTo>
                  <a:pt x="0" y="151676"/>
                </a:lnTo>
                <a:lnTo>
                  <a:pt x="236601" y="280212"/>
                </a:lnTo>
                <a:lnTo>
                  <a:pt x="0" y="408736"/>
                </a:lnTo>
                <a:lnTo>
                  <a:pt x="0" y="560425"/>
                </a:lnTo>
                <a:lnTo>
                  <a:pt x="518617" y="280212"/>
                </a:lnTo>
                <a:lnTo>
                  <a:pt x="0" y="0"/>
                </a:lnTo>
                <a:close/>
              </a:path>
            </a:pathLst>
          </a:custGeom>
          <a:solidFill>
            <a:srgbClr val="12AE9F"/>
          </a:solidFill>
        </p:spPr>
        <p:txBody>
          <a:bodyPr wrap="square" lIns="0" tIns="0" rIns="0" bIns="0" rtlCol="0"/>
          <a:lstStyle/>
          <a:p>
            <a:endParaRPr sz="1155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36B5-9E22-45FD-8DF1-31024080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50" y="4340794"/>
            <a:ext cx="4909899" cy="18466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F08C3B-734C-4B0D-A7B3-247158575C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CBFF9-343D-4493-B06A-53B0479EE5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6646E-1F77-457D-A149-73F27580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3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793E-77C1-4311-87C1-40ECCB26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50" y="4340794"/>
            <a:ext cx="4909899" cy="18466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57670-CA3E-4E48-8F14-96AE06B5A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068CB-F9C7-4261-8396-2E0928C546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F42FC-583D-43B2-9E02-8BAD652E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7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4050" y="4340795"/>
            <a:ext cx="490989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Big John"/>
                <a:cs typeface="Big Joh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2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3"/>
            <a:ext cx="2194560" cy="18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3"/>
            <a:ext cx="1577340" cy="18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3"/>
            <a:ext cx="1577340" cy="18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93217">
        <a:defRPr>
          <a:latin typeface="+mn-lt"/>
          <a:ea typeface="+mn-ea"/>
          <a:cs typeface="+mn-cs"/>
        </a:defRPr>
      </a:lvl2pPr>
      <a:lvl3pPr marL="586435">
        <a:defRPr>
          <a:latin typeface="+mn-lt"/>
          <a:ea typeface="+mn-ea"/>
          <a:cs typeface="+mn-cs"/>
        </a:defRPr>
      </a:lvl3pPr>
      <a:lvl4pPr marL="879652">
        <a:defRPr>
          <a:latin typeface="+mn-lt"/>
          <a:ea typeface="+mn-ea"/>
          <a:cs typeface="+mn-cs"/>
        </a:defRPr>
      </a:lvl4pPr>
      <a:lvl5pPr marL="1172870">
        <a:defRPr>
          <a:latin typeface="+mn-lt"/>
          <a:ea typeface="+mn-ea"/>
          <a:cs typeface="+mn-cs"/>
        </a:defRPr>
      </a:lvl5pPr>
      <a:lvl6pPr marL="1466087">
        <a:defRPr>
          <a:latin typeface="+mn-lt"/>
          <a:ea typeface="+mn-ea"/>
          <a:cs typeface="+mn-cs"/>
        </a:defRPr>
      </a:lvl6pPr>
      <a:lvl7pPr marL="1759305">
        <a:defRPr>
          <a:latin typeface="+mn-lt"/>
          <a:ea typeface="+mn-ea"/>
          <a:cs typeface="+mn-cs"/>
        </a:defRPr>
      </a:lvl7pPr>
      <a:lvl8pPr marL="2052522">
        <a:defRPr>
          <a:latin typeface="+mn-lt"/>
          <a:ea typeface="+mn-ea"/>
          <a:cs typeface="+mn-cs"/>
        </a:defRPr>
      </a:lvl8pPr>
      <a:lvl9pPr marL="23457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93217">
        <a:defRPr>
          <a:latin typeface="+mn-lt"/>
          <a:ea typeface="+mn-ea"/>
          <a:cs typeface="+mn-cs"/>
        </a:defRPr>
      </a:lvl2pPr>
      <a:lvl3pPr marL="586435">
        <a:defRPr>
          <a:latin typeface="+mn-lt"/>
          <a:ea typeface="+mn-ea"/>
          <a:cs typeface="+mn-cs"/>
        </a:defRPr>
      </a:lvl3pPr>
      <a:lvl4pPr marL="879652">
        <a:defRPr>
          <a:latin typeface="+mn-lt"/>
          <a:ea typeface="+mn-ea"/>
          <a:cs typeface="+mn-cs"/>
        </a:defRPr>
      </a:lvl4pPr>
      <a:lvl5pPr marL="1172870">
        <a:defRPr>
          <a:latin typeface="+mn-lt"/>
          <a:ea typeface="+mn-ea"/>
          <a:cs typeface="+mn-cs"/>
        </a:defRPr>
      </a:lvl5pPr>
      <a:lvl6pPr marL="1466087">
        <a:defRPr>
          <a:latin typeface="+mn-lt"/>
          <a:ea typeface="+mn-ea"/>
          <a:cs typeface="+mn-cs"/>
        </a:defRPr>
      </a:lvl6pPr>
      <a:lvl7pPr marL="1759305">
        <a:defRPr>
          <a:latin typeface="+mn-lt"/>
          <a:ea typeface="+mn-ea"/>
          <a:cs typeface="+mn-cs"/>
        </a:defRPr>
      </a:lvl7pPr>
      <a:lvl8pPr marL="2052522">
        <a:defRPr>
          <a:latin typeface="+mn-lt"/>
          <a:ea typeface="+mn-ea"/>
          <a:cs typeface="+mn-cs"/>
        </a:defRPr>
      </a:lvl8pPr>
      <a:lvl9pPr marL="234573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hyperlink" Target="mailto:hello@impactfood.co.uk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DA6578E-C362-D84D-A017-BE1CEFEB8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184"/>
            <a:ext cx="1620834" cy="911719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4406C25E-6552-5A4B-8E83-79ACF760A5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" y="9104667"/>
            <a:ext cx="683117" cy="6393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62F392-9730-43CD-A571-638F10747560}"/>
              </a:ext>
            </a:extLst>
          </p:cNvPr>
          <p:cNvSpPr/>
          <p:nvPr/>
        </p:nvSpPr>
        <p:spPr>
          <a:xfrm>
            <a:off x="72018" y="713583"/>
            <a:ext cx="407372" cy="639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5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66C7C1A9-1835-4FC0-85D6-C02CA36C0491}"/>
              </a:ext>
            </a:extLst>
          </p:cNvPr>
          <p:cNvSpPr txBox="1"/>
          <p:nvPr/>
        </p:nvSpPr>
        <p:spPr>
          <a:xfrm>
            <a:off x="497215" y="1620091"/>
            <a:ext cx="3133008" cy="6665817"/>
          </a:xfrm>
          <a:prstGeom prst="rect">
            <a:avLst/>
          </a:prstGeom>
        </p:spPr>
        <p:txBody>
          <a:bodyPr vert="horz" wrap="square" lIns="0" tIns="8146" rIns="0" bIns="0" rtlCol="0" anchor="t">
            <a:spAutoFit/>
          </a:bodyPr>
          <a:lstStyle/>
          <a:p>
            <a:pPr marL="26035" marR="56515">
              <a:lnSpc>
                <a:spcPct val="123900"/>
              </a:lnSpc>
              <a:spcBef>
                <a:spcPts val="64"/>
              </a:spcBef>
            </a:pPr>
            <a:r>
              <a:rPr sz="850" b="1" spc="-6" dirty="0">
                <a:solidFill>
                  <a:srgbClr val="172A52"/>
                </a:solidFill>
                <a:latin typeface="Heebo Black"/>
                <a:cs typeface="Heebo Black"/>
              </a:rPr>
              <a:t>We </a:t>
            </a:r>
            <a:r>
              <a:rPr sz="850" b="1" spc="13" dirty="0">
                <a:solidFill>
                  <a:srgbClr val="172A52"/>
                </a:solidFill>
                <a:latin typeface="Heebo Black"/>
                <a:cs typeface="Heebo Black"/>
              </a:rPr>
              <a:t>are delighted </a:t>
            </a:r>
            <a:r>
              <a:rPr sz="850" b="1" spc="6" dirty="0">
                <a:solidFill>
                  <a:srgbClr val="172A52"/>
                </a:solidFill>
                <a:latin typeface="Heebo Black"/>
                <a:cs typeface="Heebo Black"/>
              </a:rPr>
              <a:t>to </a:t>
            </a:r>
            <a:r>
              <a:rPr sz="850" b="1" spc="19" dirty="0">
                <a:solidFill>
                  <a:srgbClr val="172A52"/>
                </a:solidFill>
                <a:latin typeface="Heebo Black"/>
                <a:cs typeface="Heebo Black"/>
              </a:rPr>
              <a:t>partner </a:t>
            </a:r>
            <a:r>
              <a:rPr sz="850" b="1" spc="13" dirty="0">
                <a:solidFill>
                  <a:srgbClr val="172A52"/>
                </a:solidFill>
                <a:latin typeface="Heebo Black"/>
                <a:cs typeface="Heebo Black"/>
              </a:rPr>
              <a:t>with </a:t>
            </a:r>
            <a:r>
              <a:rPr sz="850" b="1" spc="16" dirty="0">
                <a:solidFill>
                  <a:srgbClr val="172A52"/>
                </a:solidFill>
                <a:latin typeface="Heebo Black"/>
                <a:cs typeface="Heebo Black"/>
              </a:rPr>
              <a:t>the </a:t>
            </a:r>
            <a:r>
              <a:rPr sz="850" b="1" spc="19" dirty="0">
                <a:solidFill>
                  <a:srgbClr val="172A52"/>
                </a:solidFill>
                <a:latin typeface="Heebo Black"/>
                <a:cs typeface="Heebo Black"/>
              </a:rPr>
              <a:t>students</a:t>
            </a:r>
            <a:r>
              <a:rPr lang="en-GB" sz="850" b="1" spc="19" dirty="0">
                <a:solidFill>
                  <a:srgbClr val="172A52"/>
                </a:solidFill>
                <a:latin typeface="Heebo Black"/>
                <a:cs typeface="Heebo Black"/>
              </a:rPr>
              <a:t>,</a:t>
            </a:r>
            <a:r>
              <a:rPr sz="850" b="1" spc="19" dirty="0">
                <a:solidFill>
                  <a:srgbClr val="172A52"/>
                </a:solidFill>
                <a:latin typeface="Heebo Black"/>
                <a:cs typeface="Heebo Black"/>
              </a:rPr>
              <a:t> </a:t>
            </a:r>
            <a:r>
              <a:rPr lang="en-GB" sz="850" b="1" spc="13" dirty="0">
                <a:solidFill>
                  <a:srgbClr val="172A52"/>
                </a:solidFill>
                <a:latin typeface="Heebo Black"/>
                <a:cs typeface="Heebo Black"/>
              </a:rPr>
              <a:t>teachers, and </a:t>
            </a:r>
            <a:r>
              <a:rPr sz="850" b="1" spc="19" dirty="0">
                <a:solidFill>
                  <a:srgbClr val="172A52"/>
                </a:solidFill>
                <a:latin typeface="Heebo Black"/>
                <a:cs typeface="Heebo Black"/>
              </a:rPr>
              <a:t>staff </a:t>
            </a:r>
            <a:r>
              <a:rPr lang="en-GB" sz="850" b="1" spc="6" dirty="0">
                <a:solidFill>
                  <a:srgbClr val="172A52"/>
                </a:solidFill>
                <a:latin typeface="Heebo Black"/>
                <a:cs typeface="Heebo Black"/>
              </a:rPr>
              <a:t>at Durrington high school</a:t>
            </a:r>
          </a:p>
          <a:p>
            <a:pPr>
              <a:spcBef>
                <a:spcPts val="26"/>
              </a:spcBef>
            </a:pPr>
            <a:endParaRPr sz="1283" dirty="0">
              <a:latin typeface="Times New Roman"/>
              <a:cs typeface="Times New Roman"/>
            </a:endParaRPr>
          </a:p>
          <a:p>
            <a:pPr marL="26035" marR="3175">
              <a:lnSpc>
                <a:spcPct val="116700"/>
              </a:lnSpc>
            </a:pPr>
            <a:r>
              <a:rPr lang="en-GB" sz="898" spc="13" dirty="0">
                <a:solidFill>
                  <a:srgbClr val="12AE9F"/>
                </a:solidFill>
                <a:latin typeface="Big John" panose="02000000000000000000" pitchFamily="50" charset="0"/>
                <a:cs typeface="Heebo Black" panose="00000A00000000000000" pitchFamily="2" charset="-79"/>
              </a:rPr>
              <a:t>What’s on the menu?</a:t>
            </a:r>
            <a:endParaRPr lang="en-GB" sz="898" spc="19" dirty="0">
              <a:solidFill>
                <a:srgbClr val="12AE9F"/>
              </a:solidFill>
              <a:latin typeface="Big John" panose="02000000000000000000" pitchFamily="50" charset="0"/>
              <a:cs typeface="Heebo Black" panose="00000A00000000000000" pitchFamily="2" charset="-79"/>
            </a:endParaRPr>
          </a:p>
          <a:p>
            <a:pPr marL="26035" marR="3175">
              <a:lnSpc>
                <a:spcPct val="116700"/>
              </a:lnSpc>
            </a:pPr>
            <a:r>
              <a:rPr lang="en-GB" sz="750" dirty="0">
                <a:solidFill>
                  <a:srgbClr val="172A52"/>
                </a:solidFill>
                <a:latin typeface="Heebo Light"/>
                <a:cs typeface="Heebo Light"/>
              </a:rPr>
              <a:t>Cucina</a:t>
            </a:r>
            <a:r>
              <a:rPr sz="750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has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long </a:t>
            </a:r>
            <a:r>
              <a:rPr sz="750" spc="10" dirty="0">
                <a:solidFill>
                  <a:srgbClr val="172A52"/>
                </a:solidFill>
                <a:latin typeface="Heebo Light"/>
                <a:cs typeface="Heebo Light"/>
              </a:rPr>
              <a:t>been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considered the most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inventive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school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caterer and that’s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because </a:t>
            </a:r>
            <a:r>
              <a:rPr sz="750" spc="-4" dirty="0">
                <a:solidFill>
                  <a:srgbClr val="172A52"/>
                </a:solidFill>
                <a:latin typeface="Heebo Light"/>
                <a:cs typeface="Heebo Light"/>
              </a:rPr>
              <a:t>we’re </a:t>
            </a:r>
            <a:r>
              <a:rPr sz="750" spc="13" dirty="0">
                <a:solidFill>
                  <a:srgbClr val="172A52"/>
                </a:solidFill>
                <a:latin typeface="Heebo Light"/>
                <a:cs typeface="Heebo Light"/>
              </a:rPr>
              <a:t>very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clear about our food. All our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dishes </a:t>
            </a:r>
            <a:r>
              <a:rPr sz="750" dirty="0">
                <a:solidFill>
                  <a:srgbClr val="172A52"/>
                </a:solidFill>
                <a:latin typeface="Heebo Light"/>
                <a:cs typeface="Heebo Light"/>
              </a:rPr>
              <a:t>are</a:t>
            </a:r>
            <a:r>
              <a:rPr lang="en-GB" sz="750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prepared </a:t>
            </a:r>
            <a:r>
              <a:rPr sz="750" spc="10" dirty="0">
                <a:solidFill>
                  <a:srgbClr val="172A52"/>
                </a:solidFill>
                <a:latin typeface="Heebo Light"/>
                <a:cs typeface="Heebo Light"/>
              </a:rPr>
              <a:t>every </a:t>
            </a:r>
            <a:r>
              <a:rPr sz="750" dirty="0">
                <a:solidFill>
                  <a:srgbClr val="172A52"/>
                </a:solidFill>
                <a:latin typeface="Heebo Light"/>
                <a:cs typeface="Heebo Light"/>
              </a:rPr>
              <a:t>day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using quality, fresh and seasonal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ingredients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that </a:t>
            </a:r>
            <a:r>
              <a:rPr sz="750" dirty="0">
                <a:solidFill>
                  <a:srgbClr val="172A52"/>
                </a:solidFill>
                <a:latin typeface="Heebo Light"/>
                <a:cs typeface="Heebo Light"/>
              </a:rPr>
              <a:t>are</a:t>
            </a:r>
            <a:r>
              <a:rPr lang="en-GB" sz="750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responsibly sourced. </a:t>
            </a:r>
            <a:endParaRPr sz="750" dirty="0">
              <a:latin typeface="Heebo Light"/>
              <a:cs typeface="Heebo Light"/>
            </a:endParaRPr>
          </a:p>
          <a:p>
            <a:pPr>
              <a:spcBef>
                <a:spcPts val="4"/>
              </a:spcBef>
            </a:pPr>
            <a:endParaRPr sz="770" dirty="0">
              <a:latin typeface="Times New Roman"/>
              <a:cs typeface="Times New Roman"/>
            </a:endParaRPr>
          </a:p>
          <a:p>
            <a:pPr marL="26035" marR="220980">
              <a:lnSpc>
                <a:spcPct val="116700"/>
              </a:lnSpc>
              <a:spcBef>
                <a:spcPts val="4"/>
              </a:spcBef>
              <a:buSzPct val="107142"/>
              <a:tabLst>
                <a:tab pos="319689" algn="l"/>
                <a:tab pos="320095" algn="l"/>
              </a:tabLst>
            </a:pPr>
            <a:r>
              <a:rPr sz="770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A </a:t>
            </a:r>
            <a:r>
              <a:rPr lang="en-GB" sz="770" spc="10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daily</a:t>
            </a:r>
            <a:r>
              <a:rPr sz="770" spc="10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 </a:t>
            </a:r>
            <a:r>
              <a:rPr sz="770" spc="13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selection </a:t>
            </a:r>
            <a:r>
              <a:rPr sz="770" spc="6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of </a:t>
            </a:r>
            <a:r>
              <a:rPr lang="en-GB" sz="770" spc="6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'</a:t>
            </a:r>
            <a:r>
              <a:rPr sz="770" spc="13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grab and </a:t>
            </a:r>
            <a:r>
              <a:rPr sz="770" spc="6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go</a:t>
            </a:r>
            <a:r>
              <a:rPr lang="en-GB" sz="770" spc="6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'</a:t>
            </a:r>
            <a:r>
              <a:rPr sz="770" spc="6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 </a:t>
            </a:r>
            <a:r>
              <a:rPr sz="770" spc="13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items</a:t>
            </a:r>
            <a:r>
              <a:rPr sz="770" spc="13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 </a:t>
            </a:r>
            <a:r>
              <a:rPr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including </a:t>
            </a:r>
            <a:r>
              <a:rPr sz="770" spc="1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baguettes,</a:t>
            </a:r>
            <a:r>
              <a:rPr lang="en-GB" sz="770" spc="1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 </a:t>
            </a:r>
            <a:r>
              <a:rPr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panini</a:t>
            </a:r>
            <a:r>
              <a:rPr lang="en-GB"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s</a:t>
            </a:r>
            <a:r>
              <a:rPr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, </a:t>
            </a:r>
            <a:r>
              <a:rPr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burritos </a:t>
            </a:r>
            <a:r>
              <a:rPr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and salads</a:t>
            </a:r>
            <a:r>
              <a:rPr lang="en-GB"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 </a:t>
            </a:r>
            <a:r>
              <a:rPr lang="en-GB" sz="770" spc="-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to </a:t>
            </a:r>
            <a:r>
              <a:rPr lang="en-GB"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name </a:t>
            </a:r>
            <a:r>
              <a:rPr lang="en-GB" sz="77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a </a:t>
            </a:r>
            <a:r>
              <a:rPr lang="en-GB" sz="770" spc="-1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few.</a:t>
            </a:r>
            <a:endParaRPr lang="en-GB" sz="770" dirty="0">
              <a:latin typeface="Heebo Light" panose="00000400000000000000" pitchFamily="2" charset="-79"/>
              <a:cs typeface="Heebo Light" panose="00000400000000000000" pitchFamily="2" charset="-79"/>
            </a:endParaRPr>
          </a:p>
          <a:p>
            <a:pPr>
              <a:lnSpc>
                <a:spcPct val="100000"/>
              </a:lnSpc>
              <a:buClr>
                <a:srgbClr val="172A52"/>
              </a:buClr>
              <a:buFont typeface="Heebo Black"/>
              <a:buChar char="•"/>
            </a:pPr>
            <a:endParaRPr sz="770" dirty="0">
              <a:latin typeface="Times New Roman"/>
              <a:cs typeface="Times New Roman"/>
            </a:endParaRPr>
          </a:p>
          <a:p>
            <a:pPr marL="26035" marR="3175">
              <a:lnSpc>
                <a:spcPct val="116700"/>
              </a:lnSpc>
            </a:pPr>
            <a:r>
              <a:rPr sz="750" b="1" dirty="0">
                <a:solidFill>
                  <a:srgbClr val="172A52"/>
                </a:solidFill>
                <a:latin typeface="Heebo Black"/>
                <a:cs typeface="Heebo Black"/>
              </a:rPr>
              <a:t>A </a:t>
            </a:r>
            <a:r>
              <a:rPr sz="750" b="1" spc="13" dirty="0">
                <a:solidFill>
                  <a:srgbClr val="172A52"/>
                </a:solidFill>
                <a:latin typeface="Heebo Black"/>
                <a:cs typeface="Heebo Black"/>
              </a:rPr>
              <a:t>variety </a:t>
            </a:r>
            <a:r>
              <a:rPr sz="750" b="1" spc="6" dirty="0">
                <a:solidFill>
                  <a:srgbClr val="172A52"/>
                </a:solidFill>
                <a:latin typeface="Heebo Black"/>
                <a:cs typeface="Heebo Black"/>
              </a:rPr>
              <a:t>of healthy, </a:t>
            </a:r>
            <a:r>
              <a:rPr sz="750" b="1" spc="16" dirty="0">
                <a:solidFill>
                  <a:srgbClr val="172A52"/>
                </a:solidFill>
                <a:latin typeface="Heebo Black"/>
                <a:cs typeface="Heebo Black"/>
              </a:rPr>
              <a:t>tasty </a:t>
            </a:r>
            <a:r>
              <a:rPr sz="750" b="1" spc="13" dirty="0">
                <a:solidFill>
                  <a:srgbClr val="172A52"/>
                </a:solidFill>
                <a:latin typeface="Heebo Black"/>
                <a:cs typeface="Heebo Black"/>
              </a:rPr>
              <a:t>main meals prepared fresh </a:t>
            </a:r>
            <a:r>
              <a:rPr sz="750" b="1" spc="10" dirty="0">
                <a:solidFill>
                  <a:srgbClr val="172A52"/>
                </a:solidFill>
                <a:latin typeface="Heebo Black"/>
                <a:cs typeface="Heebo Black"/>
              </a:rPr>
              <a:t>every</a:t>
            </a:r>
            <a:r>
              <a:rPr lang="en-GB" sz="750" b="1" spc="10" dirty="0">
                <a:solidFill>
                  <a:srgbClr val="172A52"/>
                </a:solidFill>
                <a:latin typeface="Heebo Black"/>
                <a:cs typeface="Heebo Black"/>
              </a:rPr>
              <a:t> </a:t>
            </a:r>
            <a:r>
              <a:rPr sz="750" b="1" spc="6" dirty="0">
                <a:solidFill>
                  <a:srgbClr val="172A52"/>
                </a:solidFill>
                <a:latin typeface="Heebo Black"/>
                <a:cs typeface="Heebo Black"/>
              </a:rPr>
              <a:t>day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from carefully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selected ingredients. </a:t>
            </a:r>
            <a:r>
              <a:rPr sz="750" spc="10" dirty="0">
                <a:solidFill>
                  <a:srgbClr val="172A52"/>
                </a:solidFill>
                <a:latin typeface="Heebo Light"/>
                <a:cs typeface="Heebo Light"/>
              </a:rPr>
              <a:t>The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menu </a:t>
            </a:r>
            <a:r>
              <a:rPr sz="750" dirty="0">
                <a:solidFill>
                  <a:srgbClr val="172A52"/>
                </a:solidFill>
                <a:latin typeface="Heebo Light"/>
                <a:cs typeface="Heebo Light"/>
              </a:rPr>
              <a:t>will follow a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similar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weekly pattern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so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you 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know 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what </a:t>
            </a:r>
            <a:r>
              <a:rPr sz="750" spc="-6" dirty="0">
                <a:solidFill>
                  <a:srgbClr val="172A52"/>
                </a:solidFill>
                <a:latin typeface="Heebo Light"/>
                <a:cs typeface="Heebo Light"/>
              </a:rPr>
              <a:t>to </a:t>
            </a:r>
            <a:r>
              <a:rPr sz="750" spc="10" dirty="0">
                <a:solidFill>
                  <a:srgbClr val="172A52"/>
                </a:solidFill>
                <a:latin typeface="Heebo Light"/>
                <a:cs typeface="Heebo Light"/>
              </a:rPr>
              <a:t>expect</a:t>
            </a:r>
            <a:r>
              <a:rPr lang="en-GB" sz="750" dirty="0">
                <a:solidFill>
                  <a:srgbClr val="172A52"/>
                </a:solidFill>
                <a:latin typeface="Heebo Light"/>
                <a:cs typeface="Heebo Light"/>
              </a:rPr>
              <a:t>, providing </a:t>
            </a:r>
            <a:r>
              <a:rPr lang="en-GB" sz="750" dirty="0">
                <a:solidFill>
                  <a:srgbClr val="172A52"/>
                </a:solidFill>
                <a:latin typeface="Heebo Black"/>
                <a:cs typeface="Heebo Black"/>
              </a:rPr>
              <a:t>over 35 choices each day</a:t>
            </a:r>
            <a:r>
              <a:rPr lang="en-GB" sz="750" dirty="0">
                <a:solidFill>
                  <a:srgbClr val="172A52"/>
                </a:solidFill>
                <a:latin typeface="Heebo Light"/>
                <a:cs typeface="Heebo Light"/>
              </a:rPr>
              <a:t> in addition to the ever popular chef specials. </a:t>
            </a:r>
          </a:p>
          <a:p>
            <a:pPr>
              <a:spcBef>
                <a:spcPts val="4"/>
              </a:spcBef>
              <a:buClr>
                <a:srgbClr val="172A52"/>
              </a:buClr>
              <a:buFont typeface="Heebo Black"/>
              <a:buChar char="•"/>
            </a:pPr>
            <a:endParaRPr lang="en-GB" sz="770" dirty="0">
              <a:solidFill>
                <a:srgbClr val="000000"/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  <a:p>
            <a:pPr marL="26035" marR="3175">
              <a:lnSpc>
                <a:spcPct val="116700"/>
              </a:lnSpc>
            </a:pPr>
            <a:r>
              <a:rPr sz="750" b="1" spc="13" dirty="0">
                <a:solidFill>
                  <a:srgbClr val="172A52"/>
                </a:solidFill>
                <a:latin typeface="Heebo Black"/>
                <a:cs typeface="Heebo Black"/>
              </a:rPr>
              <a:t>Our </a:t>
            </a:r>
            <a:r>
              <a:rPr lang="en-GB" sz="750" b="1" spc="19" dirty="0">
                <a:solidFill>
                  <a:srgbClr val="172A52"/>
                </a:solidFill>
                <a:latin typeface="Heebo Black"/>
                <a:cs typeface="Heebo Black"/>
              </a:rPr>
              <a:t>Naturally </a:t>
            </a:r>
            <a:r>
              <a:rPr sz="750" b="1" spc="13" dirty="0">
                <a:solidFill>
                  <a:srgbClr val="172A52"/>
                </a:solidFill>
                <a:latin typeface="Heebo Black"/>
                <a:cs typeface="Heebo Black"/>
              </a:rPr>
              <a:t>range </a:t>
            </a:r>
            <a:r>
              <a:rPr sz="750" b="1" spc="10" dirty="0">
                <a:solidFill>
                  <a:srgbClr val="172A52"/>
                </a:solidFill>
                <a:latin typeface="Heebo Black"/>
                <a:cs typeface="Heebo Black"/>
              </a:rPr>
              <a:t>with </a:t>
            </a:r>
            <a:r>
              <a:rPr lang="en-GB" sz="750" b="1" spc="10" dirty="0">
                <a:solidFill>
                  <a:srgbClr val="172A52"/>
                </a:solidFill>
                <a:latin typeface="Heebo Black"/>
                <a:cs typeface="Heebo Black"/>
              </a:rPr>
              <a:t>loads of amazing </a:t>
            </a:r>
            <a:r>
              <a:rPr sz="750" b="1" spc="13" dirty="0">
                <a:solidFill>
                  <a:srgbClr val="172A52"/>
                </a:solidFill>
                <a:latin typeface="Heebo Black"/>
                <a:cs typeface="Heebo Black"/>
              </a:rPr>
              <a:t>vegetarian</a:t>
            </a:r>
            <a:r>
              <a:rPr lang="en-GB" sz="750" b="1" spc="13" dirty="0">
                <a:solidFill>
                  <a:srgbClr val="172A52"/>
                </a:solidFill>
                <a:latin typeface="Heebo Black"/>
                <a:cs typeface="Heebo Black"/>
              </a:rPr>
              <a:t>, </a:t>
            </a:r>
            <a:r>
              <a:rPr lang="en-GB" sz="750" b="1" spc="10" dirty="0">
                <a:solidFill>
                  <a:srgbClr val="172A52"/>
                </a:solidFill>
                <a:latin typeface="Heebo Black"/>
                <a:cs typeface="Heebo Black"/>
              </a:rPr>
              <a:t>vegan, and healthy </a:t>
            </a:r>
            <a:r>
              <a:rPr lang="en-GB" sz="750" b="1" spc="13" dirty="0">
                <a:solidFill>
                  <a:srgbClr val="172A52"/>
                </a:solidFill>
                <a:latin typeface="Heebo Black"/>
                <a:cs typeface="Heebo Black"/>
              </a:rPr>
              <a:t>choices. </a:t>
            </a:r>
            <a:r>
              <a:rPr lang="en-GB" sz="750" spc="13" dirty="0">
                <a:solidFill>
                  <a:srgbClr val="172A52"/>
                </a:solidFill>
                <a:latin typeface="Heebo Light"/>
                <a:cs typeface="Heebo Light"/>
              </a:rPr>
              <a:t>Examples</a:t>
            </a:r>
            <a:r>
              <a:rPr lang="en-GB" sz="750" b="1" spc="13" dirty="0">
                <a:solidFill>
                  <a:srgbClr val="172A52"/>
                </a:solidFill>
                <a:latin typeface="Heebo Black"/>
                <a:cs typeface="Heebo Black"/>
              </a:rPr>
              <a:t>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include vegan kofta, </a:t>
            </a:r>
            <a:r>
              <a:rPr lang="en-GB" sz="750" dirty="0">
                <a:solidFill>
                  <a:srgbClr val="172A52"/>
                </a:solidFill>
                <a:latin typeface="Heebo Light"/>
                <a:cs typeface="Heebo Light"/>
              </a:rPr>
              <a:t>f</a:t>
            </a:r>
            <a:r>
              <a:rPr sz="750" dirty="0">
                <a:solidFill>
                  <a:srgbClr val="172A52"/>
                </a:solidFill>
                <a:latin typeface="Heebo Light"/>
                <a:cs typeface="Heebo Light"/>
              </a:rPr>
              <a:t>alafel &amp;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h</a:t>
            </a:r>
            <a:r>
              <a:rPr sz="750" spc="6" dirty="0">
                <a:solidFill>
                  <a:srgbClr val="172A52"/>
                </a:solidFill>
                <a:latin typeface="Heebo Light"/>
                <a:cs typeface="Heebo Light"/>
              </a:rPr>
              <a:t>oumous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m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arket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w</a:t>
            </a:r>
            <a:r>
              <a:rPr sz="750" spc="4" dirty="0">
                <a:solidFill>
                  <a:srgbClr val="172A52"/>
                </a:solidFill>
                <a:latin typeface="Heebo Light"/>
                <a:cs typeface="Heebo Light"/>
              </a:rPr>
              <a:t>rap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s, kung pao tofu, and keema lentil dahl.</a:t>
            </a:r>
            <a:endParaRPr lang="en-GB" sz="750" dirty="0">
              <a:latin typeface="Heebo Light"/>
              <a:cs typeface="Heebo Light"/>
            </a:endParaRPr>
          </a:p>
          <a:p>
            <a:pPr>
              <a:spcBef>
                <a:spcPts val="4"/>
              </a:spcBef>
              <a:buClr>
                <a:srgbClr val="172A52"/>
              </a:buClr>
              <a:buFont typeface="Heebo Black"/>
              <a:buChar char="•"/>
            </a:pPr>
            <a:endParaRPr sz="770" dirty="0">
              <a:latin typeface="Times New Roman"/>
              <a:cs typeface="Times New Roman"/>
            </a:endParaRPr>
          </a:p>
          <a:p>
            <a:pPr marL="26035" marR="10160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r>
              <a:rPr sz="770" b="1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A</a:t>
            </a:r>
            <a:r>
              <a:rPr sz="770" b="1" spc="6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 </a:t>
            </a:r>
            <a:r>
              <a:rPr sz="770" b="1" spc="13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salad bar </a:t>
            </a:r>
            <a:r>
              <a:rPr sz="770" b="1" spc="16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bursting </a:t>
            </a:r>
            <a:r>
              <a:rPr sz="770" b="1" spc="10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with </a:t>
            </a:r>
            <a:r>
              <a:rPr sz="770" b="1" spc="13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homemade healthy salads </a:t>
            </a:r>
            <a:r>
              <a:rPr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such </a:t>
            </a:r>
            <a:r>
              <a:rPr sz="77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as </a:t>
            </a:r>
            <a:r>
              <a:rPr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pomegranate quinoa, </a:t>
            </a:r>
            <a:r>
              <a:rPr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roasted sweet </a:t>
            </a:r>
            <a:r>
              <a:rPr sz="77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potato </a:t>
            </a:r>
            <a:r>
              <a:rPr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and rocket</a:t>
            </a:r>
            <a:r>
              <a:rPr lang="en-GB"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,</a:t>
            </a:r>
            <a:r>
              <a:rPr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 </a:t>
            </a:r>
            <a:r>
              <a:rPr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or </a:t>
            </a:r>
            <a:r>
              <a:rPr sz="770" spc="4" dirty="0" err="1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chilli</a:t>
            </a:r>
            <a:r>
              <a:rPr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, </a:t>
            </a:r>
            <a:r>
              <a:rPr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orange </a:t>
            </a:r>
            <a:r>
              <a:rPr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and </a:t>
            </a:r>
            <a:r>
              <a:rPr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beetroot</a:t>
            </a:r>
            <a:r>
              <a:rPr lang="en-GB"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. All pre-boxed and ready to be collected.</a:t>
            </a:r>
          </a:p>
          <a:p>
            <a:pPr marL="26670" marR="101600">
              <a:lnSpc>
                <a:spcPct val="116700"/>
              </a:lnSpc>
              <a:buSzPct val="107142"/>
              <a:buChar char="•"/>
              <a:tabLst>
                <a:tab pos="319689" algn="l"/>
                <a:tab pos="320095" algn="l"/>
              </a:tabLst>
            </a:pPr>
            <a:endParaRPr sz="770" dirty="0">
              <a:latin typeface="Times New Roman"/>
              <a:cs typeface="Times New Roman"/>
            </a:endParaRPr>
          </a:p>
          <a:p>
            <a:pPr marL="26035" marR="30734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r>
              <a:rPr sz="770" b="1" spc="10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Theme </a:t>
            </a:r>
            <a:r>
              <a:rPr sz="770" b="1" spc="4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days</a:t>
            </a:r>
            <a:r>
              <a:rPr sz="770" spc="4" dirty="0">
                <a:solidFill>
                  <a:srgbClr val="172A52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; </a:t>
            </a:r>
            <a:r>
              <a:rPr sz="770" spc="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Chinese </a:t>
            </a:r>
            <a:r>
              <a:rPr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New </a:t>
            </a:r>
            <a:r>
              <a:rPr sz="770" spc="-16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Year, </a:t>
            </a:r>
            <a:r>
              <a:rPr sz="770" spc="1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American</a:t>
            </a:r>
            <a:r>
              <a:rPr lang="en-GB" sz="770" spc="1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 Drive-Thru</a:t>
            </a:r>
            <a:r>
              <a:rPr sz="770" spc="1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, </a:t>
            </a:r>
            <a:r>
              <a:rPr sz="770" spc="13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BBQ</a:t>
            </a:r>
            <a:r>
              <a:rPr lang="en-GB" sz="770" spc="13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 </a:t>
            </a:r>
            <a:r>
              <a:rPr sz="770" spc="1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Beach Party, </a:t>
            </a:r>
            <a:r>
              <a:rPr lang="en-GB" sz="770" spc="10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Harry Potter and Love British Food Fortnight, </a:t>
            </a:r>
            <a:r>
              <a:rPr lang="en-GB"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 panose="00000400000000000000" pitchFamily="2" charset="-79"/>
              </a:rPr>
              <a:t>and many more</a:t>
            </a:r>
            <a:r>
              <a:rPr lang="en-GB" sz="770" spc="4" dirty="0">
                <a:solidFill>
                  <a:srgbClr val="172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770" spc="-4" dirty="0">
              <a:solidFill>
                <a:srgbClr val="172A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" marR="307340">
              <a:lnSpc>
                <a:spcPct val="116700"/>
              </a:lnSpc>
              <a:buSzPct val="107142"/>
              <a:buChar char="•"/>
              <a:tabLst>
                <a:tab pos="319689" algn="l"/>
                <a:tab pos="320095" algn="l"/>
              </a:tabLst>
            </a:pPr>
            <a:endParaRPr lang="en-GB" sz="770" spc="-4" dirty="0">
              <a:solidFill>
                <a:srgbClr val="172A52"/>
              </a:solidFill>
              <a:latin typeface="Heebo Light"/>
              <a:cs typeface="Heebo Light"/>
            </a:endParaRPr>
          </a:p>
          <a:p>
            <a:pPr marL="26035" marR="30734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r>
              <a:rPr lang="en-GB" sz="898" spc="13" dirty="0">
                <a:solidFill>
                  <a:srgbClr val="12AE9F"/>
                </a:solidFill>
                <a:latin typeface="Big John" panose="02000000000000000000" pitchFamily="50" charset="0"/>
                <a:cs typeface="Heebo Black" panose="00000A00000000000000" pitchFamily="2" charset="-79"/>
              </a:rPr>
              <a:t>What meal deals are available? </a:t>
            </a:r>
          </a:p>
          <a:p>
            <a:pPr marL="26035" marR="30734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r>
              <a:rPr lang="en-GB" sz="750" spc="-4" dirty="0">
                <a:solidFill>
                  <a:srgbClr val="172A52"/>
                </a:solidFill>
                <a:latin typeface="Heebo Black"/>
                <a:cs typeface="Heebo Black"/>
              </a:rPr>
              <a:t>The most popular meal deal is the Blue Dot meal deal for £2.34. </a:t>
            </a:r>
            <a:endParaRPr lang="en-GB" sz="750" spc="-4" dirty="0">
              <a:solidFill>
                <a:srgbClr val="172A52"/>
              </a:solidFill>
              <a:latin typeface="Heebo Black" panose="00000A00000000000000" pitchFamily="2" charset="-79"/>
              <a:cs typeface="Heebo Black"/>
            </a:endParaRPr>
          </a:p>
          <a:p>
            <a:pPr marL="26035" marR="30734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r>
              <a:rPr lang="en-GB" sz="770" spc="4" dirty="0">
                <a:solidFill>
                  <a:srgbClr val="172A52"/>
                </a:solidFill>
                <a:latin typeface="Heebo Light" panose="00000400000000000000" pitchFamily="2" charset="-79"/>
                <a:cs typeface="Heebo Light"/>
              </a:rPr>
              <a:t>Students can choose any 4 items (usually 70p each) displaying a blue dot sticker. Items include selected rolls, sandwiches, drinks, cakes and tray bakes, fruit bags, and more! </a:t>
            </a:r>
            <a:endParaRPr lang="en-GB" sz="770" spc="4" dirty="0">
              <a:solidFill>
                <a:srgbClr val="172A52"/>
              </a:solidFill>
              <a:latin typeface="Heebo Light" panose="00000400000000000000" pitchFamily="2" charset="-79"/>
              <a:cs typeface="Heebo Light" panose="00000400000000000000" pitchFamily="2" charset="-79"/>
            </a:endParaRPr>
          </a:p>
          <a:p>
            <a:pPr marL="26035" marR="30734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endParaRPr lang="en-GB" sz="770" spc="4" dirty="0">
              <a:solidFill>
                <a:srgbClr val="172A52"/>
              </a:solidFill>
              <a:latin typeface="Heebo Black" panose="00000A00000000000000" pitchFamily="2" charset="-79"/>
              <a:cs typeface="Heebo Black" panose="00000A00000000000000" pitchFamily="2" charset="-79"/>
            </a:endParaRPr>
          </a:p>
          <a:p>
            <a:pPr marL="26035" marR="30734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r>
              <a:rPr lang="en-GB" sz="750" spc="4" dirty="0">
                <a:solidFill>
                  <a:srgbClr val="212851"/>
                </a:solidFill>
                <a:latin typeface="Heebo Light"/>
                <a:cs typeface="Heebo Light"/>
              </a:rPr>
              <a:t>We want to ensure that all of our customers have access to a healthy nutritious meal and, with this in mind, we have a great selection of daily meal deals. These are also available for pupils in receipt of free school meals These include a hot main meal, hot pudding or generation juice or a nutritious hot and cold snack with either a, fruit pot or freshly-made cake or generation juice drink.</a:t>
            </a:r>
          </a:p>
          <a:p>
            <a:pPr marL="26035" marR="30734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endParaRPr lang="en-GB" sz="750" spc="4" dirty="0">
              <a:solidFill>
                <a:srgbClr val="212851"/>
              </a:solidFill>
              <a:latin typeface="Heebo Light"/>
              <a:cs typeface="Heebo Light"/>
            </a:endParaRPr>
          </a:p>
          <a:p>
            <a:pPr marL="26035" marR="30734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r>
              <a:rPr lang="en-GB" sz="898" spc="13" dirty="0">
                <a:solidFill>
                  <a:srgbClr val="12AE9F"/>
                </a:solidFill>
                <a:latin typeface="Big John" panose="02000000000000000000" pitchFamily="50" charset="0"/>
                <a:cs typeface="Heebo Black" panose="00000A00000000000000" pitchFamily="2" charset="-79"/>
              </a:rPr>
              <a:t>Tell us what you think</a:t>
            </a:r>
            <a:endParaRPr lang="en-GB" sz="898" dirty="0">
              <a:latin typeface="Big John" panose="02000000000000000000" pitchFamily="50" charset="0"/>
              <a:cs typeface="Heebo Black" panose="00000A00000000000000" pitchFamily="2" charset="-79"/>
            </a:endParaRPr>
          </a:p>
          <a:p>
            <a:pPr marL="26035" marR="307340">
              <a:lnSpc>
                <a:spcPct val="116700"/>
              </a:lnSpc>
              <a:buSzPct val="107142"/>
              <a:tabLst>
                <a:tab pos="319689" algn="l"/>
                <a:tab pos="320095" algn="l"/>
              </a:tabLst>
            </a:pPr>
            <a:r>
              <a:rPr lang="en-GB" sz="750" spc="10" dirty="0">
                <a:solidFill>
                  <a:srgbClr val="172A52"/>
                </a:solidFill>
                <a:latin typeface="Heebo Light"/>
                <a:cs typeface="Heebo Light"/>
              </a:rPr>
              <a:t>Once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you’ve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tried our </a:t>
            </a:r>
            <a:r>
              <a:rPr lang="en-GB" sz="750" spc="13" dirty="0">
                <a:solidFill>
                  <a:srgbClr val="172A52"/>
                </a:solidFill>
                <a:latin typeface="Heebo Light"/>
                <a:cs typeface="Heebo Light"/>
              </a:rPr>
              <a:t>service,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let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us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know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what you </a:t>
            </a:r>
            <a:r>
              <a:rPr lang="en-GB" sz="750" spc="10" dirty="0">
                <a:solidFill>
                  <a:srgbClr val="172A52"/>
                </a:solidFill>
                <a:latin typeface="Heebo Light"/>
                <a:cs typeface="Heebo Light"/>
              </a:rPr>
              <a:t>think.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Drop our executive Head Chef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Alistair </a:t>
            </a:r>
            <a:r>
              <a:rPr lang="en-GB" sz="750" dirty="0">
                <a:solidFill>
                  <a:srgbClr val="172A52"/>
                </a:solidFill>
                <a:latin typeface="Heebo Light"/>
                <a:cs typeface="Heebo Light"/>
              </a:rPr>
              <a:t>an email at  </a:t>
            </a:r>
            <a:r>
              <a:rPr lang="en-GB" sz="750" spc="6" dirty="0">
                <a:solidFill>
                  <a:srgbClr val="CF3B63"/>
                </a:solidFill>
                <a:latin typeface="Heebo Light"/>
                <a:cs typeface="Heebo Light"/>
              </a:rPr>
              <a:t>Durrington</a:t>
            </a:r>
            <a:r>
              <a:rPr lang="en-GB" sz="750" spc="6" dirty="0">
                <a:solidFill>
                  <a:srgbClr val="CF3B63"/>
                </a:solidFill>
                <a:latin typeface="Heebo Light"/>
                <a:cs typeface="Heebo Light"/>
                <a:hlinkClick r:id="rId5"/>
              </a:rPr>
              <a:t>@impactfood.co.uk</a:t>
            </a:r>
            <a:r>
              <a:rPr lang="en-GB" sz="750" spc="6" dirty="0">
                <a:solidFill>
                  <a:srgbClr val="CF3B63"/>
                </a:solidFill>
                <a:latin typeface="Heebo Light"/>
                <a:cs typeface="Heebo Light"/>
              </a:rPr>
              <a:t> </a:t>
            </a:r>
            <a:r>
              <a:rPr lang="en-GB" sz="750" spc="-6" dirty="0">
                <a:solidFill>
                  <a:srgbClr val="172A52"/>
                </a:solidFill>
                <a:latin typeface="Heebo Light"/>
                <a:cs typeface="Heebo Light"/>
              </a:rPr>
              <a:t>to </a:t>
            </a:r>
            <a:r>
              <a:rPr lang="en-GB" sz="750" dirty="0">
                <a:solidFill>
                  <a:srgbClr val="172A52"/>
                </a:solidFill>
                <a:latin typeface="Heebo Light"/>
                <a:cs typeface="Heebo Light"/>
              </a:rPr>
              <a:t>tell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us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about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your dining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experience.</a:t>
            </a:r>
            <a:r>
              <a:rPr lang="en-GB" sz="750" spc="52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-6" dirty="0">
                <a:solidFill>
                  <a:srgbClr val="172A52"/>
                </a:solidFill>
                <a:latin typeface="Heebo Light"/>
                <a:cs typeface="Heebo Light"/>
              </a:rPr>
              <a:t>We’re</a:t>
            </a:r>
            <a:r>
              <a:rPr lang="en-GB" sz="750" spc="35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dirty="0">
                <a:solidFill>
                  <a:srgbClr val="172A52"/>
                </a:solidFill>
                <a:latin typeface="Heebo Light"/>
                <a:cs typeface="Heebo Light"/>
              </a:rPr>
              <a:t>always</a:t>
            </a:r>
            <a:r>
              <a:rPr lang="en-GB" sz="750" spc="38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happy</a:t>
            </a:r>
            <a:r>
              <a:rPr lang="en-GB" sz="750" spc="38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-6" dirty="0">
                <a:solidFill>
                  <a:srgbClr val="172A52"/>
                </a:solidFill>
                <a:latin typeface="Heebo Light"/>
                <a:cs typeface="Heebo Light"/>
              </a:rPr>
              <a:t>to</a:t>
            </a:r>
            <a:r>
              <a:rPr lang="en-GB" sz="750" spc="35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hear</a:t>
            </a:r>
            <a:r>
              <a:rPr lang="en-GB" sz="750" spc="38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4" dirty="0">
                <a:solidFill>
                  <a:srgbClr val="172A52"/>
                </a:solidFill>
                <a:latin typeface="Heebo Light"/>
                <a:cs typeface="Heebo Light"/>
              </a:rPr>
              <a:t>your</a:t>
            </a:r>
            <a:r>
              <a:rPr lang="en-GB" sz="750" spc="38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feedback</a:t>
            </a:r>
            <a:r>
              <a:rPr lang="en-GB" sz="750" spc="35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on</a:t>
            </a:r>
            <a:r>
              <a:rPr lang="en-GB" sz="750" spc="38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6" dirty="0">
                <a:solidFill>
                  <a:srgbClr val="172A52"/>
                </a:solidFill>
                <a:latin typeface="Heebo Light"/>
                <a:cs typeface="Heebo Light"/>
              </a:rPr>
              <a:t>our</a:t>
            </a:r>
            <a:r>
              <a:rPr lang="en-GB" sz="750" spc="38" dirty="0">
                <a:solidFill>
                  <a:srgbClr val="172A52"/>
                </a:solidFill>
                <a:latin typeface="Heebo Light"/>
                <a:cs typeface="Heebo Light"/>
              </a:rPr>
              <a:t> </a:t>
            </a:r>
            <a:r>
              <a:rPr lang="en-GB" sz="750" spc="10" dirty="0">
                <a:solidFill>
                  <a:srgbClr val="172A52"/>
                </a:solidFill>
                <a:latin typeface="Heebo Light"/>
                <a:cs typeface="Heebo Light"/>
              </a:rPr>
              <a:t>service. </a:t>
            </a:r>
            <a:endParaRPr lang="en-GB" sz="750" spc="4" dirty="0">
              <a:solidFill>
                <a:srgbClr val="212851"/>
              </a:solidFill>
              <a:latin typeface="Heebo Light"/>
              <a:cs typeface="Heebo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4970F1-FAB8-419C-8309-B28841BB91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1" b="-1"/>
          <a:stretch/>
        </p:blipFill>
        <p:spPr>
          <a:xfrm>
            <a:off x="3985052" y="-48126"/>
            <a:ext cx="2887826" cy="1960317"/>
          </a:xfrm>
          <a:prstGeom prst="rect">
            <a:avLst/>
          </a:prstGeom>
        </p:spPr>
      </p:pic>
      <p:pic>
        <p:nvPicPr>
          <p:cNvPr id="18" name="object 12">
            <a:extLst>
              <a:ext uri="{FF2B5EF4-FFF2-40B4-BE49-F238E27FC236}">
                <a16:creationId xmlns:a16="http://schemas.microsoft.com/office/drawing/2014/main" id="{EEA30AFB-9EDE-456F-926A-C015A33AB0A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69009" y="6369361"/>
            <a:ext cx="2904405" cy="1558839"/>
          </a:xfrm>
          <a:prstGeom prst="rect">
            <a:avLst/>
          </a:prstGeom>
        </p:spPr>
      </p:pic>
      <p:pic>
        <p:nvPicPr>
          <p:cNvPr id="19" name="object 14">
            <a:extLst>
              <a:ext uri="{FF2B5EF4-FFF2-40B4-BE49-F238E27FC236}">
                <a16:creationId xmlns:a16="http://schemas.microsoft.com/office/drawing/2014/main" id="{B65ECB42-4FB4-4AE9-9C22-ADF42982AA0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3354" y="2008635"/>
            <a:ext cx="1391470" cy="2639709"/>
          </a:xfrm>
          <a:prstGeom prst="rect">
            <a:avLst/>
          </a:prstGeom>
        </p:spPr>
      </p:pic>
      <p:pic>
        <p:nvPicPr>
          <p:cNvPr id="20" name="object 17">
            <a:extLst>
              <a:ext uri="{FF2B5EF4-FFF2-40B4-BE49-F238E27FC236}">
                <a16:creationId xmlns:a16="http://schemas.microsoft.com/office/drawing/2014/main" id="{2A71DEDB-5E69-498B-B7D5-24C4C41FD1E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5773" y="2011133"/>
            <a:ext cx="1447642" cy="2639708"/>
          </a:xfrm>
          <a:prstGeom prst="rect">
            <a:avLst/>
          </a:prstGeom>
        </p:spPr>
      </p:pic>
      <p:pic>
        <p:nvPicPr>
          <p:cNvPr id="21" name="Picture 20" descr="A picture containing food, indoor, counter, table&#10;&#10;Description automatically generated">
            <a:extLst>
              <a:ext uri="{FF2B5EF4-FFF2-40B4-BE49-F238E27FC236}">
                <a16:creationId xmlns:a16="http://schemas.microsoft.com/office/drawing/2014/main" id="{AE2160FD-1588-480E-87DC-84FD84CCB8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39" y="7976437"/>
            <a:ext cx="2876397" cy="1918684"/>
          </a:xfrm>
          <a:prstGeom prst="rect">
            <a:avLst/>
          </a:prstGeom>
        </p:spPr>
      </p:pic>
      <p:pic>
        <p:nvPicPr>
          <p:cNvPr id="22" name="Picture 21" descr="A picture containing text, indoor, ceiling, wall&#10;&#10;Description automatically generated">
            <a:extLst>
              <a:ext uri="{FF2B5EF4-FFF2-40B4-BE49-F238E27FC236}">
                <a16:creationId xmlns:a16="http://schemas.microsoft.com/office/drawing/2014/main" id="{AE4B051A-D2D1-41D9-9D57-165999DAC5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6" r="-4655"/>
          <a:stretch/>
        </p:blipFill>
        <p:spPr>
          <a:xfrm>
            <a:off x="3969010" y="4701574"/>
            <a:ext cx="3039598" cy="1603507"/>
          </a:xfrm>
          <a:prstGeom prst="rect">
            <a:avLst/>
          </a:prstGeom>
        </p:spPr>
      </p:pic>
      <p:pic>
        <p:nvPicPr>
          <p:cNvPr id="46" name="Picture 45" descr="A picture containing text, first-aid kit&#10;&#10;Description automatically generated">
            <a:extLst>
              <a:ext uri="{FF2B5EF4-FFF2-40B4-BE49-F238E27FC236}">
                <a16:creationId xmlns:a16="http://schemas.microsoft.com/office/drawing/2014/main" id="{31790DB2-A315-C84A-8789-CA9A1113BED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088" y="-28171"/>
            <a:ext cx="1423630" cy="13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4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F3B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D0BCE0796D640B0B0798E06CC51FA" ma:contentTypeVersion="" ma:contentTypeDescription="Create a new document." ma:contentTypeScope="" ma:versionID="739e4c95d4b71d7062498d388d433d17">
  <xsd:schema xmlns:xsd="http://www.w3.org/2001/XMLSchema" xmlns:xs="http://www.w3.org/2001/XMLSchema" xmlns:p="http://schemas.microsoft.com/office/2006/metadata/properties" xmlns:ns1="http://schemas.microsoft.com/sharepoint/v3" xmlns:ns2="50397732-2A5E-46B3-BB9F-C44AC94CD700" xmlns:ns3="50397732-2a5e-46b3-bb9f-c44ac94cd700" xmlns:ns4="60859e27-4278-47aa-9474-4e9e5d83f84e" targetNamespace="http://schemas.microsoft.com/office/2006/metadata/properties" ma:root="true" ma:fieldsID="8654a169e95518305106de3adeb84d42" ns1:_="" ns2:_="" ns3:_="" ns4:_="">
    <xsd:import namespace="http://schemas.microsoft.com/sharepoint/v3"/>
    <xsd:import namespace="50397732-2A5E-46B3-BB9F-C44AC94CD700"/>
    <xsd:import namespace="50397732-2a5e-46b3-bb9f-c44ac94cd700"/>
    <xsd:import namespace="60859e27-4278-47aa-9474-4e9e5d83f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97732-2A5E-46B3-BB9F-C44AC94CD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97732-2a5e-46b3-bb9f-c44ac94cd70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59e27-4278-47aa-9474-4e9e5d83f8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3DC77F-0826-4C96-97D3-7E0C31629C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77DB25-B2DD-42B3-89A2-F9AC5F62555E}">
  <ds:schemaRefs>
    <ds:schemaRef ds:uri="50397732-2A5E-46B3-BB9F-C44AC94CD700"/>
    <ds:schemaRef ds:uri="50397732-2a5e-46b3-bb9f-c44ac94cd700"/>
    <ds:schemaRef ds:uri="60859e27-4278-47aa-9474-4e9e5d83f8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02202D2-0BF9-43F3-A4F8-E249826300B3}">
  <ds:schemaRefs>
    <ds:schemaRef ds:uri="50397732-2a5e-46b3-bb9f-c44ac94cd700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60859e27-4278-47aa-9474-4e9e5d83f84e"/>
    <ds:schemaRef ds:uri="50397732-2A5E-46B3-BB9F-C44AC94CD70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422</Words>
  <Application>Microsoft Office PowerPoint</Application>
  <PresentationFormat>A4 Paper (210x297 mm)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Big John</vt:lpstr>
      <vt:lpstr>Calibri</vt:lpstr>
      <vt:lpstr>Heebo Black</vt:lpstr>
      <vt:lpstr>Heebo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Cucina Welcome Flyer</dc:title>
  <dc:creator>Jaime Gardener</dc:creator>
  <cp:lastModifiedBy>Wendy Moore</cp:lastModifiedBy>
  <cp:revision>45</cp:revision>
  <dcterms:created xsi:type="dcterms:W3CDTF">2020-05-28T16:09:15Z</dcterms:created>
  <dcterms:modified xsi:type="dcterms:W3CDTF">2022-04-26T04:23:05Z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0x010100766D0BCE0796D640B0B0798E06CC51FA</vt:lpwstr>
  </property>
</Properties>
</file>